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73" r:id="rId2"/>
    <p:sldId id="257" r:id="rId3"/>
    <p:sldId id="274" r:id="rId4"/>
    <p:sldId id="275" r:id="rId5"/>
    <p:sldId id="276" r:id="rId6"/>
    <p:sldId id="277" r:id="rId7"/>
    <p:sldId id="283" r:id="rId8"/>
    <p:sldId id="278" r:id="rId9"/>
    <p:sldId id="279" r:id="rId10"/>
    <p:sldId id="284" r:id="rId11"/>
    <p:sldId id="286" r:id="rId12"/>
    <p:sldId id="287" r:id="rId13"/>
    <p:sldId id="289" r:id="rId14"/>
    <p:sldId id="288" r:id="rId15"/>
    <p:sldId id="291" r:id="rId16"/>
    <p:sldId id="298" r:id="rId17"/>
    <p:sldId id="299" r:id="rId18"/>
    <p:sldId id="300" r:id="rId19"/>
    <p:sldId id="301" r:id="rId20"/>
    <p:sldId id="302" r:id="rId21"/>
    <p:sldId id="303" r:id="rId22"/>
    <p:sldId id="304" r:id="rId23"/>
    <p:sldId id="305" r:id="rId24"/>
    <p:sldId id="306" r:id="rId25"/>
    <p:sldId id="294" r:id="rId26"/>
    <p:sldId id="281" r:id="rId27"/>
    <p:sldId id="282" r:id="rId28"/>
    <p:sldId id="280" r:id="rId29"/>
    <p:sldId id="290" r:id="rId30"/>
    <p:sldId id="297" r:id="rId31"/>
    <p:sldId id="295" r:id="rId32"/>
    <p:sldId id="296" r:id="rId33"/>
    <p:sldId id="292" r:id="rId34"/>
    <p:sldId id="293" r:id="rId35"/>
  </p:sldIdLst>
  <p:sldSz cx="12188825" cy="6858000"/>
  <p:notesSz cx="7023100" cy="93091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7">
          <p15:clr>
            <a:srgbClr val="A4A3A4"/>
          </p15:clr>
        </p15:guide>
        <p15:guide id="2" orient="horz" pos="1759">
          <p15:clr>
            <a:srgbClr val="A4A3A4"/>
          </p15:clr>
        </p15:guide>
        <p15:guide id="3" orient="horz" pos="45">
          <p15:clr>
            <a:srgbClr val="A4A3A4"/>
          </p15:clr>
        </p15:guide>
        <p15:guide id="4" orient="horz" pos="609">
          <p15:clr>
            <a:srgbClr val="A4A3A4"/>
          </p15:clr>
        </p15:guide>
        <p15:guide id="5" orient="horz" pos="669">
          <p15:clr>
            <a:srgbClr val="A4A3A4"/>
          </p15:clr>
        </p15:guide>
        <p15:guide id="6" pos="3487">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Bennett" initials="KB" lastIdx="28" clrIdx="0">
    <p:extLst>
      <p:ext uri="{19B8F6BF-5375-455C-9EA6-DF929625EA0E}">
        <p15:presenceInfo xmlns:p15="http://schemas.microsoft.com/office/powerpoint/2012/main" userId="S-1-5-21-1390067357-776561741-839522115-2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3A1"/>
    <a:srgbClr val="EBEBEB"/>
    <a:srgbClr val="1F0A6C"/>
    <a:srgbClr val="E9E9E9"/>
    <a:srgbClr val="5BC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23" autoAdjust="0"/>
  </p:normalViewPr>
  <p:slideViewPr>
    <p:cSldViewPr snapToGrid="0" snapToObjects="1" showGuides="1">
      <p:cViewPr varScale="1">
        <p:scale>
          <a:sx n="73" d="100"/>
          <a:sy n="73" d="100"/>
        </p:scale>
        <p:origin x="594" y="72"/>
      </p:cViewPr>
      <p:guideLst>
        <p:guide orient="horz" pos="677"/>
        <p:guide orient="horz" pos="1759"/>
        <p:guide orient="horz" pos="45"/>
        <p:guide orient="horz" pos="609"/>
        <p:guide orient="horz" pos="669"/>
        <p:guide pos="3487"/>
      </p:guideLst>
    </p:cSldViewPr>
  </p:slideViewPr>
  <p:notesTextViewPr>
    <p:cViewPr>
      <p:scale>
        <a:sx n="100" d="100"/>
        <a:sy n="100" d="100"/>
      </p:scale>
      <p:origin x="0" y="0"/>
    </p:cViewPr>
  </p:notesTextViewPr>
  <p:notesViewPr>
    <p:cSldViewPr snapToGrid="0" snapToObjects="1" showGuides="1">
      <p:cViewPr varScale="1">
        <p:scale>
          <a:sx n="82" d="100"/>
          <a:sy n="82" d="100"/>
        </p:scale>
        <p:origin x="-3216"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1" Type="http://schemas.openxmlformats.org/officeDocument/2006/relationships/oleObject" Target="file:///\\winfs1\ClientServices\Public\EPA%20-%20Environmental%20Protection%20Agency\Data%20Analysis\SIRs\December%202016\Benchmarks\Builder_Satisfaction%20benchmark%20Chart%20in%20Microsoft%20PowerPoint.xlsx" TargetMode="Externa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winfs1\ClientServices\Public\EPA%20-%20Environmental%20Protection%20Agency\Data%20Analysis\SIRs\December%202016\Radiation_SatisfactionInsight-EPA%20v6-6078157-112916.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n-US" sz="1100" b="1" dirty="0" smtClean="0">
                <a:solidFill>
                  <a:schemeClr val="tx1"/>
                </a:solidFill>
              </a:rPr>
              <a:t>Satisfaction</a:t>
            </a:r>
            <a:r>
              <a:rPr lang="en-US" sz="1100" b="1" baseline="0" dirty="0" smtClean="0">
                <a:solidFill>
                  <a:schemeClr val="tx1"/>
                </a:solidFill>
              </a:rPr>
              <a:t> Trend Line</a:t>
            </a:r>
            <a:endParaRPr lang="en-US" sz="1100" b="1" dirty="0">
              <a:solidFill>
                <a:schemeClr val="tx1"/>
              </a:solidFill>
            </a:endParaRPr>
          </a:p>
        </c:rich>
      </c:tx>
      <c:layout>
        <c:manualLayout>
          <c:xMode val="edge"/>
          <c:yMode val="edge"/>
          <c:x val="0.34383303755478622"/>
          <c:y val="2.4997599749280418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2597011885970204E-2"/>
          <c:y val="9.108836662446454E-2"/>
          <c:w val="0.80324643586033895"/>
          <c:h val="0.80314401132524682"/>
        </c:manualLayout>
      </c:layout>
      <c:lineChart>
        <c:grouping val="standard"/>
        <c:varyColors val="0"/>
        <c:ser>
          <c:idx val="0"/>
          <c:order val="0"/>
          <c:tx>
            <c:strRef>
              <c:f>Sheet1!$B$1</c:f>
              <c:strCache>
                <c:ptCount val="1"/>
                <c:pt idx="0">
                  <c:v>Radiation Segment </c:v>
                </c:pt>
              </c:strCache>
            </c:strRef>
          </c:tx>
          <c:spPr>
            <a:ln w="34925" cap="rnd">
              <a:solidFill>
                <a:srgbClr val="3973A1"/>
              </a:solidFill>
              <a:round/>
            </a:ln>
            <a:effectLst/>
          </c:spPr>
          <c:marker>
            <c:symbol val="square"/>
            <c:size val="15"/>
            <c:spPr>
              <a:solidFill>
                <a:srgbClr val="3973A1"/>
              </a:solidFill>
              <a:ln w="9525">
                <a:solidFill>
                  <a:srgbClr val="3973A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 Nov 
2015</c:v>
                </c:pt>
                <c:pt idx="1">
                  <c:v> Dec 
2015</c:v>
                </c:pt>
                <c:pt idx="2">
                  <c:v> Jan 
2016</c:v>
                </c:pt>
                <c:pt idx="3">
                  <c:v> Feb 
2016</c:v>
                </c:pt>
                <c:pt idx="4">
                  <c:v> Mar 
2016</c:v>
                </c:pt>
                <c:pt idx="5">
                  <c:v> Apr 
2016</c:v>
                </c:pt>
                <c:pt idx="6">
                  <c:v> May 
2016</c:v>
                </c:pt>
                <c:pt idx="7">
                  <c:v> Jun 
2016</c:v>
                </c:pt>
                <c:pt idx="8">
                  <c:v> Jul 
2016</c:v>
                </c:pt>
                <c:pt idx="9">
                  <c:v> Aug 
2016</c:v>
                </c:pt>
                <c:pt idx="10">
                  <c:v> Sep 
2016</c:v>
                </c:pt>
                <c:pt idx="11">
                  <c:v> Oct 
2016</c:v>
                </c:pt>
                <c:pt idx="12">
                  <c:v> Nov 
2016</c:v>
                </c:pt>
              </c:strCache>
            </c:strRef>
          </c:cat>
          <c:val>
            <c:numRef>
              <c:f>Sheet1!$B$2:$B$14</c:f>
              <c:numCache>
                <c:formatCode>General</c:formatCode>
                <c:ptCount val="13"/>
                <c:pt idx="0">
                  <c:v>57</c:v>
                </c:pt>
                <c:pt idx="1">
                  <c:v>69</c:v>
                </c:pt>
                <c:pt idx="2">
                  <c:v>74</c:v>
                </c:pt>
                <c:pt idx="3">
                  <c:v>71</c:v>
                </c:pt>
                <c:pt idx="4">
                  <c:v>62</c:v>
                </c:pt>
                <c:pt idx="5">
                  <c:v>61</c:v>
                </c:pt>
                <c:pt idx="6">
                  <c:v>69</c:v>
                </c:pt>
                <c:pt idx="7">
                  <c:v>70</c:v>
                </c:pt>
                <c:pt idx="8">
                  <c:v>61</c:v>
                </c:pt>
                <c:pt idx="9">
                  <c:v>83</c:v>
                </c:pt>
                <c:pt idx="10">
                  <c:v>65</c:v>
                </c:pt>
                <c:pt idx="11">
                  <c:v>80</c:v>
                </c:pt>
                <c:pt idx="12">
                  <c:v>59</c:v>
                </c:pt>
              </c:numCache>
            </c:numRef>
          </c:val>
          <c:smooth val="0"/>
          <c:extLst>
            <c:ext xmlns:c16="http://schemas.microsoft.com/office/drawing/2014/chart" uri="{C3380CC4-5D6E-409C-BE32-E72D297353CC}">
              <c16:uniqueId val="{00000000-C171-48EF-8E2C-BB392E9BAACE}"/>
            </c:ext>
          </c:extLst>
        </c:ser>
        <c:dLbls>
          <c:showLegendKey val="0"/>
          <c:showVal val="0"/>
          <c:showCatName val="0"/>
          <c:showSerName val="0"/>
          <c:showPercent val="0"/>
          <c:showBubbleSize val="0"/>
        </c:dLbls>
        <c:marker val="1"/>
        <c:smooth val="0"/>
        <c:axId val="225663464"/>
        <c:axId val="225657584"/>
      </c:lineChart>
      <c:catAx>
        <c:axId val="22566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25657584"/>
        <c:crosses val="autoZero"/>
        <c:auto val="1"/>
        <c:lblAlgn val="ctr"/>
        <c:lblOffset val="100"/>
        <c:noMultiLvlLbl val="0"/>
      </c:catAx>
      <c:valAx>
        <c:axId val="225657584"/>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25663464"/>
        <c:crosses val="autoZero"/>
        <c:crossBetween val="between"/>
      </c:valAx>
      <c:spPr>
        <a:noFill/>
        <a:ln>
          <a:noFill/>
        </a:ln>
        <a:effectLst/>
      </c:spPr>
    </c:plotArea>
    <c:legend>
      <c:legendPos val="r"/>
      <c:layout>
        <c:manualLayout>
          <c:xMode val="edge"/>
          <c:yMode val="edge"/>
          <c:x val="0.84212047084225072"/>
          <c:y val="0.4377127830464223"/>
          <c:w val="0.15663853685639648"/>
          <c:h val="0.1013819976603296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sz="1100" b="1" dirty="0" smtClean="0">
                <a:solidFill>
                  <a:schemeClr val="tx1"/>
                </a:solidFill>
              </a:rPr>
              <a:t>Once you arrived on the site today, how did you look for</a:t>
            </a:r>
            <a:r>
              <a:rPr lang="en-US" sz="1100" b="1" baseline="0" dirty="0" smtClean="0">
                <a:solidFill>
                  <a:schemeClr val="tx1"/>
                </a:solidFill>
              </a:rPr>
              <a:t> information? (Please check all that apply) </a:t>
            </a:r>
          </a:p>
          <a:p>
            <a:pPr>
              <a:defRPr b="1">
                <a:solidFill>
                  <a:schemeClr val="tx1"/>
                </a:solidFill>
              </a:defRPr>
            </a:pPr>
            <a:r>
              <a:rPr lang="en-US" sz="900" b="1" baseline="0" dirty="0" smtClean="0">
                <a:solidFill>
                  <a:schemeClr val="tx1"/>
                </a:solidFill>
              </a:rPr>
              <a:t>n=320</a:t>
            </a:r>
            <a:endParaRPr lang="en-US" sz="900" b="1" dirty="0">
              <a:solidFill>
                <a:schemeClr val="tx1"/>
              </a:solidFill>
            </a:endParaRPr>
          </a:p>
        </c:rich>
      </c:tx>
      <c:layout>
        <c:manualLayout>
          <c:xMode val="edge"/>
          <c:yMode val="edge"/>
          <c:x val="0.14611032481902536"/>
          <c:y val="0.11565053425518541"/>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3973A1"/>
            </a:solidFill>
            <a:ln>
              <a:solidFill>
                <a:srgbClr val="002060"/>
              </a:solidFill>
            </a:ln>
            <a:effectLst/>
          </c:spPr>
          <c:invertIfNegative val="0"/>
          <c:dPt>
            <c:idx val="1"/>
            <c:invertIfNegative val="0"/>
            <c:bubble3D val="0"/>
            <c:spPr>
              <a:solidFill>
                <a:srgbClr val="1F0A6C"/>
              </a:solidFill>
              <a:ln>
                <a:solidFill>
                  <a:srgbClr val="002060"/>
                </a:solidFill>
              </a:ln>
              <a:effectLst/>
            </c:spPr>
            <c:extLst>
              <c:ext xmlns:c16="http://schemas.microsoft.com/office/drawing/2014/chart" uri="{C3380CC4-5D6E-409C-BE32-E72D297353CC}">
                <c16:uniqueId val="{00000003-777A-4025-B093-FFAA47472373}"/>
              </c:ext>
            </c:extLst>
          </c:dPt>
          <c:dPt>
            <c:idx val="3"/>
            <c:invertIfNegative val="0"/>
            <c:bubble3D val="0"/>
            <c:spPr>
              <a:solidFill>
                <a:srgbClr val="1F0A6C"/>
              </a:solidFill>
              <a:ln>
                <a:solidFill>
                  <a:srgbClr val="002060"/>
                </a:solidFill>
              </a:ln>
              <a:effectLst/>
            </c:spPr>
            <c:extLst>
              <c:ext xmlns:c16="http://schemas.microsoft.com/office/drawing/2014/chart" uri="{C3380CC4-5D6E-409C-BE32-E72D297353CC}">
                <c16:uniqueId val="{00000004-777A-4025-B093-FFAA4747237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Clicked on links within the page</c:v>
                </c:pt>
                <c:pt idx="1">
                  <c:v>The EPA.gov basic search </c:v>
                </c:pt>
                <c:pt idx="2">
                  <c:v>Left navigation bar</c:v>
                </c:pt>
                <c:pt idx="3">
                  <c:v>The EPA.gov advanced search </c:v>
                </c:pt>
                <c:pt idx="4">
                  <c:v>Other </c:v>
                </c:pt>
                <c:pt idx="5">
                  <c:v>A-Z Index </c:v>
                </c:pt>
              </c:strCache>
            </c:strRef>
          </c:cat>
          <c:val>
            <c:numRef>
              <c:f>Sheet1!$B$2:$B$7</c:f>
              <c:numCache>
                <c:formatCode>0%</c:formatCode>
                <c:ptCount val="6"/>
                <c:pt idx="0">
                  <c:v>0.48</c:v>
                </c:pt>
                <c:pt idx="1">
                  <c:v>0.32</c:v>
                </c:pt>
                <c:pt idx="2">
                  <c:v>0.15</c:v>
                </c:pt>
                <c:pt idx="3">
                  <c:v>0.13</c:v>
                </c:pt>
                <c:pt idx="4">
                  <c:v>0.11</c:v>
                </c:pt>
                <c:pt idx="5">
                  <c:v>0.08</c:v>
                </c:pt>
              </c:numCache>
            </c:numRef>
          </c:val>
          <c:extLst>
            <c:ext xmlns:c16="http://schemas.microsoft.com/office/drawing/2014/chart" uri="{C3380CC4-5D6E-409C-BE32-E72D297353CC}">
              <c16:uniqueId val="{00000000-777A-4025-B093-FFAA47472373}"/>
            </c:ext>
          </c:extLst>
        </c:ser>
        <c:dLbls>
          <c:showLegendKey val="0"/>
          <c:showVal val="0"/>
          <c:showCatName val="0"/>
          <c:showSerName val="0"/>
          <c:showPercent val="0"/>
          <c:showBubbleSize val="0"/>
        </c:dLbls>
        <c:gapWidth val="219"/>
        <c:overlap val="-27"/>
        <c:axId val="161511064"/>
        <c:axId val="161515768"/>
      </c:barChart>
      <c:catAx>
        <c:axId val="161511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1515768"/>
        <c:crosses val="autoZero"/>
        <c:auto val="1"/>
        <c:lblAlgn val="ctr"/>
        <c:lblOffset val="100"/>
        <c:noMultiLvlLbl val="0"/>
      </c:catAx>
      <c:valAx>
        <c:axId val="161515768"/>
        <c:scaling>
          <c:orientation val="minMax"/>
        </c:scaling>
        <c:delete val="1"/>
        <c:axPos val="l"/>
        <c:numFmt formatCode="0%" sourceLinked="1"/>
        <c:majorTickMark val="none"/>
        <c:minorTickMark val="none"/>
        <c:tickLblPos val="nextTo"/>
        <c:crossAx val="16151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100" b="1" dirty="0" smtClean="0">
                <a:solidFill>
                  <a:schemeClr val="tx1"/>
                </a:solidFill>
              </a:rPr>
              <a:t>*Which</a:t>
            </a:r>
            <a:r>
              <a:rPr lang="en-US" sz="1100" b="1" baseline="0" dirty="0" smtClean="0">
                <a:solidFill>
                  <a:schemeClr val="tx1"/>
                </a:solidFill>
              </a:rPr>
              <a:t> of the following best describes your experience with the search tool? (Please check all that apply) </a:t>
            </a:r>
          </a:p>
          <a:p>
            <a:pPr>
              <a:defRPr b="1"/>
            </a:pPr>
            <a:r>
              <a:rPr lang="en-US" sz="900" b="1" baseline="0" dirty="0" smtClean="0">
                <a:solidFill>
                  <a:schemeClr val="tx1"/>
                </a:solidFill>
              </a:rPr>
              <a:t>n=122</a:t>
            </a:r>
            <a:endParaRPr lang="en-US" sz="900" b="1" dirty="0">
              <a:solidFill>
                <a:schemeClr val="tx1"/>
              </a:solidFill>
            </a:endParaRPr>
          </a:p>
        </c:rich>
      </c:tx>
      <c:layout>
        <c:manualLayout>
          <c:xMode val="edge"/>
          <c:yMode val="edge"/>
          <c:x val="0.15145381604885708"/>
          <c:y val="0.10307982401005657"/>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1F0A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Search worked well </c:v>
                </c:pt>
                <c:pt idx="1">
                  <c:v>Returned resuts that were not relevant</c:v>
                </c:pt>
                <c:pt idx="2">
                  <c:v>Returned too many results/too many refinements</c:v>
                </c:pt>
                <c:pt idx="3">
                  <c:v>Search returned no resutls</c:v>
                </c:pt>
              </c:strCache>
            </c:strRef>
          </c:cat>
          <c:val>
            <c:numRef>
              <c:f>Sheet1!$B$2:$B$5</c:f>
              <c:numCache>
                <c:formatCode>0%</c:formatCode>
                <c:ptCount val="4"/>
                <c:pt idx="0">
                  <c:v>0.56000000000000005</c:v>
                </c:pt>
                <c:pt idx="1">
                  <c:v>0.24</c:v>
                </c:pt>
                <c:pt idx="2">
                  <c:v>0.1</c:v>
                </c:pt>
                <c:pt idx="3">
                  <c:v>7.0000000000000007E-2</c:v>
                </c:pt>
              </c:numCache>
            </c:numRef>
          </c:val>
          <c:extLst>
            <c:ext xmlns:c16="http://schemas.microsoft.com/office/drawing/2014/chart" uri="{C3380CC4-5D6E-409C-BE32-E72D297353CC}">
              <c16:uniqueId val="{00000000-09D5-4F5E-A870-F9DA2E4972B4}"/>
            </c:ext>
          </c:extLst>
        </c:ser>
        <c:dLbls>
          <c:showLegendKey val="0"/>
          <c:showVal val="0"/>
          <c:showCatName val="0"/>
          <c:showSerName val="0"/>
          <c:showPercent val="0"/>
          <c:showBubbleSize val="0"/>
        </c:dLbls>
        <c:gapWidth val="219"/>
        <c:overlap val="-27"/>
        <c:axId val="395606280"/>
        <c:axId val="395605104"/>
      </c:barChart>
      <c:catAx>
        <c:axId val="39560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95605104"/>
        <c:crosses val="autoZero"/>
        <c:auto val="1"/>
        <c:lblAlgn val="ctr"/>
        <c:lblOffset val="100"/>
        <c:noMultiLvlLbl val="0"/>
      </c:catAx>
      <c:valAx>
        <c:axId val="395605104"/>
        <c:scaling>
          <c:orientation val="minMax"/>
        </c:scaling>
        <c:delete val="1"/>
        <c:axPos val="l"/>
        <c:numFmt formatCode="0%" sourceLinked="1"/>
        <c:majorTickMark val="none"/>
        <c:minorTickMark val="none"/>
        <c:tickLblPos val="nextTo"/>
        <c:crossAx val="395606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2016</c:v>
                </c:pt>
              </c:strCache>
            </c:strRef>
          </c:tx>
          <c:dPt>
            <c:idx val="0"/>
            <c:bubble3D val="0"/>
            <c:spPr>
              <a:solidFill>
                <a:srgbClr val="E9E9E9"/>
              </a:solidFill>
              <a:ln w="19050">
                <a:solidFill>
                  <a:schemeClr val="lt1"/>
                </a:solidFill>
              </a:ln>
              <a:effectLst/>
            </c:spPr>
            <c:extLst>
              <c:ext xmlns:c16="http://schemas.microsoft.com/office/drawing/2014/chart" uri="{C3380CC4-5D6E-409C-BE32-E72D297353CC}">
                <c16:uniqueId val="{00000001-3355-40FE-BAF3-C3DC9F3D17BE}"/>
              </c:ext>
            </c:extLst>
          </c:dPt>
          <c:dPt>
            <c:idx val="1"/>
            <c:bubble3D val="0"/>
            <c:spPr>
              <a:solidFill>
                <a:srgbClr val="3973A1"/>
              </a:solidFill>
              <a:ln w="19050">
                <a:solidFill>
                  <a:schemeClr val="lt1"/>
                </a:solidFill>
              </a:ln>
              <a:effectLst/>
            </c:spPr>
            <c:extLst>
              <c:ext xmlns:c16="http://schemas.microsoft.com/office/drawing/2014/chart" uri="{C3380CC4-5D6E-409C-BE32-E72D297353CC}">
                <c16:uniqueId val="{00000003-3355-40FE-BAF3-C3DC9F3D17BE}"/>
              </c:ext>
            </c:extLst>
          </c:dPt>
          <c:dLbls>
            <c:dLbl>
              <c:idx val="0"/>
              <c:layout>
                <c:manualLayout>
                  <c:x val="0.21339123473840207"/>
                  <c:y val="5.4043390559421589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55-40FE-BAF3-C3DC9F3D17BE}"/>
                </c:ext>
              </c:extLst>
            </c:dLbl>
            <c:dLbl>
              <c:idx val="1"/>
              <c:layout>
                <c:manualLayout>
                  <c:x val="-0.16451528885010563"/>
                  <c:y val="0.105862157156032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55-40FE-BAF3-C3DC9F3D17B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 Problems</c:v>
                </c:pt>
                <c:pt idx="1">
                  <c:v>Problematic</c:v>
                </c:pt>
              </c:strCache>
            </c:strRef>
          </c:cat>
          <c:val>
            <c:numRef>
              <c:f>Sheet1!$B$2:$B$3</c:f>
              <c:numCache>
                <c:formatCode>0%</c:formatCode>
                <c:ptCount val="2"/>
                <c:pt idx="0">
                  <c:v>0.74</c:v>
                </c:pt>
                <c:pt idx="1">
                  <c:v>0.26</c:v>
                </c:pt>
              </c:numCache>
            </c:numRef>
          </c:val>
          <c:extLst>
            <c:ext xmlns:c16="http://schemas.microsoft.com/office/drawing/2014/chart" uri="{C3380CC4-5D6E-409C-BE32-E72D297353CC}">
              <c16:uniqueId val="{00000004-3355-40FE-BAF3-C3DC9F3D17B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Registrants (N:170)</c:v>
                </c:pt>
              </c:strCache>
            </c:strRef>
          </c:tx>
          <c:spPr>
            <a:solidFill>
              <a:srgbClr val="3973A1"/>
            </a:solidFill>
            <a:ln>
              <a:solidFill>
                <a:srgbClr val="002060"/>
              </a:solidFill>
            </a:ln>
            <a:effectLst/>
          </c:spPr>
          <c:invertIfNegative val="0"/>
          <c:dPt>
            <c:idx val="2"/>
            <c:invertIfNegative val="0"/>
            <c:bubble3D val="0"/>
            <c:spPr>
              <a:solidFill>
                <a:srgbClr val="3973A1"/>
              </a:solidFill>
              <a:ln>
                <a:solidFill>
                  <a:srgbClr val="002060"/>
                </a:solidFill>
              </a:ln>
              <a:effectLst/>
            </c:spPr>
            <c:extLst>
              <c:ext xmlns:c16="http://schemas.microsoft.com/office/drawing/2014/chart" uri="{C3380CC4-5D6E-409C-BE32-E72D297353CC}">
                <c16:uniqueId val="{00000001-9880-418B-8820-E5FEADCC4B74}"/>
              </c:ext>
            </c:extLst>
          </c:dPt>
          <c:dPt>
            <c:idx val="3"/>
            <c:invertIfNegative val="0"/>
            <c:bubble3D val="0"/>
            <c:spPr>
              <a:solidFill>
                <a:srgbClr val="3973A1"/>
              </a:solidFill>
              <a:ln>
                <a:solidFill>
                  <a:srgbClr val="002060"/>
                </a:solidFill>
              </a:ln>
              <a:effectLst/>
            </c:spPr>
            <c:extLst>
              <c:ext xmlns:c16="http://schemas.microsoft.com/office/drawing/2014/chart" uri="{C3380CC4-5D6E-409C-BE32-E72D297353CC}">
                <c16:uniqueId val="{00000003-9880-418B-8820-E5FEADCC4B7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Links did not take me where I expected</c:v>
                </c:pt>
                <c:pt idx="1">
                  <c:v>Other</c:v>
                </c:pt>
                <c:pt idx="2">
                  <c:v>links/labels are difficult to understand</c:v>
                </c:pt>
                <c:pt idx="3">
                  <c:v>Too many links or navigational choices </c:v>
                </c:pt>
              </c:strCache>
            </c:strRef>
          </c:cat>
          <c:val>
            <c:numRef>
              <c:f>Sheet1!$B$2:$B$5</c:f>
              <c:numCache>
                <c:formatCode>0%</c:formatCode>
                <c:ptCount val="4"/>
                <c:pt idx="0">
                  <c:v>0.09</c:v>
                </c:pt>
                <c:pt idx="1">
                  <c:v>0.06</c:v>
                </c:pt>
                <c:pt idx="2">
                  <c:v>0.05</c:v>
                </c:pt>
                <c:pt idx="3">
                  <c:v>0.04</c:v>
                </c:pt>
              </c:numCache>
            </c:numRef>
          </c:val>
          <c:extLst>
            <c:ext xmlns:c16="http://schemas.microsoft.com/office/drawing/2014/chart" uri="{C3380CC4-5D6E-409C-BE32-E72D297353CC}">
              <c16:uniqueId val="{00000004-9880-418B-8820-E5FEADCC4B74}"/>
            </c:ext>
          </c:extLst>
        </c:ser>
        <c:dLbls>
          <c:dLblPos val="outEnd"/>
          <c:showLegendKey val="0"/>
          <c:showVal val="1"/>
          <c:showCatName val="0"/>
          <c:showSerName val="0"/>
          <c:showPercent val="0"/>
          <c:showBubbleSize val="0"/>
        </c:dLbls>
        <c:gapWidth val="145"/>
        <c:overlap val="-9"/>
        <c:axId val="96207792"/>
        <c:axId val="96208184"/>
      </c:barChart>
      <c:catAx>
        <c:axId val="9620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6208184"/>
        <c:crosses val="autoZero"/>
        <c:auto val="1"/>
        <c:lblAlgn val="ctr"/>
        <c:lblOffset val="100"/>
        <c:noMultiLvlLbl val="0"/>
      </c:catAx>
      <c:valAx>
        <c:axId val="962081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9620779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lumMod val="50000"/>
            </a:schemeClr>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1391753383784E-2"/>
          <c:y val="0.10419814611781122"/>
          <c:w val="0.88602618712546266"/>
          <c:h val="0.72145717626941397"/>
        </c:manualLayout>
      </c:layout>
      <c:barChart>
        <c:barDir val="col"/>
        <c:grouping val="stacked"/>
        <c:varyColors val="0"/>
        <c:ser>
          <c:idx val="0"/>
          <c:order val="0"/>
          <c:spPr>
            <a:gradFill>
              <a:gsLst>
                <a:gs pos="0">
                  <a:srgbClr val="444C20"/>
                </a:gs>
                <a:gs pos="100000">
                  <a:srgbClr val="94A545"/>
                </a:gs>
              </a:gsLst>
              <a:lin ang="0" scaled="1"/>
            </a:gradFill>
            <a:ln>
              <a:solidFill>
                <a:sysClr val="window" lastClr="FFFFFF"/>
              </a:solidFill>
            </a:ln>
          </c:spPr>
          <c:invertIfNegative val="0"/>
          <c:dPt>
            <c:idx val="0"/>
            <c:invertIfNegative val="0"/>
            <c:bubble3D val="0"/>
            <c:spPr>
              <a:gradFill>
                <a:gsLst>
                  <a:gs pos="0">
                    <a:srgbClr val="003A5A"/>
                  </a:gs>
                  <a:gs pos="100000">
                    <a:srgbClr val="0070C0"/>
                  </a:gs>
                </a:gsLst>
                <a:lin ang="0" scaled="1"/>
              </a:gradFill>
              <a:ln>
                <a:noFill/>
              </a:ln>
            </c:spPr>
            <c:extLst>
              <c:ext xmlns:c16="http://schemas.microsoft.com/office/drawing/2014/chart" uri="{C3380CC4-5D6E-409C-BE32-E72D297353CC}">
                <c16:uniqueId val="{00000001-4C9C-42AE-AC80-424BC2B4D0F9}"/>
              </c:ext>
            </c:extLst>
          </c:dPt>
          <c:dPt>
            <c:idx val="1"/>
            <c:invertIfNegative val="0"/>
            <c:bubble3D val="0"/>
            <c:spPr>
              <a:gradFill flip="none" rotWithShape="1">
                <a:gsLst>
                  <a:gs pos="0">
                    <a:srgbClr val="54080D"/>
                  </a:gs>
                  <a:gs pos="100000">
                    <a:srgbClr val="B5121B"/>
                  </a:gs>
                </a:gsLst>
                <a:lin ang="0" scaled="1"/>
                <a:tileRect/>
              </a:gradFill>
              <a:ln>
                <a:solidFill>
                  <a:sysClr val="window" lastClr="FFFFFF"/>
                </a:solidFill>
              </a:ln>
            </c:spPr>
            <c:extLst>
              <c:ext xmlns:c16="http://schemas.microsoft.com/office/drawing/2014/chart" uri="{C3380CC4-5D6E-409C-BE32-E72D297353CC}">
                <c16:uniqueId val="{00000003-4C9C-42AE-AC80-424BC2B4D0F9}"/>
              </c:ext>
            </c:extLst>
          </c:dPt>
          <c:dLbls>
            <c:dLbl>
              <c:idx val="0"/>
              <c:delete val="1"/>
              <c:extLst>
                <c:ext xmlns:c15="http://schemas.microsoft.com/office/drawing/2012/chart" uri="{CE6537A1-D6FC-4f65-9D91-7224C49458BB}"/>
                <c:ext xmlns:c16="http://schemas.microsoft.com/office/drawing/2014/chart" uri="{C3380CC4-5D6E-409C-BE32-E72D297353CC}">
                  <c16:uniqueId val="{00000001-4C9C-42AE-AC80-424BC2B4D0F9}"/>
                </c:ext>
              </c:extLst>
            </c:dLbl>
            <c:dLbl>
              <c:idx val="1"/>
              <c:tx>
                <c:strRef>
                  <c:f>ChartDesigner!$F$4</c:f>
                  <c:strCache>
                    <c:ptCount val="1"/>
                    <c:pt idx="0">
                      <c:v>21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{AA66E6FD-65E2-4D11-A443-085CB960FE41}</c15:txfldGUID>
                      <c15:f>ChartDesigner!$F$4</c15:f>
                      <c15:dlblFieldTableCache>
                        <c:ptCount val="1"/>
                        <c:pt idx="0">
                          <c:v>21</c:v>
                        </c:pt>
                      </c15:dlblFieldTableCache>
                    </c15:dlblFTEntry>
                  </c15:dlblFieldTable>
                  <c15:showDataLabelsRange val="0"/>
                </c:ext>
                <c:ext xmlns:c16="http://schemas.microsoft.com/office/drawing/2014/chart" uri="{C3380CC4-5D6E-409C-BE32-E72D297353CC}">
                  <c16:uniqueId val="{00000003-4C9C-42AE-AC80-424BC2B4D0F9}"/>
                </c:ext>
              </c:extLst>
            </c:dLbl>
            <c:dLbl>
              <c:idx val="2"/>
              <c:tx>
                <c:strRef>
                  <c:f>ChartDesigner!$F$5</c:f>
                  <c:strCache>
                    <c:ptCount val="1"/>
                    <c:pt idx="0">
                      <c:v>33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{C4A73E24-FE32-4A83-9074-DE1BD8C04C0A}</c15:txfldGUID>
                      <c15:f>ChartDesigner!$F$5</c15:f>
                      <c15:dlblFieldTableCache>
                        <c:ptCount val="1"/>
                        <c:pt idx="0">
                          <c:v>33</c:v>
                        </c:pt>
                      </c15:dlblFieldTableCache>
                    </c15:dlblFTEntry>
                  </c15:dlblFieldTable>
                  <c15:showDataLabelsRange val="0"/>
                </c:ext>
                <c:ext xmlns:c16="http://schemas.microsoft.com/office/drawing/2014/chart" uri="{C3380CC4-5D6E-409C-BE32-E72D297353CC}">
                  <c16:uniqueId val="{00000004-4C9C-42AE-AC80-424BC2B4D0F9}"/>
                </c:ext>
              </c:extLst>
            </c:dLbl>
            <c:dLbl>
              <c:idx val="3"/>
              <c:tx>
                <c:strRef>
                  <c:f>ChartDesigner!$F$6</c:f>
                  <c:strCache>
                    <c:ptCount val="1"/>
                    <c:pt idx="0">
                      <c:v>48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{704A7B0C-3FFD-481E-92BE-9F4E009495C1}</c15:txfldGUID>
                      <c15:f>ChartDesigner!$F$6</c15:f>
                      <c15:dlblFieldTableCache>
                        <c:ptCount val="1"/>
                        <c:pt idx="0">
                          <c:v>48</c:v>
                        </c:pt>
                      </c15:dlblFieldTableCache>
                    </c15:dlblFTEntry>
                  </c15:dlblFieldTable>
                  <c15:showDataLabelsRange val="0"/>
                </c:ext>
                <c:ext xmlns:c16="http://schemas.microsoft.com/office/drawing/2014/chart" uri="{C3380CC4-5D6E-409C-BE32-E72D297353CC}">
                  <c16:uniqueId val="{00000005-4C9C-42AE-AC80-424BC2B4D0F9}"/>
                </c:ext>
              </c:extLst>
            </c:dLbl>
            <c:dLbl>
              <c:idx val="4"/>
              <c:tx>
                <c:strRef>
                  <c:f>ChartDesigner!$F$7</c:f>
                  <c:strCache>
                    <c:ptCount val="1"/>
                    <c:pt idx="0">
                      <c:v>33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{BBD16584-C962-4DE0-BBA0-CA31DBB7DCD2}</c15:txfldGUID>
                      <c15:f>ChartDesigner!$F$7</c15:f>
                      <c15:dlblFieldTableCache>
                        <c:ptCount val="1"/>
                        <c:pt idx="0">
                          <c:v>33</c:v>
                        </c:pt>
                      </c15:dlblFieldTableCache>
                    </c15:dlblFTEntry>
                  </c15:dlblFieldTable>
                  <c15:showDataLabelsRange val="0"/>
                </c:ext>
                <c:ext xmlns:c16="http://schemas.microsoft.com/office/drawing/2014/chart" uri="{C3380CC4-5D6E-409C-BE32-E72D297353CC}">
                  <c16:uniqueId val="{00000006-4C9C-42AE-AC80-424BC2B4D0F9}"/>
                </c:ext>
              </c:extLst>
            </c:dLbl>
            <c:dLbl>
              <c:idx val="5"/>
              <c:tx>
                <c:strRef>
                  <c:f>ChartDesigner!$F$8</c:f>
                  <c:strCache>
                    <c:ptCount val="1"/>
                    <c:pt idx="0">
                      <c:v>33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{ADDF1964-5A10-4E1D-8C2F-00BACD40B523}</c15:txfldGUID>
                      <c15:f>ChartDesigner!$F$8</c15:f>
                      <c15:dlblFieldTableCache>
                        <c:ptCount val="1"/>
                        <c:pt idx="0">
                          <c:v>33</c:v>
                        </c:pt>
                      </c15:dlblFieldTableCache>
                    </c15:dlblFTEntry>
                  </c15:dlblFieldTable>
                  <c15:showDataLabelsRange val="0"/>
                </c:ext>
                <c:ext xmlns:c16="http://schemas.microsoft.com/office/drawing/2014/chart" uri="{C3380CC4-5D6E-409C-BE32-E72D297353CC}">
                  <c16:uniqueId val="{00000007-4C9C-42AE-AC80-424BC2B4D0F9}"/>
                </c:ext>
              </c:extLst>
            </c:dLbl>
            <c:numFmt formatCode="#,##0" sourceLinked="0"/>
            <c:spPr>
              <a:noFill/>
              <a:ln>
                <a:noFill/>
              </a:ln>
              <a:effectLst/>
            </c:spPr>
            <c:txPr>
              <a:bodyPr/>
              <a:lstStyle/>
              <a:p>
                <a:pPr>
                  <a:defRPr sz="1600" b="1" i="0">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ChartDesigner!$A$3:$A$8</c:f>
              <c:strCache>
                <c:ptCount val="6"/>
                <c:pt idx="0">
                  <c:v>EPA v6</c:v>
                </c:pt>
                <c:pt idx="1">
                  <c:v>ForeSee Website Index</c:v>
                </c:pt>
                <c:pt idx="2">
                  <c:v>Public Sector</c:v>
                </c:pt>
                <c:pt idx="3">
                  <c:v>Regulatory</c:v>
                </c:pt>
                <c:pt idx="4">
                  <c:v>Federal Govt</c:v>
                </c:pt>
                <c:pt idx="5">
                  <c:v>Informational</c:v>
                </c:pt>
              </c:strCache>
            </c:strRef>
          </c:cat>
          <c:val>
            <c:numRef>
              <c:f>ChartDesigner!$B$3:$B$8</c:f>
              <c:numCache>
                <c:formatCode>0</c:formatCode>
                <c:ptCount val="6"/>
                <c:pt idx="1">
                  <c:v>21</c:v>
                </c:pt>
                <c:pt idx="2">
                  <c:v>33</c:v>
                </c:pt>
                <c:pt idx="3">
                  <c:v>48</c:v>
                </c:pt>
                <c:pt idx="4">
                  <c:v>33</c:v>
                </c:pt>
                <c:pt idx="5">
                  <c:v>33</c:v>
                </c:pt>
              </c:numCache>
            </c:numRef>
          </c:val>
          <c:extLst>
            <c:ext xmlns:c16="http://schemas.microsoft.com/office/drawing/2014/chart" uri="{C3380CC4-5D6E-409C-BE32-E72D297353CC}">
              <c16:uniqueId val="{00000008-4C9C-42AE-AC80-424BC2B4D0F9}"/>
            </c:ext>
          </c:extLst>
        </c:ser>
        <c:ser>
          <c:idx val="1"/>
          <c:order val="1"/>
          <c:spPr>
            <a:gradFill>
              <a:gsLst>
                <a:gs pos="0">
                  <a:srgbClr val="444C20"/>
                </a:gs>
                <a:gs pos="100000">
                  <a:srgbClr val="94A545"/>
                </a:gs>
              </a:gsLst>
              <a:lin ang="0" scaled="1"/>
            </a:gradFill>
            <a:ln>
              <a:solidFill>
                <a:sysClr val="window" lastClr="FFFFFF"/>
              </a:solidFill>
            </a:ln>
          </c:spPr>
          <c:invertIfNegative val="0"/>
          <c:dPt>
            <c:idx val="0"/>
            <c:invertIfNegative val="0"/>
            <c:bubble3D val="0"/>
            <c:spPr>
              <a:gradFill flip="none" rotWithShape="1">
                <a:gsLst>
                  <a:gs pos="0">
                    <a:srgbClr val="003A5A"/>
                  </a:gs>
                  <a:gs pos="100000">
                    <a:srgbClr val="0070C0"/>
                  </a:gs>
                </a:gsLst>
                <a:lin ang="0" scaled="1"/>
                <a:tileRect/>
              </a:gradFill>
              <a:ln>
                <a:noFill/>
              </a:ln>
            </c:spPr>
            <c:extLst>
              <c:ext xmlns:c16="http://schemas.microsoft.com/office/drawing/2014/chart" uri="{C3380CC4-5D6E-409C-BE32-E72D297353CC}">
                <c16:uniqueId val="{0000000A-4C9C-42AE-AC80-424BC2B4D0F9}"/>
              </c:ext>
            </c:extLst>
          </c:dPt>
          <c:dPt>
            <c:idx val="1"/>
            <c:invertIfNegative val="0"/>
            <c:bubble3D val="0"/>
            <c:spPr>
              <a:gradFill>
                <a:gsLst>
                  <a:gs pos="0">
                    <a:srgbClr val="54080D"/>
                  </a:gs>
                  <a:gs pos="100000">
                    <a:srgbClr val="B5121B"/>
                  </a:gs>
                </a:gsLst>
                <a:lin ang="0" scaled="1"/>
              </a:gradFill>
              <a:ln>
                <a:solidFill>
                  <a:sysClr val="window" lastClr="FFFFFF"/>
                </a:solidFill>
              </a:ln>
            </c:spPr>
            <c:extLst>
              <c:ext xmlns:c16="http://schemas.microsoft.com/office/drawing/2014/chart" uri="{C3380CC4-5D6E-409C-BE32-E72D297353CC}">
                <c16:uniqueId val="{0000000C-4C9C-42AE-AC80-424BC2B4D0F9}"/>
              </c:ext>
            </c:extLst>
          </c:dPt>
          <c:dLbls>
            <c:dLbl>
              <c:idx val="0"/>
              <c:tx>
                <c:strRef>
                  <c:f>ChartDesigner!$G$3</c:f>
                  <c:strCache>
                    <c:ptCount val="1"/>
                    <c:pt idx="0">
                      <c:v>70</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{E71CC89B-0777-4E04-8619-5FB73230CF68}</c15:txfldGUID>
                      <c15:f>ChartDesigner!$G$3</c15:f>
                      <c15:dlblFieldTableCache>
                        <c:ptCount val="1"/>
                        <c:pt idx="0">
                          <c:v>70</c:v>
                        </c:pt>
                      </c15:dlblFieldTableCache>
                    </c15:dlblFTEntry>
                  </c15:dlblFieldTable>
                  <c15:showDataLabelsRange val="0"/>
                </c:ext>
                <c:ext xmlns:c16="http://schemas.microsoft.com/office/drawing/2014/chart" uri="{C3380CC4-5D6E-409C-BE32-E72D297353CC}">
                  <c16:uniqueId val="{0000000A-4C9C-42AE-AC80-424BC2B4D0F9}"/>
                </c:ext>
              </c:extLst>
            </c:dLbl>
            <c:dLbl>
              <c:idx val="1"/>
              <c:tx>
                <c:strRef>
                  <c:f>ChartDesigner!$G$4</c:f>
                  <c:strCache>
                    <c:ptCount val="1"/>
                    <c:pt idx="0">
                      <c:v>68</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{FD8EA23D-39E5-4BFC-9E17-07FA55D0F84E}</c15:txfldGUID>
                      <c15:f>ChartDesigner!$G$4</c15:f>
                      <c15:dlblFieldTableCache>
                        <c:ptCount val="1"/>
                        <c:pt idx="0">
                          <c:v>68</c:v>
                        </c:pt>
                      </c15:dlblFieldTableCache>
                    </c15:dlblFTEntry>
                  </c15:dlblFieldTable>
                  <c15:showDataLabelsRange val="0"/>
                </c:ext>
                <c:ext xmlns:c16="http://schemas.microsoft.com/office/drawing/2014/chart" uri="{C3380CC4-5D6E-409C-BE32-E72D297353CC}">
                  <c16:uniqueId val="{0000000C-4C9C-42AE-AC80-424BC2B4D0F9}"/>
                </c:ext>
              </c:extLst>
            </c:dLbl>
            <c:dLbl>
              <c:idx val="2"/>
              <c:tx>
                <c:strRef>
                  <c:f>ChartDesigner!$G$5</c:f>
                  <c:strCache>
                    <c:ptCount val="1"/>
                    <c:pt idx="0">
                      <c:v>72</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{8A31776B-3B64-4394-814B-F84D06BE1D1B}</c15:txfldGUID>
                      <c15:f>ChartDesigner!$G$5</c15:f>
                      <c15:dlblFieldTableCache>
                        <c:ptCount val="1"/>
                        <c:pt idx="0">
                          <c:v>72</c:v>
                        </c:pt>
                      </c15:dlblFieldTableCache>
                    </c15:dlblFTEntry>
                  </c15:dlblFieldTable>
                  <c15:showDataLabelsRange val="0"/>
                </c:ext>
                <c:ext xmlns:c16="http://schemas.microsoft.com/office/drawing/2014/chart" uri="{C3380CC4-5D6E-409C-BE32-E72D297353CC}">
                  <c16:uniqueId val="{0000000D-4C9C-42AE-AC80-424BC2B4D0F9}"/>
                </c:ext>
              </c:extLst>
            </c:dLbl>
            <c:dLbl>
              <c:idx val="3"/>
              <c:tx>
                <c:strRef>
                  <c:f>ChartDesigner!$G$6</c:f>
                  <c:strCache>
                    <c:ptCount val="1"/>
                    <c:pt idx="0">
                      <c:v>67</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{81B76C8B-333F-4014-BF3F-211A45894B2F}</c15:txfldGUID>
                      <c15:f>ChartDesigner!$G$6</c15:f>
                      <c15:dlblFieldTableCache>
                        <c:ptCount val="1"/>
                        <c:pt idx="0">
                          <c:v>67</c:v>
                        </c:pt>
                      </c15:dlblFieldTableCache>
                    </c15:dlblFTEntry>
                  </c15:dlblFieldTable>
                  <c15:showDataLabelsRange val="0"/>
                </c:ext>
                <c:ext xmlns:c16="http://schemas.microsoft.com/office/drawing/2014/chart" uri="{C3380CC4-5D6E-409C-BE32-E72D297353CC}">
                  <c16:uniqueId val="{0000000E-4C9C-42AE-AC80-424BC2B4D0F9}"/>
                </c:ext>
              </c:extLst>
            </c:dLbl>
            <c:dLbl>
              <c:idx val="4"/>
              <c:tx>
                <c:strRef>
                  <c:f>ChartDesigner!$G$7</c:f>
                  <c:strCache>
                    <c:ptCount val="1"/>
                    <c:pt idx="0">
                      <c:v>73</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{26F8F15E-9F27-4B14-A617-8DBFC21AAB4D}</c15:txfldGUID>
                      <c15:f>ChartDesigner!$G$7</c15:f>
                      <c15:dlblFieldTableCache>
                        <c:ptCount val="1"/>
                        <c:pt idx="0">
                          <c:v>73</c:v>
                        </c:pt>
                      </c15:dlblFieldTableCache>
                    </c15:dlblFTEntry>
                  </c15:dlblFieldTable>
                  <c15:showDataLabelsRange val="0"/>
                </c:ext>
                <c:ext xmlns:c16="http://schemas.microsoft.com/office/drawing/2014/chart" uri="{C3380CC4-5D6E-409C-BE32-E72D297353CC}">
                  <c16:uniqueId val="{0000000F-4C9C-42AE-AC80-424BC2B4D0F9}"/>
                </c:ext>
              </c:extLst>
            </c:dLbl>
            <c:dLbl>
              <c:idx val="5"/>
              <c:tx>
                <c:strRef>
                  <c:f>ChartDesigner!$G$8</c:f>
                  <c:strCache>
                    <c:ptCount val="1"/>
                    <c:pt idx="0">
                      <c:v>72</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{EBB6D166-9DA3-488F-BADC-72F029BF50DC}</c15:txfldGUID>
                      <c15:f>ChartDesigner!$G$8</c15:f>
                      <c15:dlblFieldTableCache>
                        <c:ptCount val="1"/>
                        <c:pt idx="0">
                          <c:v>72</c:v>
                        </c:pt>
                      </c15:dlblFieldTableCache>
                    </c15:dlblFTEntry>
                  </c15:dlblFieldTable>
                  <c15:showDataLabelsRange val="0"/>
                </c:ext>
                <c:ext xmlns:c16="http://schemas.microsoft.com/office/drawing/2014/chart" uri="{C3380CC4-5D6E-409C-BE32-E72D297353CC}">
                  <c16:uniqueId val="{00000010-4C9C-42AE-AC80-424BC2B4D0F9}"/>
                </c:ext>
              </c:extLst>
            </c:dLbl>
            <c:dLbl>
              <c:idx val="6"/>
              <c:layout>
                <c:manualLayout>
                  <c:x val="0"/>
                  <c:y val="-2.1579292719989349E-3"/>
                </c:manualLayout>
              </c:layout>
              <c:numFmt formatCode="#,##0" sourceLinked="0"/>
              <c:spPr>
                <a:noFill/>
                <a:ln>
                  <a:noFill/>
                </a:ln>
                <a:effectLst/>
              </c:spPr>
              <c:txPr>
                <a:bodyPr wrap="square" lIns="38100" tIns="19050" rIns="38100" bIns="19050" anchor="ctr">
                  <a:noAutofit/>
                </a:bodyPr>
                <a:lstStyle/>
                <a:p>
                  <a:pPr>
                    <a:defRPr sz="1600" b="1" i="0">
                      <a:solidFill>
                        <a:srgbClr val="FFC000"/>
                      </a:solidFill>
                      <a:latin typeface="Arial" pitchFamily="34" charset="0"/>
                      <a:cs typeface="Arial"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7825568642507928E-2"/>
                      <c:h val="0.10701754385964911"/>
                    </c:manualLayout>
                  </c15:layout>
                </c:ext>
                <c:ext xmlns:c16="http://schemas.microsoft.com/office/drawing/2014/chart" uri="{C3380CC4-5D6E-409C-BE32-E72D297353CC}">
                  <c16:uniqueId val="{00000011-4C9C-42AE-AC80-424BC2B4D0F9}"/>
                </c:ext>
              </c:extLst>
            </c:dLbl>
            <c:dLbl>
              <c:idx val="7"/>
              <c:tx>
                <c:strRef>
                  <c:f>ChartDesigner!$G$12</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{E7B8D1C7-A9D1-4D5B-8E0E-6BEC3347943A}</c15:txfldGUID>
                      <c15:f>ChartDesigner!$G$12</c15:f>
                      <c15:dlblFieldTableCache>
                        <c:ptCount val="1"/>
                      </c15:dlblFieldTableCache>
                    </c15:dlblFTEntry>
                  </c15:dlblFieldTable>
                  <c15:showDataLabelsRange val="0"/>
                </c:ext>
                <c:ext xmlns:c16="http://schemas.microsoft.com/office/drawing/2014/chart" uri="{C3380CC4-5D6E-409C-BE32-E72D297353CC}">
                  <c16:uniqueId val="{00000012-4C9C-42AE-AC80-424BC2B4D0F9}"/>
                </c:ext>
              </c:extLst>
            </c:dLbl>
            <c:dLbl>
              <c:idx val="8"/>
              <c:tx>
                <c:strRef>
                  <c:f>ChartDesigner!$G$13</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{7A75CE67-13D0-4CDA-B2A7-F3F01DFC13B7}</c15:txfldGUID>
                      <c15:f>ChartDesigner!$G$13</c15:f>
                      <c15:dlblFieldTableCache>
                        <c:ptCount val="1"/>
                      </c15:dlblFieldTableCache>
                    </c15:dlblFTEntry>
                  </c15:dlblFieldTable>
                  <c15:showDataLabelsRange val="0"/>
                </c:ext>
                <c:ext xmlns:c16="http://schemas.microsoft.com/office/drawing/2014/chart" uri="{C3380CC4-5D6E-409C-BE32-E72D297353CC}">
                  <c16:uniqueId val="{00000013-4C9C-42AE-AC80-424BC2B4D0F9}"/>
                </c:ext>
              </c:extLst>
            </c:dLbl>
            <c:dLbl>
              <c:idx val="9"/>
              <c:tx>
                <c:strRef>
                  <c:f>ChartDesigner!$G$14</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{A24610D2-29C6-4BD9-A7AF-1A2170DDEDCD}</c15:txfldGUID>
                      <c15:f>ChartDesigner!$G$14</c15:f>
                      <c15:dlblFieldTableCache>
                        <c:ptCount val="1"/>
                      </c15:dlblFieldTableCache>
                    </c15:dlblFTEntry>
                  </c15:dlblFieldTable>
                  <c15:showDataLabelsRange val="0"/>
                </c:ext>
                <c:ext xmlns:c16="http://schemas.microsoft.com/office/drawing/2014/chart" uri="{C3380CC4-5D6E-409C-BE32-E72D297353CC}">
                  <c16:uniqueId val="{00000014-4C9C-42AE-AC80-424BC2B4D0F9}"/>
                </c:ext>
              </c:extLst>
            </c:dLbl>
            <c:dLbl>
              <c:idx val="10"/>
              <c:tx>
                <c:strRef>
                  <c:f>ChartDesigner!$G$15</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{274BB298-DE38-423B-B034-A270C7933CBB}</c15:txfldGUID>
                      <c15:f>ChartDesigner!$G$15</c15:f>
                      <c15:dlblFieldTableCache>
                        <c:ptCount val="1"/>
                      </c15:dlblFieldTableCache>
                    </c15:dlblFTEntry>
                  </c15:dlblFieldTable>
                  <c15:showDataLabelsRange val="0"/>
                </c:ext>
                <c:ext xmlns:c16="http://schemas.microsoft.com/office/drawing/2014/chart" uri="{C3380CC4-5D6E-409C-BE32-E72D297353CC}">
                  <c16:uniqueId val="{00000015-4C9C-42AE-AC80-424BC2B4D0F9}"/>
                </c:ext>
              </c:extLst>
            </c:dLbl>
            <c:numFmt formatCode="#,##0" sourceLinked="0"/>
            <c:spPr>
              <a:noFill/>
              <a:ln>
                <a:noFill/>
              </a:ln>
              <a:effectLst/>
            </c:spPr>
            <c:txPr>
              <a:bodyPr/>
              <a:lstStyle/>
              <a:p>
                <a:pPr>
                  <a:defRPr sz="1600" b="1" i="0">
                    <a:solidFill>
                      <a:srgbClr val="FFC000"/>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ChartDesigner!$A$3:$A$8</c:f>
              <c:strCache>
                <c:ptCount val="6"/>
                <c:pt idx="0">
                  <c:v>EPA v6</c:v>
                </c:pt>
                <c:pt idx="1">
                  <c:v>ForeSee Website Index</c:v>
                </c:pt>
                <c:pt idx="2">
                  <c:v>Public Sector</c:v>
                </c:pt>
                <c:pt idx="3">
                  <c:v>Regulatory</c:v>
                </c:pt>
                <c:pt idx="4">
                  <c:v>Federal Govt</c:v>
                </c:pt>
                <c:pt idx="5">
                  <c:v>Informational</c:v>
                </c:pt>
              </c:strCache>
            </c:strRef>
          </c:cat>
          <c:val>
            <c:numRef>
              <c:f>ChartDesigner!$C$3:$C$8</c:f>
              <c:numCache>
                <c:formatCode>0</c:formatCode>
                <c:ptCount val="6"/>
                <c:pt idx="0">
                  <c:v>70</c:v>
                </c:pt>
                <c:pt idx="1">
                  <c:v>47</c:v>
                </c:pt>
                <c:pt idx="2">
                  <c:v>39</c:v>
                </c:pt>
                <c:pt idx="3">
                  <c:v>19</c:v>
                </c:pt>
                <c:pt idx="4">
                  <c:v>40</c:v>
                </c:pt>
                <c:pt idx="5">
                  <c:v>39</c:v>
                </c:pt>
              </c:numCache>
            </c:numRef>
          </c:val>
          <c:extLst>
            <c:ext xmlns:c16="http://schemas.microsoft.com/office/drawing/2014/chart" uri="{C3380CC4-5D6E-409C-BE32-E72D297353CC}">
              <c16:uniqueId val="{00000016-4C9C-42AE-AC80-424BC2B4D0F9}"/>
            </c:ext>
          </c:extLst>
        </c:ser>
        <c:ser>
          <c:idx val="2"/>
          <c:order val="2"/>
          <c:spPr>
            <a:gradFill>
              <a:gsLst>
                <a:gs pos="0">
                  <a:srgbClr val="444C20"/>
                </a:gs>
                <a:gs pos="100000">
                  <a:srgbClr val="94A545"/>
                </a:gs>
              </a:gsLst>
              <a:lin ang="0" scaled="1"/>
            </a:gradFill>
            <a:ln>
              <a:solidFill>
                <a:sysClr val="window" lastClr="FFFFFF"/>
              </a:solidFill>
            </a:ln>
          </c:spPr>
          <c:invertIfNegative val="0"/>
          <c:dPt>
            <c:idx val="1"/>
            <c:invertIfNegative val="0"/>
            <c:bubble3D val="0"/>
            <c:spPr>
              <a:gradFill>
                <a:gsLst>
                  <a:gs pos="0">
                    <a:srgbClr val="54080D"/>
                  </a:gs>
                  <a:gs pos="100000">
                    <a:srgbClr val="B5121B"/>
                  </a:gs>
                </a:gsLst>
                <a:lin ang="0" scaled="1"/>
              </a:gradFill>
              <a:ln>
                <a:solidFill>
                  <a:sysClr val="window" lastClr="FFFFFF"/>
                </a:solidFill>
              </a:ln>
            </c:spPr>
            <c:extLst>
              <c:ext xmlns:c16="http://schemas.microsoft.com/office/drawing/2014/chart" uri="{C3380CC4-5D6E-409C-BE32-E72D297353CC}">
                <c16:uniqueId val="{00000018-4C9C-42AE-AC80-424BC2B4D0F9}"/>
              </c:ext>
            </c:extLst>
          </c:dPt>
          <c:dLbls>
            <c:dLbl>
              <c:idx val="1"/>
              <c:tx>
                <c:strRef>
                  <c:f>ChartDesigner!$H$4</c:f>
                  <c:strCache>
                    <c:ptCount val="1"/>
                    <c:pt idx="0">
                      <c:v>92</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{6E42DF83-F8F3-45AA-9AC7-0E24865D4888}</c15:txfldGUID>
                      <c15:f>ChartDesigner!$H$4</c15:f>
                      <c15:dlblFieldTableCache>
                        <c:ptCount val="1"/>
                        <c:pt idx="0">
                          <c:v>92</c:v>
                        </c:pt>
                      </c15:dlblFieldTableCache>
                    </c15:dlblFTEntry>
                  </c15:dlblFieldTable>
                  <c15:showDataLabelsRange val="0"/>
                </c:ext>
                <c:ext xmlns:c16="http://schemas.microsoft.com/office/drawing/2014/chart" uri="{C3380CC4-5D6E-409C-BE32-E72D297353CC}">
                  <c16:uniqueId val="{00000018-4C9C-42AE-AC80-424BC2B4D0F9}"/>
                </c:ext>
              </c:extLst>
            </c:dLbl>
            <c:dLbl>
              <c:idx val="2"/>
              <c:tx>
                <c:strRef>
                  <c:f>ChartDesigner!$H$5</c:f>
                  <c:strCache>
                    <c:ptCount val="1"/>
                    <c:pt idx="0">
                      <c:v>92</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{3E2DE2C0-6CDE-4AB1-9BC1-7DEB72BC10D4}</c15:txfldGUID>
                      <c15:f>ChartDesigner!$H$5</c15:f>
                      <c15:dlblFieldTableCache>
                        <c:ptCount val="1"/>
                        <c:pt idx="0">
                          <c:v>92</c:v>
                        </c:pt>
                      </c15:dlblFieldTableCache>
                    </c15:dlblFTEntry>
                  </c15:dlblFieldTable>
                  <c15:showDataLabelsRange val="0"/>
                </c:ext>
                <c:ext xmlns:c16="http://schemas.microsoft.com/office/drawing/2014/chart" uri="{C3380CC4-5D6E-409C-BE32-E72D297353CC}">
                  <c16:uniqueId val="{00000019-4C9C-42AE-AC80-424BC2B4D0F9}"/>
                </c:ext>
              </c:extLst>
            </c:dLbl>
            <c:dLbl>
              <c:idx val="3"/>
              <c:layout>
                <c:manualLayout>
                  <c:x val="-1.1189005445097632E-16"/>
                  <c:y val="2.9439443335251506E-3"/>
                </c:manualLayout>
              </c:layout>
              <c:tx>
                <c:strRef>
                  <c:f>ChartDesigner!$H$6</c:f>
                  <c:strCache>
                    <c:ptCount val="1"/>
                    <c:pt idx="0">
                      <c:v>76</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{DCFD4366-CC91-4AF3-8785-75FC17F434B9}</c15:txfldGUID>
                      <c15:f>ChartDesigner!$H$6</c15:f>
                      <c15:dlblFieldTableCache>
                        <c:ptCount val="1"/>
                        <c:pt idx="0">
                          <c:v>76</c:v>
                        </c:pt>
                      </c15:dlblFieldTableCache>
                    </c15:dlblFTEntry>
                  </c15:dlblFieldTable>
                  <c15:showDataLabelsRange val="0"/>
                </c:ext>
                <c:ext xmlns:c16="http://schemas.microsoft.com/office/drawing/2014/chart" uri="{C3380CC4-5D6E-409C-BE32-E72D297353CC}">
                  <c16:uniqueId val="{0000001A-4C9C-42AE-AC80-424BC2B4D0F9}"/>
                </c:ext>
              </c:extLst>
            </c:dLbl>
            <c:dLbl>
              <c:idx val="4"/>
              <c:layout>
                <c:manualLayout>
                  <c:x val="0"/>
                  <c:y val="4.2433303432007708E-3"/>
                </c:manualLayout>
              </c:layout>
              <c:tx>
                <c:strRef>
                  <c:f>ChartDesigner!$H$7</c:f>
                  <c:strCache>
                    <c:ptCount val="1"/>
                    <c:pt idx="0">
                      <c:v>92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{0C2B6E52-C484-47E8-A7C0-BC2DA037B37A}</c15:txfldGUID>
                      <c15:f>ChartDesigner!$H$7</c15:f>
                      <c15:dlblFieldTableCache>
                        <c:ptCount val="1"/>
                        <c:pt idx="0">
                          <c:v>92</c:v>
                        </c:pt>
                      </c15:dlblFieldTableCache>
                    </c15:dlblFTEntry>
                  </c15:dlblFieldTable>
                  <c15:showDataLabelsRange val="0"/>
                </c:ext>
                <c:ext xmlns:c16="http://schemas.microsoft.com/office/drawing/2014/chart" uri="{C3380CC4-5D6E-409C-BE32-E72D297353CC}">
                  <c16:uniqueId val="{0000001B-4C9C-42AE-AC80-424BC2B4D0F9}"/>
                </c:ext>
              </c:extLst>
            </c:dLbl>
            <c:dLbl>
              <c:idx val="5"/>
              <c:tx>
                <c:strRef>
                  <c:f>ChartDesigner!$H$8</c:f>
                  <c:strCache>
                    <c:ptCount val="1"/>
                    <c:pt idx="0">
                      <c:v>89</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{633F11FF-0F28-44ED-8AA0-A2D2D87B54F3}</c15:txfldGUID>
                      <c15:f>ChartDesigner!$H$8</c15:f>
                      <c15:dlblFieldTableCache>
                        <c:ptCount val="1"/>
                        <c:pt idx="0">
                          <c:v>89</c:v>
                        </c:pt>
                      </c15:dlblFieldTableCache>
                    </c15:dlblFTEntry>
                  </c15:dlblFieldTable>
                  <c15:showDataLabelsRange val="0"/>
                </c:ext>
                <c:ext xmlns:c16="http://schemas.microsoft.com/office/drawing/2014/chart" uri="{C3380CC4-5D6E-409C-BE32-E72D297353CC}">
                  <c16:uniqueId val="{0000001C-4C9C-42AE-AC80-424BC2B4D0F9}"/>
                </c:ext>
              </c:extLst>
            </c:dLbl>
            <c:dLbl>
              <c:idx val="6"/>
              <c:layout>
                <c:manualLayout>
                  <c:x val="0"/>
                  <c:y val="1.5925887553529493E-3"/>
                </c:manualLayout>
              </c:layout>
              <c:numFmt formatCode="#,##0" sourceLinked="0"/>
              <c:spPr>
                <a:noFill/>
                <a:ln>
                  <a:noFill/>
                </a:ln>
                <a:effectLst/>
              </c:spPr>
              <c:txPr>
                <a:bodyPr wrap="square" lIns="38100" tIns="19050" rIns="38100" bIns="19050" anchor="ctr">
                  <a:noAutofit/>
                </a:bodyPr>
                <a:lstStyle/>
                <a:p>
                  <a:pPr>
                    <a:defRPr sz="1600" b="1" i="0">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266011236697679E-2"/>
                      <c:h val="0.14649122807017542"/>
                    </c:manualLayout>
                  </c15:layout>
                </c:ext>
                <c:ext xmlns:c16="http://schemas.microsoft.com/office/drawing/2014/chart" uri="{C3380CC4-5D6E-409C-BE32-E72D297353CC}">
                  <c16:uniqueId val="{0000001D-4C9C-42AE-AC80-424BC2B4D0F9}"/>
                </c:ext>
              </c:extLst>
            </c:dLbl>
            <c:dLbl>
              <c:idx val="7"/>
              <c:tx>
                <c:strRef>
                  <c:f>ChartDesigner!$H$12</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{1608C274-6413-4663-AA41-20F7DC03E133}</c15:txfldGUID>
                      <c15:f>ChartDesigner!$H$12</c15:f>
                      <c15:dlblFieldTableCache>
                        <c:ptCount val="1"/>
                      </c15:dlblFieldTableCache>
                    </c15:dlblFTEntry>
                  </c15:dlblFieldTable>
                  <c15:showDataLabelsRange val="0"/>
                </c:ext>
                <c:ext xmlns:c16="http://schemas.microsoft.com/office/drawing/2014/chart" uri="{C3380CC4-5D6E-409C-BE32-E72D297353CC}">
                  <c16:uniqueId val="{0000001E-4C9C-42AE-AC80-424BC2B4D0F9}"/>
                </c:ext>
              </c:extLst>
            </c:dLbl>
            <c:dLbl>
              <c:idx val="8"/>
              <c:tx>
                <c:strRef>
                  <c:f>ChartDesigner!$H$13</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{CBF4A920-DA20-4388-828F-456F03B8F181}</c15:txfldGUID>
                      <c15:f>ChartDesigner!$H$13</c15:f>
                      <c15:dlblFieldTableCache>
                        <c:ptCount val="1"/>
                      </c15:dlblFieldTableCache>
                    </c15:dlblFTEntry>
                  </c15:dlblFieldTable>
                  <c15:showDataLabelsRange val="0"/>
                </c:ext>
                <c:ext xmlns:c16="http://schemas.microsoft.com/office/drawing/2014/chart" uri="{C3380CC4-5D6E-409C-BE32-E72D297353CC}">
                  <c16:uniqueId val="{0000001F-4C9C-42AE-AC80-424BC2B4D0F9}"/>
                </c:ext>
              </c:extLst>
            </c:dLbl>
            <c:dLbl>
              <c:idx val="9"/>
              <c:tx>
                <c:strRef>
                  <c:f>ChartDesigner!$H$14</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{C18FA104-1764-4A64-ACAD-F3A46F7BD58F}</c15:txfldGUID>
                      <c15:f>ChartDesigner!$H$14</c15:f>
                      <c15:dlblFieldTableCache>
                        <c:ptCount val="1"/>
                      </c15:dlblFieldTableCache>
                    </c15:dlblFTEntry>
                  </c15:dlblFieldTable>
                  <c15:showDataLabelsRange val="0"/>
                </c:ext>
                <c:ext xmlns:c16="http://schemas.microsoft.com/office/drawing/2014/chart" uri="{C3380CC4-5D6E-409C-BE32-E72D297353CC}">
                  <c16:uniqueId val="{00000020-4C9C-42AE-AC80-424BC2B4D0F9}"/>
                </c:ext>
              </c:extLst>
            </c:dLbl>
            <c:dLbl>
              <c:idx val="10"/>
              <c:tx>
                <c:strRef>
                  <c:f>ChartDesigner!$H$15</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{35D6378C-5D78-48DF-960C-5B47235E835D}</c15:txfldGUID>
                      <c15:f>ChartDesigner!$H$15</c15:f>
                      <c15:dlblFieldTableCache>
                        <c:ptCount val="1"/>
                      </c15:dlblFieldTableCache>
                    </c15:dlblFTEntry>
                  </c15:dlblFieldTable>
                  <c15:showDataLabelsRange val="0"/>
                </c:ext>
                <c:ext xmlns:c16="http://schemas.microsoft.com/office/drawing/2014/chart" uri="{C3380CC4-5D6E-409C-BE32-E72D297353CC}">
                  <c16:uniqueId val="{00000021-4C9C-42AE-AC80-424BC2B4D0F9}"/>
                </c:ext>
              </c:extLst>
            </c:dLbl>
            <c:numFmt formatCode="#,##0" sourceLinked="0"/>
            <c:spPr>
              <a:noFill/>
              <a:ln>
                <a:noFill/>
              </a:ln>
              <a:effectLst/>
            </c:spPr>
            <c:txPr>
              <a:bodyPr/>
              <a:lstStyle/>
              <a:p>
                <a:pPr>
                  <a:defRPr sz="1600" b="1" i="0">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ChartDesigner!$A$3:$A$8</c:f>
              <c:strCache>
                <c:ptCount val="6"/>
                <c:pt idx="0">
                  <c:v>EPA v6</c:v>
                </c:pt>
                <c:pt idx="1">
                  <c:v>ForeSee Website Index</c:v>
                </c:pt>
                <c:pt idx="2">
                  <c:v>Public Sector</c:v>
                </c:pt>
                <c:pt idx="3">
                  <c:v>Regulatory</c:v>
                </c:pt>
                <c:pt idx="4">
                  <c:v>Federal Govt</c:v>
                </c:pt>
                <c:pt idx="5">
                  <c:v>Informational</c:v>
                </c:pt>
              </c:strCache>
            </c:strRef>
          </c:cat>
          <c:val>
            <c:numRef>
              <c:f>ChartDesigner!$D$3:$D$8</c:f>
              <c:numCache>
                <c:formatCode>0</c:formatCode>
                <c:ptCount val="6"/>
                <c:pt idx="1">
                  <c:v>24</c:v>
                </c:pt>
                <c:pt idx="2">
                  <c:v>20</c:v>
                </c:pt>
                <c:pt idx="3">
                  <c:v>9</c:v>
                </c:pt>
                <c:pt idx="4">
                  <c:v>19</c:v>
                </c:pt>
                <c:pt idx="5">
                  <c:v>17</c:v>
                </c:pt>
              </c:numCache>
            </c:numRef>
          </c:val>
          <c:extLst>
            <c:ext xmlns:c16="http://schemas.microsoft.com/office/drawing/2014/chart" uri="{C3380CC4-5D6E-409C-BE32-E72D297353CC}">
              <c16:uniqueId val="{00000022-4C9C-42AE-AC80-424BC2B4D0F9}"/>
            </c:ext>
          </c:extLst>
        </c:ser>
        <c:dLbls>
          <c:dLblPos val="inEnd"/>
          <c:showLegendKey val="0"/>
          <c:showVal val="1"/>
          <c:showCatName val="0"/>
          <c:showSerName val="0"/>
          <c:showPercent val="0"/>
          <c:showBubbleSize val="0"/>
        </c:dLbls>
        <c:gapWidth val="50"/>
        <c:overlap val="100"/>
        <c:axId val="225662288"/>
        <c:axId val="225654056"/>
      </c:barChart>
      <c:catAx>
        <c:axId val="225662288"/>
        <c:scaling>
          <c:orientation val="minMax"/>
        </c:scaling>
        <c:delete val="0"/>
        <c:axPos val="b"/>
        <c:numFmt formatCode="General" sourceLinked="1"/>
        <c:majorTickMark val="none"/>
        <c:minorTickMark val="none"/>
        <c:tickLblPos val="nextTo"/>
        <c:spPr>
          <a:noFill/>
          <a:ln w="25400">
            <a:solidFill>
              <a:schemeClr val="tx1"/>
            </a:solidFill>
          </a:ln>
        </c:spPr>
        <c:txPr>
          <a:bodyPr rot="0" vert="horz" anchor="ctr" anchorCtr="0"/>
          <a:lstStyle/>
          <a:p>
            <a:pPr>
              <a:defRPr sz="800" b="1">
                <a:latin typeface="Arial" pitchFamily="34" charset="0"/>
                <a:cs typeface="Arial" pitchFamily="34" charset="0"/>
              </a:defRPr>
            </a:pPr>
            <a:endParaRPr lang="en-US"/>
          </a:p>
        </c:txPr>
        <c:crossAx val="225654056"/>
        <c:crossesAt val="0"/>
        <c:auto val="1"/>
        <c:lblAlgn val="ctr"/>
        <c:lblOffset val="100"/>
        <c:tickLblSkip val="1"/>
        <c:tickMarkSkip val="1"/>
        <c:noMultiLvlLbl val="0"/>
      </c:catAx>
      <c:valAx>
        <c:axId val="225654056"/>
        <c:scaling>
          <c:orientation val="minMax"/>
          <c:max val="100"/>
          <c:min val="0"/>
        </c:scaling>
        <c:delete val="0"/>
        <c:axPos val="l"/>
        <c:majorGridlines>
          <c:spPr>
            <a:ln w="38100">
              <a:solidFill>
                <a:srgbClr val="000000"/>
              </a:solidFill>
            </a:ln>
            <a:effectLst/>
          </c:spPr>
        </c:majorGridlines>
        <c:numFmt formatCode="0" sourceLinked="1"/>
        <c:majorTickMark val="none"/>
        <c:minorTickMark val="none"/>
        <c:tickLblPos val="nextTo"/>
        <c:spPr>
          <a:ln w="12700">
            <a:solidFill>
              <a:schemeClr val="tx1"/>
            </a:solidFill>
          </a:ln>
        </c:spPr>
        <c:txPr>
          <a:bodyPr/>
          <a:lstStyle/>
          <a:p>
            <a:pPr>
              <a:defRPr sz="1200" b="1">
                <a:latin typeface="Arial" pitchFamily="34" charset="0"/>
                <a:cs typeface="Arial" pitchFamily="34" charset="0"/>
              </a:defRPr>
            </a:pPr>
            <a:endParaRPr lang="en-US"/>
          </a:p>
        </c:txPr>
        <c:crossAx val="225662288"/>
        <c:crossesAt val="1"/>
        <c:crossBetween val="between"/>
        <c:majorUnit val="70"/>
      </c:valAx>
    </c:plotArea>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n-US" sz="1100" b="1" dirty="0" smtClean="0">
                <a:solidFill>
                  <a:schemeClr val="tx1"/>
                </a:solidFill>
              </a:rPr>
              <a:t>Why</a:t>
            </a:r>
            <a:r>
              <a:rPr lang="en-US" sz="1100" b="1" baseline="0" dirty="0" smtClean="0">
                <a:solidFill>
                  <a:schemeClr val="tx1"/>
                </a:solidFill>
              </a:rPr>
              <a:t> did you visit the EPA Website today?</a:t>
            </a:r>
          </a:p>
          <a:p>
            <a:pPr>
              <a:defRPr sz="1100" b="1">
                <a:solidFill>
                  <a:schemeClr val="tx1"/>
                </a:solidFill>
              </a:defRPr>
            </a:pPr>
            <a:r>
              <a:rPr lang="en-US" sz="1100" b="1" baseline="0" dirty="0" smtClean="0">
                <a:solidFill>
                  <a:schemeClr val="tx1"/>
                </a:solidFill>
              </a:rPr>
              <a:t>(Please check all that apply)</a:t>
            </a:r>
          </a:p>
          <a:p>
            <a:pPr>
              <a:defRPr sz="1100" b="1">
                <a:solidFill>
                  <a:schemeClr val="tx1"/>
                </a:solidFill>
              </a:defRPr>
            </a:pPr>
            <a:r>
              <a:rPr lang="en-US" sz="900" b="1" baseline="0" dirty="0" smtClean="0">
                <a:solidFill>
                  <a:schemeClr val="tx1"/>
                </a:solidFill>
              </a:rPr>
              <a:t>n=320</a:t>
            </a:r>
            <a:endParaRPr lang="en-US" sz="900" b="1" dirty="0">
              <a:solidFill>
                <a:schemeClr val="tx1"/>
              </a:solidFill>
            </a:endParaRPr>
          </a:p>
        </c:rich>
      </c:tx>
      <c:layout>
        <c:manualLayout>
          <c:xMode val="edge"/>
          <c:yMode val="edge"/>
          <c:x val="0.23447931062640492"/>
          <c:y val="8.121241115363586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spPr>
            <a:solidFill>
              <a:srgbClr val="3973A1">
                <a:alpha val="99000"/>
              </a:srgbClr>
            </a:solidFill>
            <a:ln>
              <a:solidFill>
                <a:srgbClr val="002060"/>
              </a:solidFill>
            </a:ln>
          </c:spPr>
          <c:dPt>
            <c:idx val="0"/>
            <c:bubble3D val="0"/>
            <c:spPr>
              <a:solidFill>
                <a:srgbClr val="3973A1">
                  <a:alpha val="99000"/>
                </a:srgbClr>
              </a:solidFill>
              <a:ln>
                <a:solidFill>
                  <a:srgbClr val="002060"/>
                </a:solidFill>
              </a:ln>
              <a:effectLst/>
            </c:spPr>
            <c:extLst>
              <c:ext xmlns:c16="http://schemas.microsoft.com/office/drawing/2014/chart" uri="{C3380CC4-5D6E-409C-BE32-E72D297353CC}">
                <c16:uniqueId val="{00000003-EA31-4D72-9764-DFDE4F6659A0}"/>
              </c:ext>
            </c:extLst>
          </c:dPt>
          <c:dPt>
            <c:idx val="1"/>
            <c:bubble3D val="0"/>
            <c:spPr>
              <a:solidFill>
                <a:srgbClr val="1F0A6C">
                  <a:alpha val="98824"/>
                </a:srgbClr>
              </a:solidFill>
              <a:ln>
                <a:solidFill>
                  <a:srgbClr val="002060"/>
                </a:solidFill>
              </a:ln>
              <a:effectLst/>
            </c:spPr>
            <c:extLst>
              <c:ext xmlns:c16="http://schemas.microsoft.com/office/drawing/2014/chart" uri="{C3380CC4-5D6E-409C-BE32-E72D297353CC}">
                <c16:uniqueId val="{00000004-EA31-4D72-9764-DFDE4F6659A0}"/>
              </c:ext>
            </c:extLst>
          </c:dPt>
          <c:dPt>
            <c:idx val="2"/>
            <c:bubble3D val="0"/>
            <c:spPr>
              <a:solidFill>
                <a:schemeClr val="bg1">
                  <a:lumMod val="75000"/>
                  <a:alpha val="99000"/>
                </a:schemeClr>
              </a:solidFill>
              <a:ln>
                <a:solidFill>
                  <a:srgbClr val="002060"/>
                </a:solidFill>
              </a:ln>
              <a:effectLst/>
            </c:spPr>
            <c:extLst>
              <c:ext xmlns:c16="http://schemas.microsoft.com/office/drawing/2014/chart" uri="{C3380CC4-5D6E-409C-BE32-E72D297353CC}">
                <c16:uniqueId val="{00000006-EA31-4D72-9764-DFDE4F6659A0}"/>
              </c:ext>
            </c:extLst>
          </c:dPt>
          <c:dPt>
            <c:idx val="3"/>
            <c:bubble3D val="0"/>
            <c:explosion val="1"/>
            <c:spPr>
              <a:solidFill>
                <a:schemeClr val="bg1">
                  <a:lumMod val="75000"/>
                  <a:alpha val="99000"/>
                </a:schemeClr>
              </a:solidFill>
              <a:ln>
                <a:solidFill>
                  <a:srgbClr val="002060"/>
                </a:solidFill>
              </a:ln>
              <a:effectLst/>
            </c:spPr>
            <c:extLst>
              <c:ext xmlns:c16="http://schemas.microsoft.com/office/drawing/2014/chart" uri="{C3380CC4-5D6E-409C-BE32-E72D297353CC}">
                <c16:uniqueId val="{00000005-EA31-4D72-9764-DFDE4F6659A0}"/>
              </c:ext>
            </c:extLst>
          </c:dPt>
          <c:dLbls>
            <c:dLbl>
              <c:idx val="0"/>
              <c:layout>
                <c:manualLayout>
                  <c:x val="8.4162425872771521E-2"/>
                  <c:y val="0.26437371029471418"/>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0EB79794-9FF2-4925-B873-7E3D1026648E}" type="CATEGORYNAME">
                      <a:rPr lang="en-US" sz="1100" smtClean="0"/>
                      <a:pPr>
                        <a:defRPr sz="1100">
                          <a:solidFill>
                            <a:schemeClr val="bg1"/>
                          </a:solidFill>
                        </a:defRPr>
                      </a:pPr>
                      <a:t>[CATEGORY NAME]</a:t>
                    </a:fld>
                    <a:r>
                      <a:rPr lang="en-US" sz="1100" baseline="0" dirty="0" smtClean="0"/>
                      <a:t> </a:t>
                    </a:r>
                  </a:p>
                  <a:p>
                    <a:pPr>
                      <a:defRPr sz="1100">
                        <a:solidFill>
                          <a:schemeClr val="bg1"/>
                        </a:solidFill>
                      </a:defRPr>
                    </a:pPr>
                    <a:fld id="{7FEF0EAA-D0EF-4245-864E-EC90573A492D}" type="VALUE">
                      <a:rPr lang="en-US" sz="1100" baseline="0" smtClean="0"/>
                      <a:pPr>
                        <a:defRPr sz="11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245049325709917"/>
                      <c:h val="0.16250462971128238"/>
                    </c:manualLayout>
                  </c15:layout>
                  <c15:dlblFieldTable/>
                  <c15:showDataLabelsRange val="0"/>
                </c:ext>
                <c:ext xmlns:c16="http://schemas.microsoft.com/office/drawing/2014/chart" uri="{C3380CC4-5D6E-409C-BE32-E72D297353CC}">
                  <c16:uniqueId val="{00000003-EA31-4D72-9764-DFDE4F6659A0}"/>
                </c:ext>
              </c:extLst>
            </c:dLbl>
            <c:dLbl>
              <c:idx val="1"/>
              <c:layout>
                <c:manualLayout>
                  <c:x val="-0.15369218692464262"/>
                  <c:y val="-0.2145516234854230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C312379F-A7F4-4AFB-BF48-9F4D9208AB15}" type="CATEGORYNAME">
                      <a:rPr lang="en-US" sz="1100" smtClean="0"/>
                      <a:pPr>
                        <a:defRPr sz="1100">
                          <a:solidFill>
                            <a:schemeClr val="bg1"/>
                          </a:solidFill>
                        </a:defRPr>
                      </a:pPr>
                      <a:t>[CATEGORY NAME]</a:t>
                    </a:fld>
                    <a:r>
                      <a:rPr lang="en-US" sz="1100" baseline="0" dirty="0" smtClean="0"/>
                      <a:t> </a:t>
                    </a:r>
                    <a:fld id="{638B96BC-FB0B-429E-87A5-7C894B76BB43}" type="VALUE">
                      <a:rPr lang="en-US" sz="1100" baseline="0" dirty="0"/>
                      <a:pPr>
                        <a:defRPr sz="1100">
                          <a:solidFill>
                            <a:schemeClr val="bg1"/>
                          </a:solidFill>
                        </a:defRPr>
                      </a:pPr>
                      <a:t>[VALUE]</a:t>
                    </a:fld>
                    <a:endParaRPr lang="en-US" sz="1100" baseline="0" dirty="0" smtClean="0"/>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523156044267571"/>
                      <c:h val="0.12397837704368683"/>
                    </c:manualLayout>
                  </c15:layout>
                  <c15:dlblFieldTable/>
                  <c15:showDataLabelsRange val="0"/>
                </c:ext>
                <c:ext xmlns:c16="http://schemas.microsoft.com/office/drawing/2014/chart" uri="{C3380CC4-5D6E-409C-BE32-E72D297353CC}">
                  <c16:uniqueId val="{00000004-EA31-4D72-9764-DFDE4F6659A0}"/>
                </c:ext>
              </c:extLst>
            </c:dLbl>
            <c:dLbl>
              <c:idx val="2"/>
              <c:layout>
                <c:manualLayout>
                  <c:x val="2.5569753163455066E-2"/>
                  <c:y val="4.1341117127286095E-2"/>
                </c:manualLayout>
              </c:layout>
              <c:tx>
                <c:rich>
                  <a:bodyPr/>
                  <a:lstStyle/>
                  <a:p>
                    <a:fld id="{4AEFB1C4-776B-49B5-9B8D-9D8E393F3F99}" type="CATEGORYNAME">
                      <a:rPr lang="en-US" smtClean="0"/>
                      <a:pPr/>
                      <a:t>[CATEGORY NAME]</a:t>
                    </a:fld>
                    <a:endParaRPr lang="en-US" baseline="0" dirty="0" smtClean="0"/>
                  </a:p>
                  <a:p>
                    <a:r>
                      <a:rPr lang="en-US" baseline="0" dirty="0" smtClean="0"/>
                      <a:t> </a:t>
                    </a:r>
                    <a:fld id="{C64CFF95-B8D9-42B2-8A1F-69F2B1404CD3}" type="VALUE">
                      <a:rPr lang="en-US" baseline="0"/>
                      <a:pPr/>
                      <a:t>[VALUE]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A31-4D72-9764-DFDE4F6659A0}"/>
                </c:ext>
              </c:extLst>
            </c:dLbl>
            <c:dLbl>
              <c:idx val="3"/>
              <c:layout>
                <c:manualLayout>
                  <c:x val="-4.6202890981167949E-2"/>
                  <c:y val="-1.6076562196864142E-2"/>
                </c:manualLayout>
              </c:layout>
              <c:tx>
                <c:rich>
                  <a:bodyPr/>
                  <a:lstStyle/>
                  <a:p>
                    <a:fld id="{8136EA2D-2786-4C5F-ABB7-245716A9585C}" type="CATEGORYNAME">
                      <a:rPr lang="en-US" smtClean="0"/>
                      <a:pPr/>
                      <a:t>[CATEGORY NAME]</a:t>
                    </a:fld>
                    <a:endParaRPr lang="en-US" baseline="0" dirty="0" smtClean="0"/>
                  </a:p>
                  <a:p>
                    <a:fld id="{9653A753-43C4-439D-AEFD-EE08AB85C56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A31-4D72-9764-DFDE4F6659A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Find something specifc </c:v>
                </c:pt>
                <c:pt idx="1">
                  <c:v>Learn about/research: </c:v>
                </c:pt>
                <c:pt idx="2">
                  <c:v>Other</c:v>
                </c:pt>
                <c:pt idx="3">
                  <c:v>Submit Info to EPA </c:v>
                </c:pt>
              </c:strCache>
            </c:strRef>
          </c:cat>
          <c:val>
            <c:numRef>
              <c:f>Sheet1!$B$2:$B$5</c:f>
              <c:numCache>
                <c:formatCode>0%</c:formatCode>
                <c:ptCount val="4"/>
                <c:pt idx="0">
                  <c:v>0.68</c:v>
                </c:pt>
                <c:pt idx="1">
                  <c:v>0.39</c:v>
                </c:pt>
                <c:pt idx="2">
                  <c:v>0.05</c:v>
                </c:pt>
                <c:pt idx="3">
                  <c:v>0.03</c:v>
                </c:pt>
              </c:numCache>
            </c:numRef>
          </c:val>
          <c:extLst>
            <c:ext xmlns:c16="http://schemas.microsoft.com/office/drawing/2014/chart" uri="{C3380CC4-5D6E-409C-BE32-E72D297353CC}">
              <c16:uniqueId val="{00000000-EA31-4D72-9764-DFDE4F6659A0}"/>
            </c:ext>
          </c:extLst>
        </c:ser>
        <c:dLbls>
          <c:showLegendKey val="0"/>
          <c:showVal val="0"/>
          <c:showCatName val="0"/>
          <c:showSerName val="0"/>
          <c:showPercent val="0"/>
          <c:showBubbleSize val="0"/>
          <c:showLeaderLines val="1"/>
        </c:dLbls>
        <c:firstSliceAng val="24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00" b="1" dirty="0" smtClean="0">
                <a:solidFill>
                  <a:schemeClr val="tx1"/>
                </a:solidFill>
              </a:rPr>
              <a:t>What kind of information</a:t>
            </a:r>
            <a:r>
              <a:rPr lang="en-US" sz="1100" b="1" baseline="0" dirty="0" smtClean="0">
                <a:solidFill>
                  <a:schemeClr val="tx1"/>
                </a:solidFill>
              </a:rPr>
              <a:t> were you looking for today?</a:t>
            </a:r>
          </a:p>
          <a:p>
            <a:pPr>
              <a:defRPr/>
            </a:pPr>
            <a:r>
              <a:rPr lang="en-US" sz="1100" b="1" baseline="0" dirty="0" smtClean="0">
                <a:solidFill>
                  <a:schemeClr val="tx1"/>
                </a:solidFill>
              </a:rPr>
              <a:t>(Please check all that apply)</a:t>
            </a:r>
          </a:p>
          <a:p>
            <a:pPr>
              <a:defRPr/>
            </a:pPr>
            <a:r>
              <a:rPr lang="en-US" sz="900" b="1" baseline="0" dirty="0" smtClean="0">
                <a:solidFill>
                  <a:schemeClr val="tx1"/>
                </a:solidFill>
              </a:rPr>
              <a:t>n=219</a:t>
            </a:r>
            <a:endParaRPr lang="en-US" sz="900" b="1" dirty="0">
              <a:solidFill>
                <a:schemeClr val="tx1"/>
              </a:solidFill>
            </a:endParaRPr>
          </a:p>
        </c:rich>
      </c:tx>
      <c:layout>
        <c:manualLayout>
          <c:xMode val="edge"/>
          <c:yMode val="edge"/>
          <c:x val="0.23231470375707608"/>
          <c:y val="0.1148507586092852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3973A1"/>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Data, statistics, scientific methods or models</c:v>
                </c:pt>
                <c:pt idx="1">
                  <c:v>Aparticular report, guidance document, booklet or other publication</c:v>
                </c:pt>
                <c:pt idx="2">
                  <c:v>Other</c:v>
                </c:pt>
                <c:pt idx="3">
                  <c:v>Educational materials, lessons plans or project for kids or students</c:v>
                </c:pt>
                <c:pt idx="4">
                  <c:v>training materials, webinars or tutorials</c:v>
                </c:pt>
              </c:strCache>
            </c:strRef>
          </c:cat>
          <c:val>
            <c:numRef>
              <c:f>Sheet1!$B$2:$B$6</c:f>
              <c:numCache>
                <c:formatCode>0%</c:formatCode>
                <c:ptCount val="5"/>
                <c:pt idx="0">
                  <c:v>0.53</c:v>
                </c:pt>
                <c:pt idx="1">
                  <c:v>0.38</c:v>
                </c:pt>
                <c:pt idx="2">
                  <c:v>0.13</c:v>
                </c:pt>
                <c:pt idx="3">
                  <c:v>0.12</c:v>
                </c:pt>
                <c:pt idx="4">
                  <c:v>0.08</c:v>
                </c:pt>
              </c:numCache>
            </c:numRef>
          </c:val>
          <c:extLst>
            <c:ext xmlns:c16="http://schemas.microsoft.com/office/drawing/2014/chart" uri="{C3380CC4-5D6E-409C-BE32-E72D297353CC}">
              <c16:uniqueId val="{00000000-A57D-4DD5-BB0E-C56B124ABBCD}"/>
            </c:ext>
          </c:extLst>
        </c:ser>
        <c:dLbls>
          <c:showLegendKey val="0"/>
          <c:showVal val="0"/>
          <c:showCatName val="0"/>
          <c:showSerName val="0"/>
          <c:showPercent val="0"/>
          <c:showBubbleSize val="0"/>
        </c:dLbls>
        <c:gapWidth val="219"/>
        <c:overlap val="-27"/>
        <c:axId val="480300864"/>
        <c:axId val="480301256"/>
      </c:barChart>
      <c:catAx>
        <c:axId val="48030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80301256"/>
        <c:crosses val="autoZero"/>
        <c:auto val="1"/>
        <c:lblAlgn val="ctr"/>
        <c:lblOffset val="100"/>
        <c:noMultiLvlLbl val="0"/>
      </c:catAx>
      <c:valAx>
        <c:axId val="480301256"/>
        <c:scaling>
          <c:orientation val="minMax"/>
        </c:scaling>
        <c:delete val="1"/>
        <c:axPos val="l"/>
        <c:numFmt formatCode="0%" sourceLinked="1"/>
        <c:majorTickMark val="none"/>
        <c:minorTickMark val="none"/>
        <c:tickLblPos val="nextTo"/>
        <c:crossAx val="48030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3A475B">
                    <a:lumMod val="65000"/>
                    <a:lumOff val="35000"/>
                  </a:srgbClr>
                </a:solidFill>
                <a:latin typeface="+mn-lt"/>
                <a:ea typeface="+mn-ea"/>
                <a:cs typeface="+mn-cs"/>
              </a:defRPr>
            </a:pPr>
            <a:r>
              <a:rPr lang="en-US" sz="1100" b="1" dirty="0" smtClean="0">
                <a:solidFill>
                  <a:schemeClr val="tx1"/>
                </a:solidFill>
              </a:rPr>
              <a:t>What</a:t>
            </a:r>
            <a:r>
              <a:rPr lang="en-US" sz="1100" b="1" baseline="0" dirty="0" smtClean="0">
                <a:solidFill>
                  <a:schemeClr val="tx1"/>
                </a:solidFill>
              </a:rPr>
              <a:t> did you come to learn about or research?</a:t>
            </a:r>
          </a:p>
          <a:p>
            <a:pPr marL="0" marR="0" indent="0" algn="ctr" defTabSz="914400" rtl="0" eaLnBrk="1" fontAlgn="auto" latinLnBrk="0" hangingPunct="1">
              <a:lnSpc>
                <a:spcPct val="100000"/>
              </a:lnSpc>
              <a:spcBef>
                <a:spcPts val="0"/>
              </a:spcBef>
              <a:spcAft>
                <a:spcPts val="0"/>
              </a:spcAft>
              <a:buClrTx/>
              <a:buSzTx/>
              <a:buFontTx/>
              <a:buNone/>
              <a:tabLst/>
              <a:defRPr>
                <a:solidFill>
                  <a:srgbClr val="3A475B">
                    <a:lumMod val="65000"/>
                    <a:lumOff val="35000"/>
                  </a:srgbClr>
                </a:solidFill>
              </a:defRPr>
            </a:pPr>
            <a:r>
              <a:rPr lang="en-US" sz="1100" b="1" i="0" baseline="0" dirty="0" smtClean="0">
                <a:solidFill>
                  <a:schemeClr val="tx1"/>
                </a:solidFill>
                <a:effectLst/>
              </a:rPr>
              <a:t>(Please check all that apply)</a:t>
            </a:r>
            <a:endParaRPr lang="en-US" sz="1100" b="1"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solidFill>
                  <a:srgbClr val="3A475B">
                    <a:lumMod val="65000"/>
                    <a:lumOff val="35000"/>
                  </a:srgbClr>
                </a:solidFill>
              </a:defRPr>
            </a:pPr>
            <a:r>
              <a:rPr lang="en-US" sz="900" b="1" baseline="0" dirty="0" smtClean="0">
                <a:solidFill>
                  <a:schemeClr val="tx1"/>
                </a:solidFill>
              </a:rPr>
              <a:t>n=125</a:t>
            </a:r>
            <a:endParaRPr lang="en-US" sz="900" b="1" dirty="0">
              <a:solidFill>
                <a:schemeClr val="tx1"/>
              </a:solidFill>
            </a:endParaRPr>
          </a:p>
        </c:rich>
      </c:tx>
      <c:layout>
        <c:manualLayout>
          <c:xMode val="edge"/>
          <c:yMode val="edge"/>
          <c:x val="0.26241360528842744"/>
          <c:y val="0.12031984235258451"/>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3A475B">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1F0A6C"/>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One or more environmental isues</c:v>
                </c:pt>
                <c:pt idx="1">
                  <c:v>EPA research</c:v>
                </c:pt>
                <c:pt idx="2">
                  <c:v>An environmental issue in my locar area</c:v>
                </c:pt>
                <c:pt idx="3">
                  <c:v>One or more laws or regulations</c:v>
                </c:pt>
                <c:pt idx="4">
                  <c:v>Other</c:v>
                </c:pt>
              </c:strCache>
            </c:strRef>
          </c:cat>
          <c:val>
            <c:numRef>
              <c:f>Sheet1!$B$2:$B$6</c:f>
              <c:numCache>
                <c:formatCode>0%</c:formatCode>
                <c:ptCount val="5"/>
                <c:pt idx="0">
                  <c:v>0.55000000000000004</c:v>
                </c:pt>
                <c:pt idx="1">
                  <c:v>0.21</c:v>
                </c:pt>
                <c:pt idx="2">
                  <c:v>0.2</c:v>
                </c:pt>
                <c:pt idx="3">
                  <c:v>0.18</c:v>
                </c:pt>
                <c:pt idx="4">
                  <c:v>0.17</c:v>
                </c:pt>
              </c:numCache>
            </c:numRef>
          </c:val>
          <c:extLst>
            <c:ext xmlns:c16="http://schemas.microsoft.com/office/drawing/2014/chart" uri="{C3380CC4-5D6E-409C-BE32-E72D297353CC}">
              <c16:uniqueId val="{00000000-368D-404B-A69C-34ACD221C420}"/>
            </c:ext>
          </c:extLst>
        </c:ser>
        <c:dLbls>
          <c:showLegendKey val="0"/>
          <c:showVal val="0"/>
          <c:showCatName val="0"/>
          <c:showSerName val="0"/>
          <c:showPercent val="0"/>
          <c:showBubbleSize val="0"/>
        </c:dLbls>
        <c:gapWidth val="219"/>
        <c:overlap val="-27"/>
        <c:axId val="480295768"/>
        <c:axId val="480297728"/>
      </c:barChart>
      <c:catAx>
        <c:axId val="48029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80297728"/>
        <c:crosses val="autoZero"/>
        <c:auto val="1"/>
        <c:lblAlgn val="ctr"/>
        <c:lblOffset val="100"/>
        <c:noMultiLvlLbl val="0"/>
      </c:catAx>
      <c:valAx>
        <c:axId val="480297728"/>
        <c:scaling>
          <c:orientation val="minMax"/>
        </c:scaling>
        <c:delete val="1"/>
        <c:axPos val="l"/>
        <c:numFmt formatCode="0%" sourceLinked="1"/>
        <c:majorTickMark val="none"/>
        <c:minorTickMark val="none"/>
        <c:tickLblPos val="nextTo"/>
        <c:crossAx val="480295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noFill/>
            <a:effectLst/>
          </c:spPr>
          <c:dPt>
            <c:idx val="0"/>
            <c:bubble3D val="0"/>
            <c:extLst>
              <c:ext xmlns:c16="http://schemas.microsoft.com/office/drawing/2014/chart" uri="{C3380CC4-5D6E-409C-BE32-E72D297353CC}">
                <c16:uniqueId val="{00000000-D8D5-4DD6-BF27-C0CAD8F60DD8}"/>
              </c:ext>
            </c:extLst>
          </c:dPt>
          <c:dPt>
            <c:idx val="1"/>
            <c:bubble3D val="0"/>
            <c:explosion val="25"/>
            <c:spPr>
              <a:solidFill>
                <a:srgbClr val="3973A1"/>
              </a:solidFill>
              <a:effectLst/>
            </c:spPr>
            <c:extLst>
              <c:ext xmlns:c16="http://schemas.microsoft.com/office/drawing/2014/chart" uri="{C3380CC4-5D6E-409C-BE32-E72D297353CC}">
                <c16:uniqueId val="{00000002-D8D5-4DD6-BF27-C0CAD8F60DD8}"/>
              </c:ext>
            </c:extLst>
          </c:dPt>
          <c:dPt>
            <c:idx val="2"/>
            <c:bubble3D val="0"/>
            <c:spPr>
              <a:solidFill>
                <a:sysClr val="window" lastClr="FFFFFF">
                  <a:lumMod val="95000"/>
                </a:sysClr>
              </a:solidFill>
              <a:effectLst/>
            </c:spPr>
            <c:extLst>
              <c:ext xmlns:c16="http://schemas.microsoft.com/office/drawing/2014/chart" uri="{C3380CC4-5D6E-409C-BE32-E72D297353CC}">
                <c16:uniqueId val="{00000003-D8D5-4DD6-BF27-C0CAD8F60DD8}"/>
              </c:ext>
            </c:extLst>
          </c:dPt>
          <c:cat>
            <c:strRef>
              <c:f>Sheet1!$A$2:$A$4</c:f>
              <c:strCache>
                <c:ptCount val="3"/>
                <c:pt idx="0">
                  <c:v>DO NOT CHANGE (keep at 100)</c:v>
                </c:pt>
                <c:pt idx="1">
                  <c:v>Score</c:v>
                </c:pt>
                <c:pt idx="2">
                  <c:v>100 minus score</c:v>
                </c:pt>
              </c:strCache>
            </c:strRef>
          </c:cat>
          <c:val>
            <c:numRef>
              <c:f>Sheet1!$B$2:$B$4</c:f>
              <c:numCache>
                <c:formatCode>General</c:formatCode>
                <c:ptCount val="3"/>
                <c:pt idx="0">
                  <c:v>100</c:v>
                </c:pt>
                <c:pt idx="1">
                  <c:v>73</c:v>
                </c:pt>
                <c:pt idx="2">
                  <c:v>27</c:v>
                </c:pt>
              </c:numCache>
            </c:numRef>
          </c:val>
          <c:extLst>
            <c:ext xmlns:c16="http://schemas.microsoft.com/office/drawing/2014/chart" uri="{C3380CC4-5D6E-409C-BE32-E72D297353CC}">
              <c16:uniqueId val="{00000004-D8D5-4DD6-BF27-C0CAD8F60DD8}"/>
            </c:ext>
          </c:extLst>
        </c:ser>
        <c:ser>
          <c:idx val="1"/>
          <c:order val="1"/>
          <c:tx>
            <c:strRef>
              <c:f>Sheet1!$C$1</c:f>
              <c:strCache>
                <c:ptCount val="1"/>
                <c:pt idx="0">
                  <c:v>Benchmark (Purple)</c:v>
                </c:pt>
              </c:strCache>
            </c:strRef>
          </c:tx>
          <c:spPr>
            <a:effectLst/>
          </c:spPr>
          <c:dPt>
            <c:idx val="0"/>
            <c:bubble3D val="0"/>
            <c:spPr>
              <a:noFill/>
              <a:effectLst/>
            </c:spPr>
            <c:extLst>
              <c:ext xmlns:c16="http://schemas.microsoft.com/office/drawing/2014/chart" uri="{C3380CC4-5D6E-409C-BE32-E72D297353CC}">
                <c16:uniqueId val="{00000006-D8D5-4DD6-BF27-C0CAD8F60DD8}"/>
              </c:ext>
            </c:extLst>
          </c:dPt>
          <c:dPt>
            <c:idx val="1"/>
            <c:bubble3D val="0"/>
            <c:spPr>
              <a:solidFill>
                <a:srgbClr val="965CC5"/>
              </a:solidFill>
              <a:effectLst/>
            </c:spPr>
            <c:extLst>
              <c:ext xmlns:c16="http://schemas.microsoft.com/office/drawing/2014/chart" uri="{C3380CC4-5D6E-409C-BE32-E72D297353CC}">
                <c16:uniqueId val="{00000008-D8D5-4DD6-BF27-C0CAD8F60DD8}"/>
              </c:ext>
            </c:extLst>
          </c:dPt>
          <c:dPt>
            <c:idx val="2"/>
            <c:bubble3D val="0"/>
            <c:spPr>
              <a:solidFill>
                <a:sysClr val="window" lastClr="FFFFFF">
                  <a:lumMod val="65000"/>
                </a:sysClr>
              </a:solidFill>
              <a:effectLst/>
            </c:spPr>
            <c:extLst>
              <c:ext xmlns:c16="http://schemas.microsoft.com/office/drawing/2014/chart" uri="{C3380CC4-5D6E-409C-BE32-E72D297353CC}">
                <c16:uniqueId val="{0000000A-D8D5-4DD6-BF27-C0CAD8F60DD8}"/>
              </c:ext>
            </c:extLst>
          </c:dPt>
          <c:cat>
            <c:strRef>
              <c:f>Sheet1!$A$2:$A$4</c:f>
              <c:strCache>
                <c:ptCount val="3"/>
                <c:pt idx="0">
                  <c:v>DO NOT CHANGE (keep at 100)</c:v>
                </c:pt>
                <c:pt idx="1">
                  <c:v>Score</c:v>
                </c:pt>
                <c:pt idx="2">
                  <c:v>100 minus score</c:v>
                </c:pt>
              </c:strCache>
            </c:strRef>
          </c:cat>
          <c:val>
            <c:numRef>
              <c:f>Sheet1!$C$2:$C$4</c:f>
              <c:numCache>
                <c:formatCode>General</c:formatCode>
                <c:ptCount val="3"/>
              </c:numCache>
            </c:numRef>
          </c:val>
          <c:extLst>
            <c:ext xmlns:c16="http://schemas.microsoft.com/office/drawing/2014/chart" uri="{C3380CC4-5D6E-409C-BE32-E72D297353CC}">
              <c16:uniqueId val="{0000000B-D8D5-4DD6-BF27-C0CAD8F60DD8}"/>
            </c:ext>
          </c:extLst>
        </c:ser>
        <c:dLbls>
          <c:showLegendKey val="0"/>
          <c:showVal val="0"/>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30965593784883E-2"/>
          <c:y val="0.19086460032626426"/>
          <c:w val="0.89456159822419534"/>
          <c:h val="0.68026101141924955"/>
        </c:manualLayout>
      </c:layout>
      <c:bubbleChart>
        <c:varyColors val="0"/>
        <c:ser>
          <c:idx val="1"/>
          <c:order val="0"/>
          <c:tx>
            <c:strRef>
              <c:f>'2. Sat Summary'!$B$3</c:f>
              <c:strCache>
                <c:ptCount val="1"/>
                <c:pt idx="0">
                  <c:v>Information Browsing</c:v>
                </c:pt>
              </c:strCache>
            </c:strRef>
          </c:tx>
          <c:spPr>
            <a:solidFill>
              <a:srgbClr val="000080"/>
            </a:solidFill>
            <a:ln w="12700">
              <a:solidFill>
                <a:srgbClr val="000000"/>
              </a:solidFill>
              <a:prstDash val="solid"/>
            </a:ln>
          </c:spPr>
          <c:invertIfNegative val="0"/>
          <c:dLbls>
            <c:dLbl>
              <c:idx val="0"/>
              <c:layout>
                <c:manualLayout>
                  <c:x val="-0.19524713136611349"/>
                  <c:y val="8.5981749089405979E-2"/>
                </c:manualLayout>
              </c:layout>
              <c:tx>
                <c:rich>
                  <a:bodyPr/>
                  <a:lstStyle/>
                  <a:p>
                    <a:pPr>
                      <a:defRPr sz="1000" b="1" i="0" u="none" strike="noStrike" baseline="0">
                        <a:solidFill>
                          <a:srgbClr val="000000"/>
                        </a:solidFill>
                        <a:latin typeface="Arial"/>
                        <a:ea typeface="Arial"/>
                        <a:cs typeface="Arial"/>
                      </a:defRPr>
                    </a:pPr>
                    <a:r>
                      <a:rPr lang="en-US" b="1" dirty="0"/>
                      <a:t>Information Browsing</a:t>
                    </a:r>
                  </a:p>
                  <a:p>
                    <a:pPr>
                      <a:defRPr sz="1000" b="1" i="0" u="none" strike="noStrike" baseline="0">
                        <a:solidFill>
                          <a:srgbClr val="000000"/>
                        </a:solidFill>
                        <a:latin typeface="Arial"/>
                        <a:ea typeface="Arial"/>
                        <a:cs typeface="Arial"/>
                      </a:defRPr>
                    </a:pPr>
                    <a:r>
                      <a:rPr lang="en-US" b="1" dirty="0"/>
                      <a:t>65, 1.4</a:t>
                    </a:r>
                  </a:p>
                </c:rich>
              </c:tx>
              <c:spPr>
                <a:noFill/>
                <a:ln w="25400">
                  <a:noFill/>
                </a:ln>
              </c:spPr>
              <c:showLegendKey val="0"/>
              <c:showVal val="0"/>
              <c:showCatName val="0"/>
              <c:showSerName val="0"/>
              <c:showPercent val="0"/>
              <c:showBubbleSize val="0"/>
              <c:extLst>
                <c:ext xmlns:c15="http://schemas.microsoft.com/office/drawing/2012/chart" uri="{CE6537A1-D6FC-4f65-9D91-7224C49458BB}">
                  <c15:layout>
                    <c:manualLayout>
                      <c:w val="0.24796385683496405"/>
                      <c:h val="9.4832811495668273E-2"/>
                    </c:manualLayout>
                  </c15:layout>
                </c:ext>
                <c:ext xmlns:c16="http://schemas.microsoft.com/office/drawing/2014/chart" uri="{C3380CC4-5D6E-409C-BE32-E72D297353CC}">
                  <c16:uniqueId val="{00000000-885F-488F-8A91-59EBEACED5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Summary'!$D$3</c:f>
              <c:numCache>
                <c:formatCode>0.0</c:formatCode>
                <c:ptCount val="1"/>
                <c:pt idx="0">
                  <c:v>1.4</c:v>
                </c:pt>
              </c:numCache>
            </c:numRef>
          </c:xVal>
          <c:yVal>
            <c:numRef>
              <c:f>'2. Sat Summary'!$C$3</c:f>
              <c:numCache>
                <c:formatCode>0</c:formatCode>
                <c:ptCount val="1"/>
                <c:pt idx="0">
                  <c:v>65.452809999999999</c:v>
                </c:pt>
              </c:numCache>
            </c:numRef>
          </c:yVal>
          <c:bubbleSize>
            <c:numLit>
              <c:formatCode>General</c:formatCode>
              <c:ptCount val="1"/>
              <c:pt idx="0">
                <c:v>1.3608581900000001</c:v>
              </c:pt>
            </c:numLit>
          </c:bubbleSize>
          <c:bubble3D val="1"/>
          <c:extLst>
            <c:ext xmlns:c16="http://schemas.microsoft.com/office/drawing/2014/chart" uri="{C3380CC4-5D6E-409C-BE32-E72D297353CC}">
              <c16:uniqueId val="{00000001-885F-488F-8A91-59EBEACED5A6}"/>
            </c:ext>
          </c:extLst>
        </c:ser>
        <c:ser>
          <c:idx val="2"/>
          <c:order val="1"/>
          <c:tx>
            <c:strRef>
              <c:f>'2. Sat Summary'!$B$4</c:f>
              <c:strCache>
                <c:ptCount val="1"/>
                <c:pt idx="0">
                  <c:v>Look and Feel</c:v>
                </c:pt>
              </c:strCache>
            </c:strRef>
          </c:tx>
          <c:spPr>
            <a:solidFill>
              <a:srgbClr val="FF00FF"/>
            </a:solidFill>
            <a:ln w="12700">
              <a:solidFill>
                <a:srgbClr val="000000"/>
              </a:solidFill>
              <a:prstDash val="solid"/>
            </a:ln>
          </c:spPr>
          <c:invertIfNegative val="0"/>
          <c:dLbls>
            <c:dLbl>
              <c:idx val="0"/>
              <c:layout>
                <c:manualLayout>
                  <c:x val="-8.7861209114751079E-2"/>
                  <c:y val="-6.5750749303663328E-2"/>
                </c:manualLayout>
              </c:layout>
              <c:tx>
                <c:rich>
                  <a:bodyPr/>
                  <a:lstStyle/>
                  <a:p>
                    <a:pPr>
                      <a:defRPr sz="800" b="0" i="0" u="none" strike="noStrike" baseline="0">
                        <a:solidFill>
                          <a:srgbClr val="000000"/>
                        </a:solidFill>
                        <a:latin typeface="Arial"/>
                        <a:ea typeface="Arial"/>
                        <a:cs typeface="Arial"/>
                      </a:defRPr>
                    </a:pPr>
                    <a:r>
                      <a:rPr lang="en-US" sz="800" dirty="0"/>
                      <a:t>Look and Feel</a:t>
                    </a:r>
                  </a:p>
                  <a:p>
                    <a:pPr>
                      <a:defRPr sz="800" b="0" i="0" u="none" strike="noStrike" baseline="0">
                        <a:solidFill>
                          <a:srgbClr val="000000"/>
                        </a:solidFill>
                        <a:latin typeface="Arial"/>
                        <a:ea typeface="Arial"/>
                        <a:cs typeface="Arial"/>
                      </a:defRPr>
                    </a:pPr>
                    <a:r>
                      <a:rPr lang="en-US" sz="800" dirty="0"/>
                      <a:t>75, 0.6</a:t>
                    </a:r>
                  </a:p>
                </c:rich>
              </c:tx>
              <c:spPr>
                <a:noFill/>
                <a:ln w="25400">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5F-488F-8A91-59EBEACED5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Summary'!$D$4</c:f>
              <c:numCache>
                <c:formatCode>0.0</c:formatCode>
                <c:ptCount val="1"/>
                <c:pt idx="0">
                  <c:v>0.6</c:v>
                </c:pt>
              </c:numCache>
            </c:numRef>
          </c:xVal>
          <c:yVal>
            <c:numRef>
              <c:f>'2. Sat Summary'!$C$4</c:f>
              <c:numCache>
                <c:formatCode>0</c:formatCode>
                <c:ptCount val="1"/>
                <c:pt idx="0">
                  <c:v>74.501140000000007</c:v>
                </c:pt>
              </c:numCache>
            </c:numRef>
          </c:yVal>
          <c:bubbleSize>
            <c:numLit>
              <c:formatCode>General</c:formatCode>
              <c:ptCount val="1"/>
              <c:pt idx="0">
                <c:v>0.59485502000000001</c:v>
              </c:pt>
            </c:numLit>
          </c:bubbleSize>
          <c:bubble3D val="1"/>
          <c:extLst>
            <c:ext xmlns:c16="http://schemas.microsoft.com/office/drawing/2014/chart" uri="{C3380CC4-5D6E-409C-BE32-E72D297353CC}">
              <c16:uniqueId val="{00000003-885F-488F-8A91-59EBEACED5A6}"/>
            </c:ext>
          </c:extLst>
        </c:ser>
        <c:ser>
          <c:idx val="3"/>
          <c:order val="2"/>
          <c:tx>
            <c:strRef>
              <c:f>'2. Sat Summary'!$B$5</c:f>
              <c:strCache>
                <c:ptCount val="1"/>
                <c:pt idx="0">
                  <c:v>Navigation</c:v>
                </c:pt>
              </c:strCache>
            </c:strRef>
          </c:tx>
          <c:spPr>
            <a:solidFill>
              <a:srgbClr val="FFFF00"/>
            </a:solidFill>
            <a:ln w="12700">
              <a:solidFill>
                <a:srgbClr val="000000"/>
              </a:solidFill>
              <a:prstDash val="solid"/>
            </a:ln>
          </c:spPr>
          <c:invertIfNegative val="0"/>
          <c:dPt>
            <c:idx val="0"/>
            <c:invertIfNegative val="0"/>
            <c:bubble3D val="1"/>
            <c:spPr>
              <a:solidFill>
                <a:srgbClr val="7030A0"/>
              </a:solidFill>
              <a:ln w="12700">
                <a:solidFill>
                  <a:srgbClr val="000000"/>
                </a:solidFill>
                <a:prstDash val="solid"/>
              </a:ln>
            </c:spPr>
            <c:extLst>
              <c:ext xmlns:c16="http://schemas.microsoft.com/office/drawing/2014/chart" uri="{C3380CC4-5D6E-409C-BE32-E72D297353CC}">
                <c16:uniqueId val="{00000004-885F-488F-8A91-59EBEACED5A6}"/>
              </c:ext>
            </c:extLst>
          </c:dPt>
          <c:dLbls>
            <c:dLbl>
              <c:idx val="0"/>
              <c:layout>
                <c:manualLayout>
                  <c:x val="-6.8336495978139705E-2"/>
                  <c:y val="0.10368387390193062"/>
                </c:manualLayout>
              </c:layout>
              <c:tx>
                <c:rich>
                  <a:bodyPr/>
                  <a:lstStyle/>
                  <a:p>
                    <a:pPr>
                      <a:defRPr sz="1000" b="1" i="0" u="none" strike="noStrike" baseline="0">
                        <a:solidFill>
                          <a:srgbClr val="000000"/>
                        </a:solidFill>
                        <a:latin typeface="Arial"/>
                        <a:ea typeface="Arial"/>
                        <a:cs typeface="Arial"/>
                      </a:defRPr>
                    </a:pPr>
                    <a:r>
                      <a:rPr lang="en-US" b="1" dirty="0"/>
                      <a:t>Navigation</a:t>
                    </a:r>
                  </a:p>
                  <a:p>
                    <a:pPr>
                      <a:defRPr sz="1000" b="1" i="0" u="none" strike="noStrike" baseline="0">
                        <a:solidFill>
                          <a:srgbClr val="000000"/>
                        </a:solidFill>
                        <a:latin typeface="Arial"/>
                        <a:ea typeface="Arial"/>
                        <a:cs typeface="Arial"/>
                      </a:defRPr>
                    </a:pPr>
                    <a:r>
                      <a:rPr lang="en-US" b="1" dirty="0"/>
                      <a:t>70, 2</a:t>
                    </a:r>
                  </a:p>
                </c:rich>
              </c:tx>
              <c:spPr>
                <a:noFill/>
                <a:ln w="25400">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5F-488F-8A91-59EBEACED5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Summary'!$D$5</c:f>
              <c:numCache>
                <c:formatCode>0.0</c:formatCode>
                <c:ptCount val="1"/>
                <c:pt idx="0">
                  <c:v>2</c:v>
                </c:pt>
              </c:numCache>
            </c:numRef>
          </c:xVal>
          <c:yVal>
            <c:numRef>
              <c:f>'2. Sat Summary'!$C$5</c:f>
              <c:numCache>
                <c:formatCode>0</c:formatCode>
                <c:ptCount val="1"/>
                <c:pt idx="0">
                  <c:v>69.601370000000003</c:v>
                </c:pt>
              </c:numCache>
            </c:numRef>
          </c:yVal>
          <c:bubbleSize>
            <c:numLit>
              <c:formatCode>General</c:formatCode>
              <c:ptCount val="1"/>
              <c:pt idx="0">
                <c:v>1.9864989200000001</c:v>
              </c:pt>
            </c:numLit>
          </c:bubbleSize>
          <c:bubble3D val="1"/>
          <c:extLst>
            <c:ext xmlns:c16="http://schemas.microsoft.com/office/drawing/2014/chart" uri="{C3380CC4-5D6E-409C-BE32-E72D297353CC}">
              <c16:uniqueId val="{00000005-885F-488F-8A91-59EBEACED5A6}"/>
            </c:ext>
          </c:extLst>
        </c:ser>
        <c:ser>
          <c:idx val="4"/>
          <c:order val="3"/>
          <c:tx>
            <c:strRef>
              <c:f>'2. Sat Summary'!$B$6</c:f>
              <c:strCache>
                <c:ptCount val="1"/>
                <c:pt idx="0">
                  <c:v>Site Information</c:v>
                </c:pt>
              </c:strCache>
            </c:strRef>
          </c:tx>
          <c:spPr>
            <a:solidFill>
              <a:srgbClr val="5BCDFF"/>
            </a:solidFill>
            <a:ln w="12700">
              <a:solidFill>
                <a:srgbClr val="000000"/>
              </a:solidFill>
              <a:prstDash val="solid"/>
            </a:ln>
          </c:spPr>
          <c:invertIfNegative val="0"/>
          <c:dLbls>
            <c:dLbl>
              <c:idx val="0"/>
              <c:layout>
                <c:manualLayout>
                  <c:x val="-0.13667299195627947"/>
                  <c:y val="-9.103949903584152E-2"/>
                </c:manualLayout>
              </c:layout>
              <c:tx>
                <c:rich>
                  <a:bodyPr/>
                  <a:lstStyle/>
                  <a:p>
                    <a:pPr>
                      <a:defRPr sz="1000" b="1" i="0" u="none" strike="noStrike" baseline="0">
                        <a:solidFill>
                          <a:srgbClr val="000000"/>
                        </a:solidFill>
                        <a:latin typeface="Arial"/>
                        <a:ea typeface="Arial"/>
                        <a:cs typeface="Arial"/>
                      </a:defRPr>
                    </a:pPr>
                    <a:r>
                      <a:rPr lang="en-US" b="1" dirty="0"/>
                      <a:t>Site Information</a:t>
                    </a:r>
                  </a:p>
                  <a:p>
                    <a:pPr>
                      <a:defRPr sz="1000" b="1" i="0" u="none" strike="noStrike" baseline="0">
                        <a:solidFill>
                          <a:srgbClr val="000000"/>
                        </a:solidFill>
                        <a:latin typeface="Arial"/>
                        <a:ea typeface="Arial"/>
                        <a:cs typeface="Arial"/>
                      </a:defRPr>
                    </a:pPr>
                    <a:r>
                      <a:rPr lang="en-US" b="1" dirty="0"/>
                      <a:t>70, 1.4</a:t>
                    </a:r>
                  </a:p>
                </c:rich>
              </c:tx>
              <c:spPr>
                <a:noFill/>
                <a:ln w="25400">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5F-488F-8A91-59EBEACED5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Summary'!$D$6</c:f>
              <c:numCache>
                <c:formatCode>0.0</c:formatCode>
                <c:ptCount val="1"/>
                <c:pt idx="0">
                  <c:v>1.4</c:v>
                </c:pt>
              </c:numCache>
            </c:numRef>
          </c:xVal>
          <c:yVal>
            <c:numRef>
              <c:f>'2. Sat Summary'!$C$6</c:f>
              <c:numCache>
                <c:formatCode>0</c:formatCode>
                <c:ptCount val="1"/>
                <c:pt idx="0">
                  <c:v>70.298659999999998</c:v>
                </c:pt>
              </c:numCache>
            </c:numRef>
          </c:yVal>
          <c:bubbleSize>
            <c:numLit>
              <c:formatCode>General</c:formatCode>
              <c:ptCount val="1"/>
              <c:pt idx="0">
                <c:v>1.3621024799999999</c:v>
              </c:pt>
            </c:numLit>
          </c:bubbleSize>
          <c:bubble3D val="1"/>
          <c:extLst>
            <c:ext xmlns:c16="http://schemas.microsoft.com/office/drawing/2014/chart" uri="{C3380CC4-5D6E-409C-BE32-E72D297353CC}">
              <c16:uniqueId val="{00000007-885F-488F-8A91-59EBEACED5A6}"/>
            </c:ext>
          </c:extLst>
        </c:ser>
        <c:ser>
          <c:idx val="5"/>
          <c:order val="4"/>
          <c:tx>
            <c:strRef>
              <c:f>'2. Sat Summary'!$B$7</c:f>
              <c:strCache>
                <c:ptCount val="1"/>
                <c:pt idx="0">
                  <c:v>Site Performance</c:v>
                </c:pt>
              </c:strCache>
            </c:strRef>
          </c:tx>
          <c:spPr>
            <a:solidFill>
              <a:schemeClr val="accent4">
                <a:lumMod val="75000"/>
              </a:schemeClr>
            </a:solidFill>
            <a:ln w="12700">
              <a:solidFill>
                <a:srgbClr val="000000"/>
              </a:solidFill>
              <a:prstDash val="solid"/>
            </a:ln>
          </c:spPr>
          <c:invertIfNegative val="0"/>
          <c:dLbls>
            <c:dLbl>
              <c:idx val="0"/>
              <c:layout>
                <c:manualLayout>
                  <c:x val="-8.9813680428412201E-2"/>
                  <c:y val="-5.3106374437574225E-2"/>
                </c:manualLayout>
              </c:layout>
              <c:tx>
                <c:rich>
                  <a:bodyPr/>
                  <a:lstStyle/>
                  <a:p>
                    <a:pPr>
                      <a:defRPr sz="800" b="0" i="0" u="none" strike="noStrike" baseline="0">
                        <a:solidFill>
                          <a:srgbClr val="000000"/>
                        </a:solidFill>
                        <a:latin typeface="Arial"/>
                        <a:ea typeface="Arial"/>
                        <a:cs typeface="Arial"/>
                      </a:defRPr>
                    </a:pPr>
                    <a:r>
                      <a:rPr lang="en-US" sz="800" dirty="0"/>
                      <a:t>Site Performance</a:t>
                    </a:r>
                  </a:p>
                  <a:p>
                    <a:pPr>
                      <a:defRPr sz="800" b="0" i="0" u="none" strike="noStrike" baseline="0">
                        <a:solidFill>
                          <a:srgbClr val="000000"/>
                        </a:solidFill>
                        <a:latin typeface="Arial"/>
                        <a:ea typeface="Arial"/>
                        <a:cs typeface="Arial"/>
                      </a:defRPr>
                    </a:pPr>
                    <a:r>
                      <a:rPr lang="en-US" sz="800" dirty="0"/>
                      <a:t>79, 0.2</a:t>
                    </a:r>
                  </a:p>
                </c:rich>
              </c:tx>
              <c:spPr>
                <a:noFill/>
                <a:ln w="25400">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5F-488F-8A91-59EBEACED5A6}"/>
                </c:ext>
              </c:extLst>
            </c:dLbl>
            <c:spPr>
              <a:noFill/>
              <a:ln>
                <a:noFill/>
              </a:ln>
              <a:effectLst/>
            </c:spPr>
            <c:txPr>
              <a:bodyPr wrap="square" lIns="38100" tIns="19050" rIns="38100" bIns="19050" anchor="ctr">
                <a:spAutoFit/>
              </a:bodyPr>
              <a:lstStyle/>
              <a:p>
                <a:pPr>
                  <a:defRPr sz="9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Summary'!$D$7</c:f>
              <c:numCache>
                <c:formatCode>0.0</c:formatCode>
                <c:ptCount val="1"/>
                <c:pt idx="0">
                  <c:v>0.2</c:v>
                </c:pt>
              </c:numCache>
            </c:numRef>
          </c:xVal>
          <c:yVal>
            <c:numRef>
              <c:f>'2. Sat Summary'!$C$7</c:f>
              <c:numCache>
                <c:formatCode>0</c:formatCode>
                <c:ptCount val="1"/>
                <c:pt idx="0">
                  <c:v>79.123859999999993</c:v>
                </c:pt>
              </c:numCache>
            </c:numRef>
          </c:yVal>
          <c:bubbleSize>
            <c:numLit>
              <c:formatCode>General</c:formatCode>
              <c:ptCount val="1"/>
              <c:pt idx="0">
                <c:v>0.22019883000000001</c:v>
              </c:pt>
            </c:numLit>
          </c:bubbleSize>
          <c:bubble3D val="1"/>
          <c:extLst>
            <c:ext xmlns:c16="http://schemas.microsoft.com/office/drawing/2014/chart" uri="{C3380CC4-5D6E-409C-BE32-E72D297353CC}">
              <c16:uniqueId val="{00000009-885F-488F-8A91-59EBEACED5A6}"/>
            </c:ext>
          </c:extLst>
        </c:ser>
        <c:dLbls>
          <c:showLegendKey val="0"/>
          <c:showVal val="1"/>
          <c:showCatName val="0"/>
          <c:showSerName val="0"/>
          <c:showPercent val="0"/>
          <c:showBubbleSize val="0"/>
        </c:dLbls>
        <c:bubbleScale val="80"/>
        <c:showNegBubbles val="0"/>
        <c:axId val="225659152"/>
        <c:axId val="225657976"/>
      </c:bubbleChart>
      <c:valAx>
        <c:axId val="225659152"/>
        <c:scaling>
          <c:orientation val="minMax"/>
          <c:max val="2.2364989199999998"/>
          <c:min val="0"/>
        </c:scaling>
        <c:delete val="0"/>
        <c:axPos val="b"/>
        <c:title>
          <c:tx>
            <c:rich>
              <a:bodyPr/>
              <a:lstStyle/>
              <a:p>
                <a:pPr>
                  <a:defRPr sz="1100" b="1" i="0" u="none" strike="noStrike" baseline="0">
                    <a:solidFill>
                      <a:srgbClr val="000000"/>
                    </a:solidFill>
                    <a:latin typeface="Arial"/>
                    <a:ea typeface="Arial"/>
                    <a:cs typeface="Arial"/>
                  </a:defRPr>
                </a:pPr>
                <a:r>
                  <a:rPr lang="en-US" sz="1100" dirty="0"/>
                  <a:t>IMPACT</a:t>
                </a:r>
              </a:p>
            </c:rich>
          </c:tx>
          <c:layout>
            <c:manualLayout>
              <c:xMode val="edge"/>
              <c:yMode val="edge"/>
              <c:x val="0.46327224660419886"/>
              <c:y val="0.91663892205409958"/>
            </c:manualLayout>
          </c:layout>
          <c:overlay val="0"/>
          <c:spPr>
            <a:noFill/>
            <a:ln w="25400">
              <a:noFill/>
            </a:ln>
          </c:spPr>
        </c:title>
        <c:numFmt formatCode="0.0" sourceLinked="1"/>
        <c:majorTickMark val="out"/>
        <c:minorTickMark val="none"/>
        <c:tickLblPos val="nextTo"/>
        <c:spPr>
          <a:ln w="3175">
            <a:solidFill>
              <a:srgbClr val="969696"/>
            </a:solidFill>
            <a:prstDash val="solid"/>
          </a:ln>
        </c:spPr>
        <c:txPr>
          <a:bodyPr rot="0" vert="horz"/>
          <a:lstStyle/>
          <a:p>
            <a:pPr>
              <a:defRPr sz="1000" b="0" i="0" u="none" strike="noStrike" baseline="0">
                <a:solidFill>
                  <a:srgbClr val="FFFFFF"/>
                </a:solidFill>
                <a:latin typeface="Arial"/>
                <a:ea typeface="Arial"/>
                <a:cs typeface="Arial"/>
              </a:defRPr>
            </a:pPr>
            <a:endParaRPr lang="en-US"/>
          </a:p>
        </c:txPr>
        <c:crossAx val="225657976"/>
        <c:crosses val="autoZero"/>
        <c:crossBetween val="midCat"/>
        <c:majorUnit val="1"/>
      </c:valAx>
      <c:valAx>
        <c:axId val="225657976"/>
        <c:scaling>
          <c:orientation val="minMax"/>
          <c:max val="84.123859999999993"/>
          <c:min val="60.452809999999999"/>
        </c:scaling>
        <c:delete val="0"/>
        <c:axPos val="l"/>
        <c:title>
          <c:tx>
            <c:rich>
              <a:bodyPr/>
              <a:lstStyle/>
              <a:p>
                <a:pPr>
                  <a:defRPr sz="1100" b="1" i="0" u="none" strike="noStrike" baseline="0">
                    <a:solidFill>
                      <a:srgbClr val="000000"/>
                    </a:solidFill>
                    <a:latin typeface="Arial"/>
                    <a:ea typeface="Arial"/>
                    <a:cs typeface="Arial"/>
                  </a:defRPr>
                </a:pPr>
                <a:r>
                  <a:rPr lang="en-US" sz="1100" dirty="0"/>
                  <a:t>SCORE</a:t>
                </a:r>
              </a:p>
            </c:rich>
          </c:tx>
          <c:layout>
            <c:manualLayout>
              <c:xMode val="edge"/>
              <c:yMode val="edge"/>
              <c:x val="1.2208657047724751E-2"/>
              <c:y val="0.46492659053833607"/>
            </c:manualLayout>
          </c:layout>
          <c:overlay val="0"/>
          <c:spPr>
            <a:noFill/>
            <a:ln w="25400">
              <a:noFill/>
            </a:ln>
          </c:spPr>
        </c:title>
        <c:numFmt formatCode="0" sourceLinked="1"/>
        <c:majorTickMark val="out"/>
        <c:minorTickMark val="none"/>
        <c:tickLblPos val="nextTo"/>
        <c:spPr>
          <a:ln w="3175">
            <a:solidFill>
              <a:srgbClr val="969696"/>
            </a:solidFill>
            <a:prstDash val="solid"/>
          </a:ln>
        </c:spPr>
        <c:txPr>
          <a:bodyPr rot="0" vert="horz"/>
          <a:lstStyle/>
          <a:p>
            <a:pPr>
              <a:defRPr sz="1000" b="0" i="0" u="none" strike="noStrike" baseline="0">
                <a:solidFill>
                  <a:srgbClr val="FFFFFF"/>
                </a:solidFill>
                <a:latin typeface="Arial"/>
                <a:ea typeface="Arial"/>
                <a:cs typeface="Arial"/>
              </a:defRPr>
            </a:pPr>
            <a:endParaRPr lang="en-US"/>
          </a:p>
        </c:txPr>
        <c:crossAx val="225659152"/>
        <c:crosses val="autoZero"/>
        <c:crossBetween val="midCat"/>
        <c:majorUnit val="10"/>
      </c:valAx>
      <c:spPr>
        <a:noFill/>
        <a:ln w="12700">
          <a:solidFill>
            <a:srgbClr val="969696"/>
          </a:solid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n-US" sz="1100" b="1" dirty="0" smtClean="0">
                <a:solidFill>
                  <a:schemeClr val="tx1"/>
                </a:solidFill>
              </a:rPr>
              <a:t>What</a:t>
            </a:r>
            <a:r>
              <a:rPr lang="en-US" sz="1100" b="1" baseline="0" dirty="0" smtClean="0">
                <a:solidFill>
                  <a:schemeClr val="tx1"/>
                </a:solidFill>
              </a:rPr>
              <a:t> led you to visit EPA.gov to find radiation information</a:t>
            </a:r>
            <a:r>
              <a:rPr lang="en-US" sz="1100" b="1" dirty="0" smtClean="0">
                <a:solidFill>
                  <a:schemeClr val="tx1"/>
                </a:solidFill>
              </a:rPr>
              <a:t>?</a:t>
            </a:r>
            <a:r>
              <a:rPr lang="en-US" sz="1100" b="1" baseline="0" dirty="0" smtClean="0">
                <a:solidFill>
                  <a:schemeClr val="tx1"/>
                </a:solidFill>
              </a:rPr>
              <a:t> </a:t>
            </a:r>
          </a:p>
          <a:p>
            <a:pPr>
              <a:defRPr sz="1100" b="1">
                <a:solidFill>
                  <a:schemeClr val="tx1"/>
                </a:solidFill>
              </a:defRPr>
            </a:pPr>
            <a:r>
              <a:rPr lang="en-US" sz="1100" b="1" baseline="0" dirty="0" smtClean="0">
                <a:solidFill>
                  <a:schemeClr val="tx1"/>
                </a:solidFill>
              </a:rPr>
              <a:t>(Select all that apply)</a:t>
            </a:r>
          </a:p>
          <a:p>
            <a:pPr>
              <a:defRPr sz="1100" b="1">
                <a:solidFill>
                  <a:schemeClr val="tx1"/>
                </a:solidFill>
              </a:defRPr>
            </a:pPr>
            <a:r>
              <a:rPr lang="en-US" sz="900" b="1" baseline="0" dirty="0" smtClean="0">
                <a:solidFill>
                  <a:schemeClr val="tx1"/>
                </a:solidFill>
              </a:rPr>
              <a:t>n=175</a:t>
            </a:r>
            <a:r>
              <a:rPr lang="en-US" sz="1100" b="1" baseline="0" dirty="0" smtClean="0">
                <a:solidFill>
                  <a:schemeClr val="tx1"/>
                </a:solidFill>
              </a:rPr>
              <a:t> </a:t>
            </a:r>
            <a:endParaRPr lang="en-US" sz="1100" b="1" dirty="0">
              <a:solidFill>
                <a:schemeClr val="tx1"/>
              </a:solidFill>
            </a:endParaRPr>
          </a:p>
        </c:rich>
      </c:tx>
      <c:layout>
        <c:manualLayout>
          <c:xMode val="edge"/>
          <c:yMode val="edge"/>
          <c:x val="6.9630957119920178E-2"/>
          <c:y val="4.6451393919768567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3973A1"/>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came up in a search </c:v>
                </c:pt>
                <c:pt idx="1">
                  <c:v>EPA is a trusted source of info for radiation concerns in my community</c:v>
                </c:pt>
                <c:pt idx="2">
                  <c:v>Visited EPA in the past and was curious if I could find radiation information here </c:v>
                </c:pt>
                <c:pt idx="3">
                  <c:v>Other</c:v>
                </c:pt>
              </c:strCache>
            </c:strRef>
          </c:cat>
          <c:val>
            <c:numRef>
              <c:f>Sheet1!$B$2:$B$5</c:f>
              <c:numCache>
                <c:formatCode>0%</c:formatCode>
                <c:ptCount val="4"/>
                <c:pt idx="0">
                  <c:v>0.35</c:v>
                </c:pt>
                <c:pt idx="1">
                  <c:v>0.31</c:v>
                </c:pt>
                <c:pt idx="2">
                  <c:v>0.18</c:v>
                </c:pt>
                <c:pt idx="3">
                  <c:v>0.16</c:v>
                </c:pt>
              </c:numCache>
            </c:numRef>
          </c:val>
          <c:extLst>
            <c:ext xmlns:c16="http://schemas.microsoft.com/office/drawing/2014/chart" uri="{C3380CC4-5D6E-409C-BE32-E72D297353CC}">
              <c16:uniqueId val="{00000000-20B0-45A2-9AED-D4BB7CDF563A}"/>
            </c:ext>
          </c:extLst>
        </c:ser>
        <c:dLbls>
          <c:showLegendKey val="0"/>
          <c:showVal val="0"/>
          <c:showCatName val="0"/>
          <c:showSerName val="0"/>
          <c:showPercent val="0"/>
          <c:showBubbleSize val="0"/>
        </c:dLbls>
        <c:gapWidth val="219"/>
        <c:overlap val="-27"/>
        <c:axId val="225664640"/>
        <c:axId val="225662680"/>
      </c:barChart>
      <c:catAx>
        <c:axId val="22566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25662680"/>
        <c:crosses val="autoZero"/>
        <c:auto val="1"/>
        <c:lblAlgn val="ctr"/>
        <c:lblOffset val="100"/>
        <c:noMultiLvlLbl val="0"/>
      </c:catAx>
      <c:valAx>
        <c:axId val="225662680"/>
        <c:scaling>
          <c:orientation val="minMax"/>
        </c:scaling>
        <c:delete val="1"/>
        <c:axPos val="l"/>
        <c:numFmt formatCode="0%" sourceLinked="1"/>
        <c:majorTickMark val="none"/>
        <c:minorTickMark val="none"/>
        <c:tickLblPos val="nextTo"/>
        <c:crossAx val="225664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100" b="1" dirty="0" smtClean="0">
                <a:solidFill>
                  <a:schemeClr val="tx1"/>
                </a:solidFill>
              </a:rPr>
              <a:t>How</a:t>
            </a:r>
            <a:r>
              <a:rPr lang="en-US" sz="1100" b="1" baseline="0" dirty="0" smtClean="0">
                <a:solidFill>
                  <a:schemeClr val="tx1"/>
                </a:solidFill>
              </a:rPr>
              <a:t> would you describe the radiation information on EPA.gov</a:t>
            </a:r>
          </a:p>
          <a:p>
            <a:pPr>
              <a:defRPr b="1"/>
            </a:pPr>
            <a:r>
              <a:rPr lang="en-US" sz="900" b="1" baseline="0" dirty="0" smtClean="0">
                <a:solidFill>
                  <a:schemeClr val="tx1"/>
                </a:solidFill>
              </a:rPr>
              <a:t>n=140</a:t>
            </a:r>
            <a:endParaRPr lang="en-US" sz="900" b="1" dirty="0">
              <a:solidFill>
                <a:schemeClr val="tx1"/>
              </a:solidFill>
            </a:endParaRPr>
          </a:p>
        </c:rich>
      </c:tx>
      <c:layout>
        <c:manualLayout>
          <c:xMode val="edge"/>
          <c:yMode val="edge"/>
          <c:x val="0.30033497075626903"/>
          <c:y val="6.6166525986099756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490092302346598E-2"/>
          <c:y val="7.2352094018057506E-2"/>
          <c:w val="0.97040138225756734"/>
          <c:h val="0.78470596192433173"/>
        </c:manualLayout>
      </c:layout>
      <c:barChart>
        <c:barDir val="col"/>
        <c:grouping val="clustered"/>
        <c:varyColors val="0"/>
        <c:ser>
          <c:idx val="0"/>
          <c:order val="0"/>
          <c:tx>
            <c:strRef>
              <c:f>Sheet1!$B$1</c:f>
              <c:strCache>
                <c:ptCount val="1"/>
                <c:pt idx="0">
                  <c:v>Series 1</c:v>
                </c:pt>
              </c:strCache>
            </c:strRef>
          </c:tx>
          <c:spPr>
            <a:solidFill>
              <a:srgbClr val="3973A1"/>
            </a:solidFill>
            <a:ln>
              <a:solidFill>
                <a:schemeClr val="bg1">
                  <a:lumMod val="75000"/>
                </a:schemeClr>
              </a:solidFill>
            </a:ln>
            <a:effectLst/>
          </c:spPr>
          <c:invertIfNegative val="0"/>
          <c:dPt>
            <c:idx val="0"/>
            <c:invertIfNegative val="0"/>
            <c:bubble3D val="0"/>
            <c:spPr>
              <a:solidFill>
                <a:schemeClr val="bg1">
                  <a:lumMod val="75000"/>
                </a:schemeClr>
              </a:solidFill>
              <a:ln>
                <a:solidFill>
                  <a:srgbClr val="002060"/>
                </a:solidFill>
              </a:ln>
              <a:effectLst/>
            </c:spPr>
            <c:extLst>
              <c:ext xmlns:c16="http://schemas.microsoft.com/office/drawing/2014/chart" uri="{C3380CC4-5D6E-409C-BE32-E72D297353CC}">
                <c16:uniqueId val="{00000003-B3A7-42FD-8FF0-B468CF9FB52F}"/>
              </c:ext>
            </c:extLst>
          </c:dPt>
          <c:dPt>
            <c:idx val="1"/>
            <c:invertIfNegative val="0"/>
            <c:bubble3D val="0"/>
            <c:spPr>
              <a:solidFill>
                <a:srgbClr val="3973A1"/>
              </a:solidFill>
              <a:ln>
                <a:solidFill>
                  <a:srgbClr val="002060"/>
                </a:solidFill>
              </a:ln>
              <a:effectLst/>
            </c:spPr>
            <c:extLst>
              <c:ext xmlns:c16="http://schemas.microsoft.com/office/drawing/2014/chart" uri="{C3380CC4-5D6E-409C-BE32-E72D297353CC}">
                <c16:uniqueId val="{00000004-B3A7-42FD-8FF0-B468CF9FB52F}"/>
              </c:ext>
            </c:extLst>
          </c:dPt>
          <c:dPt>
            <c:idx val="2"/>
            <c:invertIfNegative val="0"/>
            <c:bubble3D val="0"/>
            <c:spPr>
              <a:solidFill>
                <a:srgbClr val="3973A1"/>
              </a:solidFill>
              <a:ln>
                <a:solidFill>
                  <a:srgbClr val="002060"/>
                </a:solidFill>
              </a:ln>
              <a:effectLst/>
            </c:spPr>
            <c:extLst>
              <c:ext xmlns:c16="http://schemas.microsoft.com/office/drawing/2014/chart" uri="{C3380CC4-5D6E-409C-BE32-E72D297353CC}">
                <c16:uniqueId val="{00000005-B3A7-42FD-8FF0-B468CF9FB52F}"/>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3A7-42FD-8FF0-B468CF9FB52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Clear, I understood the information</c:v>
                </c:pt>
                <c:pt idx="1">
                  <c:v>The information was slightly unclear</c:v>
                </c:pt>
                <c:pt idx="2">
                  <c:v>the information was often unclear</c:v>
                </c:pt>
              </c:strCache>
            </c:strRef>
          </c:cat>
          <c:val>
            <c:numRef>
              <c:f>Sheet1!$B$2:$B$4</c:f>
              <c:numCache>
                <c:formatCode>0%</c:formatCode>
                <c:ptCount val="3"/>
                <c:pt idx="0">
                  <c:v>0.81</c:v>
                </c:pt>
                <c:pt idx="1">
                  <c:v>0.13</c:v>
                </c:pt>
                <c:pt idx="2">
                  <c:v>0.06</c:v>
                </c:pt>
              </c:numCache>
            </c:numRef>
          </c:val>
          <c:extLst>
            <c:ext xmlns:c16="http://schemas.microsoft.com/office/drawing/2014/chart" uri="{C3380CC4-5D6E-409C-BE32-E72D297353CC}">
              <c16:uniqueId val="{00000000-B3A7-42FD-8FF0-B468CF9FB52F}"/>
            </c:ext>
          </c:extLst>
        </c:ser>
        <c:dLbls>
          <c:showLegendKey val="0"/>
          <c:showVal val="0"/>
          <c:showCatName val="0"/>
          <c:showSerName val="0"/>
          <c:showPercent val="0"/>
          <c:showBubbleSize val="0"/>
        </c:dLbls>
        <c:gapWidth val="219"/>
        <c:overlap val="-27"/>
        <c:axId val="225661504"/>
        <c:axId val="225651704"/>
      </c:barChart>
      <c:catAx>
        <c:axId val="22566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25651704"/>
        <c:crosses val="autoZero"/>
        <c:auto val="1"/>
        <c:lblAlgn val="ctr"/>
        <c:lblOffset val="100"/>
        <c:noMultiLvlLbl val="0"/>
      </c:catAx>
      <c:valAx>
        <c:axId val="225651704"/>
        <c:scaling>
          <c:orientation val="minMax"/>
        </c:scaling>
        <c:delete val="1"/>
        <c:axPos val="l"/>
        <c:numFmt formatCode="0%" sourceLinked="1"/>
        <c:majorTickMark val="none"/>
        <c:minorTickMark val="none"/>
        <c:tickLblPos val="nextTo"/>
        <c:crossAx val="22566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2016</c:v>
                </c:pt>
              </c:strCache>
            </c:strRef>
          </c:tx>
          <c:dPt>
            <c:idx val="0"/>
            <c:bubble3D val="0"/>
            <c:spPr>
              <a:solidFill>
                <a:srgbClr val="E9E9E9"/>
              </a:solidFill>
              <a:ln w="9525">
                <a:solidFill>
                  <a:schemeClr val="bg1">
                    <a:lumMod val="75000"/>
                  </a:schemeClr>
                </a:solidFill>
              </a:ln>
              <a:effectLst/>
            </c:spPr>
            <c:extLst>
              <c:ext xmlns:c16="http://schemas.microsoft.com/office/drawing/2014/chart" uri="{C3380CC4-5D6E-409C-BE32-E72D297353CC}">
                <c16:uniqueId val="{00000001-317A-4631-A38D-7280F1583B7C}"/>
              </c:ext>
            </c:extLst>
          </c:dPt>
          <c:dPt>
            <c:idx val="1"/>
            <c:bubble3D val="0"/>
            <c:spPr>
              <a:solidFill>
                <a:srgbClr val="3973A1"/>
              </a:solidFill>
              <a:ln w="9525">
                <a:solidFill>
                  <a:srgbClr val="002060"/>
                </a:solidFill>
              </a:ln>
              <a:effectLst/>
            </c:spPr>
            <c:extLst>
              <c:ext xmlns:c16="http://schemas.microsoft.com/office/drawing/2014/chart" uri="{C3380CC4-5D6E-409C-BE32-E72D297353CC}">
                <c16:uniqueId val="{00000003-317A-4631-A38D-7280F1583B7C}"/>
              </c:ext>
            </c:extLst>
          </c:dPt>
          <c:dLbls>
            <c:dLbl>
              <c:idx val="0"/>
              <c:layout>
                <c:manualLayout>
                  <c:x val="0.24428458932616659"/>
                  <c:y val="-0.16096448985832157"/>
                </c:manualLayout>
              </c:layout>
              <c:tx>
                <c:rich>
                  <a:bodyPr/>
                  <a:lstStyle/>
                  <a:p>
                    <a:fld id="{31FC3BAE-B9C5-41DB-BCA9-627CF898D6EB}" type="CATEGORYNAME">
                      <a:rPr lang="en-US"/>
                      <a:pPr/>
                      <a:t>[CATEGORY NAME]</a:t>
                    </a:fld>
                    <a:r>
                      <a:rPr lang="en-US" baseline="0" dirty="0"/>
                      <a:t>, </a:t>
                    </a:r>
                    <a:endParaRPr lang="en-US" baseline="0" dirty="0" smtClean="0"/>
                  </a:p>
                  <a:p>
                    <a:fld id="{E4FAE042-4D85-494B-8BDA-75C795E1564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7A-4631-A38D-7280F1583B7C}"/>
                </c:ext>
              </c:extLst>
            </c:dLbl>
            <c:dLbl>
              <c:idx val="1"/>
              <c:layout>
                <c:manualLayout>
                  <c:x val="-0.22119730090543988"/>
                  <c:y val="2.228146724430563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7EE72624-A90B-4B20-B43E-EEB755504C22}" type="CATEGORYNAME">
                      <a:rPr lang="en-US" sz="1100">
                        <a:solidFill>
                          <a:schemeClr val="bg1"/>
                        </a:solidFill>
                      </a:rPr>
                      <a:pPr>
                        <a:defRPr sz="1100">
                          <a:solidFill>
                            <a:schemeClr val="bg1"/>
                          </a:solidFill>
                        </a:defRPr>
                      </a:pPr>
                      <a:t>[CATEGORY NAME]</a:t>
                    </a:fld>
                    <a:r>
                      <a:rPr lang="en-US" sz="1100" baseline="0" dirty="0" smtClean="0">
                        <a:solidFill>
                          <a:schemeClr val="bg1"/>
                        </a:solidFill>
                      </a:rPr>
                      <a:t>,</a:t>
                    </a:r>
                  </a:p>
                  <a:p>
                    <a:pPr>
                      <a:defRPr sz="1100">
                        <a:solidFill>
                          <a:schemeClr val="bg1"/>
                        </a:solidFill>
                      </a:defRPr>
                    </a:pPr>
                    <a:r>
                      <a:rPr lang="en-US" sz="1100" baseline="0" dirty="0" smtClean="0">
                        <a:solidFill>
                          <a:schemeClr val="bg1"/>
                        </a:solidFill>
                      </a:rPr>
                      <a:t> </a:t>
                    </a:r>
                    <a:fld id="{3462380D-08BB-43CC-B095-E53A598AAFA3}" type="VALUE">
                      <a:rPr lang="en-US" sz="1100" baseline="0">
                        <a:solidFill>
                          <a:schemeClr val="bg1"/>
                        </a:solidFill>
                      </a:rPr>
                      <a:pPr>
                        <a:defRPr sz="1100">
                          <a:solidFill>
                            <a:schemeClr val="bg1"/>
                          </a:solidFill>
                        </a:defRPr>
                      </a:pPr>
                      <a:t>[VALUE]</a:t>
                    </a:fld>
                    <a:endParaRPr lang="en-US" sz="1100" baseline="0" dirty="0" smtClean="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17A-4631-A38D-7280F1583B7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4-317A-4631-A38D-7280F1583B7C}"/>
            </c:ext>
          </c:extLst>
        </c:ser>
        <c:dLbls>
          <c:showLegendKey val="0"/>
          <c:showVal val="0"/>
          <c:showCatName val="0"/>
          <c:showSerName val="0"/>
          <c:showPercent val="0"/>
          <c:showBubbleSize val="0"/>
          <c:showLeaderLines val="1"/>
        </c:dLbls>
        <c:firstSliceAng val="14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2016</c:v>
                </c:pt>
              </c:strCache>
            </c:strRef>
          </c:tx>
          <c:dPt>
            <c:idx val="0"/>
            <c:bubble3D val="0"/>
            <c:spPr>
              <a:solidFill>
                <a:srgbClr val="E9E9E9"/>
              </a:solidFill>
              <a:ln w="9525">
                <a:solidFill>
                  <a:schemeClr val="bg1">
                    <a:lumMod val="75000"/>
                  </a:schemeClr>
                </a:solidFill>
              </a:ln>
              <a:effectLst/>
            </c:spPr>
            <c:extLst>
              <c:ext xmlns:c16="http://schemas.microsoft.com/office/drawing/2014/chart" uri="{C3380CC4-5D6E-409C-BE32-E72D297353CC}">
                <c16:uniqueId val="{00000001-B4A7-4382-960E-5411DF00BA35}"/>
              </c:ext>
            </c:extLst>
          </c:dPt>
          <c:dPt>
            <c:idx val="1"/>
            <c:bubble3D val="0"/>
            <c:spPr>
              <a:solidFill>
                <a:srgbClr val="3973A1"/>
              </a:solidFill>
              <a:ln w="9525">
                <a:solidFill>
                  <a:srgbClr val="002060"/>
                </a:solidFill>
              </a:ln>
              <a:effectLst/>
            </c:spPr>
            <c:extLst>
              <c:ext xmlns:c16="http://schemas.microsoft.com/office/drawing/2014/chart" uri="{C3380CC4-5D6E-409C-BE32-E72D297353CC}">
                <c16:uniqueId val="{00000003-B4A7-4382-960E-5411DF00BA35}"/>
              </c:ext>
            </c:extLst>
          </c:dPt>
          <c:dLbls>
            <c:dLbl>
              <c:idx val="0"/>
              <c:layout>
                <c:manualLayout>
                  <c:x val="0.2407619086715915"/>
                  <c:y val="-8.043415923305256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A7-4382-960E-5411DF00BA35}"/>
                </c:ext>
              </c:extLst>
            </c:dLbl>
            <c:dLbl>
              <c:idx val="1"/>
              <c:layout>
                <c:manualLayout>
                  <c:x val="-0.2317652041809504"/>
                  <c:y val="-8.5092306922719768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7EE72624-A90B-4B20-B43E-EEB755504C22}" type="CATEGORYNAME">
                      <a:rPr lang="en-US" sz="1100">
                        <a:solidFill>
                          <a:schemeClr val="bg1"/>
                        </a:solidFill>
                      </a:rPr>
                      <a:pPr>
                        <a:defRPr sz="1100">
                          <a:solidFill>
                            <a:schemeClr val="bg1"/>
                          </a:solidFill>
                        </a:defRPr>
                      </a:pPr>
                      <a:t>[CATEGORY NAME]</a:t>
                    </a:fld>
                    <a:r>
                      <a:rPr lang="en-US" sz="1100" baseline="0" dirty="0" smtClean="0">
                        <a:solidFill>
                          <a:schemeClr val="bg1"/>
                        </a:solidFill>
                      </a:rPr>
                      <a:t>,</a:t>
                    </a:r>
                  </a:p>
                  <a:p>
                    <a:pPr>
                      <a:defRPr sz="1100">
                        <a:solidFill>
                          <a:schemeClr val="bg1"/>
                        </a:solidFill>
                      </a:defRPr>
                    </a:pPr>
                    <a:r>
                      <a:rPr lang="en-US" sz="1100" baseline="0" dirty="0" smtClean="0">
                        <a:solidFill>
                          <a:schemeClr val="bg1"/>
                        </a:solidFill>
                      </a:rPr>
                      <a:t> </a:t>
                    </a:r>
                    <a:fld id="{3462380D-08BB-43CC-B095-E53A598AAFA3}" type="VALUE">
                      <a:rPr lang="en-US" sz="1100" baseline="0">
                        <a:solidFill>
                          <a:schemeClr val="bg1"/>
                        </a:solidFill>
                      </a:rPr>
                      <a:pPr>
                        <a:defRPr sz="1100">
                          <a:solidFill>
                            <a:schemeClr val="bg1"/>
                          </a:solidFill>
                        </a:defRPr>
                      </a:pPr>
                      <a:t>[VALUE]</a:t>
                    </a:fld>
                    <a:endParaRPr lang="en-US" sz="1100" baseline="0" dirty="0" smtClean="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A7-4382-960E-5411DF00BA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B4A7-4382-960E-5411DF00BA35}"/>
            </c:ext>
          </c:extLst>
        </c:ser>
        <c:dLbls>
          <c:showLegendKey val="0"/>
          <c:showVal val="0"/>
          <c:showCatName val="0"/>
          <c:showSerName val="0"/>
          <c:showPercent val="0"/>
          <c:showBubbleSize val="0"/>
          <c:showLeaderLines val="1"/>
        </c:dLbls>
        <c:firstSliceAng val="18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n-US" dirty="0" smtClean="0">
                <a:solidFill>
                  <a:schemeClr val="tx1"/>
                </a:solidFill>
              </a:rPr>
              <a:t>How</a:t>
            </a:r>
            <a:r>
              <a:rPr lang="en-US" baseline="0" dirty="0" smtClean="0">
                <a:solidFill>
                  <a:schemeClr val="tx1"/>
                </a:solidFill>
              </a:rPr>
              <a:t> frequently do you use the EPA website?</a:t>
            </a:r>
          </a:p>
          <a:p>
            <a:pPr>
              <a:defRPr sz="1100" b="1">
                <a:solidFill>
                  <a:schemeClr val="tx1"/>
                </a:solidFill>
              </a:defRPr>
            </a:pPr>
            <a:r>
              <a:rPr lang="en-US" sz="900" baseline="0" dirty="0" smtClean="0">
                <a:solidFill>
                  <a:schemeClr val="tx1"/>
                </a:solidFill>
              </a:rPr>
              <a:t>n=320</a:t>
            </a:r>
            <a:endParaRPr lang="en-US" sz="900" dirty="0">
              <a:solidFill>
                <a:schemeClr val="tx1"/>
              </a:solidFill>
            </a:endParaRPr>
          </a:p>
        </c:rich>
      </c:tx>
      <c:layout>
        <c:manualLayout>
          <c:xMode val="edge"/>
          <c:yMode val="edge"/>
          <c:x val="0.26862725592051578"/>
          <c:y val="9.6312001348513712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6292284376175122E-2"/>
          <c:y val="8.7727594518951055E-2"/>
          <c:w val="0.94328803400298555"/>
          <c:h val="0.82130487590373735"/>
        </c:manualLayout>
      </c:layout>
      <c:barChart>
        <c:barDir val="col"/>
        <c:grouping val="clustered"/>
        <c:varyColors val="0"/>
        <c:ser>
          <c:idx val="0"/>
          <c:order val="0"/>
          <c:tx>
            <c:strRef>
              <c:f>Sheet1!$B$1</c:f>
              <c:strCache>
                <c:ptCount val="1"/>
                <c:pt idx="0">
                  <c:v>Visit Frequency</c:v>
                </c:pt>
              </c:strCache>
            </c:strRef>
          </c:tx>
          <c:spPr>
            <a:solidFill>
              <a:srgbClr val="3973A1"/>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Daily</c:v>
                </c:pt>
                <c:pt idx="1">
                  <c:v>Weekly</c:v>
                </c:pt>
                <c:pt idx="2">
                  <c:v>Monthly</c:v>
                </c:pt>
                <c:pt idx="3">
                  <c:v>A few times a year </c:v>
                </c:pt>
                <c:pt idx="4">
                  <c:v>Once a year </c:v>
                </c:pt>
                <c:pt idx="5">
                  <c:v>This is my first time </c:v>
                </c:pt>
              </c:strCache>
            </c:strRef>
          </c:cat>
          <c:val>
            <c:numRef>
              <c:f>Sheet1!$B$2:$B$7</c:f>
              <c:numCache>
                <c:formatCode>0%</c:formatCode>
                <c:ptCount val="6"/>
                <c:pt idx="0">
                  <c:v>7.0000000000000007E-2</c:v>
                </c:pt>
                <c:pt idx="1">
                  <c:v>0.1</c:v>
                </c:pt>
                <c:pt idx="2">
                  <c:v>0.15</c:v>
                </c:pt>
                <c:pt idx="3">
                  <c:v>0.32</c:v>
                </c:pt>
                <c:pt idx="4">
                  <c:v>0.04</c:v>
                </c:pt>
                <c:pt idx="5">
                  <c:v>0.32</c:v>
                </c:pt>
              </c:numCache>
            </c:numRef>
          </c:val>
          <c:extLst>
            <c:ext xmlns:c16="http://schemas.microsoft.com/office/drawing/2014/chart" uri="{C3380CC4-5D6E-409C-BE32-E72D297353CC}">
              <c16:uniqueId val="{00000000-7C69-46DA-8F15-5138B2113011}"/>
            </c:ext>
          </c:extLst>
        </c:ser>
        <c:dLbls>
          <c:showLegendKey val="0"/>
          <c:showVal val="0"/>
          <c:showCatName val="0"/>
          <c:showSerName val="0"/>
          <c:showPercent val="0"/>
          <c:showBubbleSize val="0"/>
        </c:dLbls>
        <c:gapWidth val="219"/>
        <c:overlap val="-27"/>
        <c:axId val="480303608"/>
        <c:axId val="480291456"/>
      </c:barChart>
      <c:catAx>
        <c:axId val="480303608"/>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80291456"/>
        <c:crosses val="autoZero"/>
        <c:auto val="1"/>
        <c:lblAlgn val="ctr"/>
        <c:lblOffset val="100"/>
        <c:noMultiLvlLbl val="0"/>
      </c:catAx>
      <c:valAx>
        <c:axId val="480291456"/>
        <c:scaling>
          <c:orientation val="minMax"/>
          <c:max val="1"/>
        </c:scaling>
        <c:delete val="1"/>
        <c:axPos val="l"/>
        <c:numFmt formatCode="0%" sourceLinked="1"/>
        <c:majorTickMark val="out"/>
        <c:minorTickMark val="none"/>
        <c:tickLblPos val="nextTo"/>
        <c:crossAx val="480303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solidFill>
                  <a:schemeClr val="tx1"/>
                </a:solidFill>
                <a:effectLst/>
              </a:defRPr>
            </a:pPr>
            <a:r>
              <a:rPr lang="en-US" sz="1100" baseline="0" dirty="0" smtClean="0"/>
              <a:t>Did you find the information you were looking for today?</a:t>
            </a:r>
          </a:p>
          <a:p>
            <a:pPr>
              <a:defRPr sz="1100">
                <a:solidFill>
                  <a:schemeClr val="tx1"/>
                </a:solidFill>
                <a:effectLst/>
              </a:defRPr>
            </a:pPr>
            <a:r>
              <a:rPr lang="en-US" sz="900" baseline="0" dirty="0" smtClean="0"/>
              <a:t>n=230</a:t>
            </a:r>
            <a:endParaRPr lang="en-US" sz="900" dirty="0"/>
          </a:p>
        </c:rich>
      </c:tx>
      <c:overlay val="0"/>
    </c:title>
    <c:autoTitleDeleted val="0"/>
    <c:plotArea>
      <c:layout/>
      <c:doughnutChart>
        <c:varyColors val="1"/>
        <c:ser>
          <c:idx val="0"/>
          <c:order val="0"/>
          <c:tx>
            <c:strRef>
              <c:f>Sheet1!$B$1</c:f>
              <c:strCache>
                <c:ptCount val="1"/>
                <c:pt idx="0">
                  <c:v>Mobile</c:v>
                </c:pt>
              </c:strCache>
            </c:strRef>
          </c:tx>
          <c:spPr>
            <a:ln>
              <a:solidFill>
                <a:srgbClr val="002060"/>
              </a:solidFill>
            </a:ln>
          </c:spPr>
          <c:dPt>
            <c:idx val="0"/>
            <c:bubble3D val="0"/>
            <c:spPr>
              <a:solidFill>
                <a:srgbClr val="3973A1"/>
              </a:solidFill>
              <a:ln>
                <a:solidFill>
                  <a:srgbClr val="002060"/>
                </a:solidFill>
              </a:ln>
            </c:spPr>
            <c:extLst>
              <c:ext xmlns:c16="http://schemas.microsoft.com/office/drawing/2014/chart" uri="{C3380CC4-5D6E-409C-BE32-E72D297353CC}">
                <c16:uniqueId val="{00000001-A8FC-4C1D-AD6D-E48660B566A7}"/>
              </c:ext>
            </c:extLst>
          </c:dPt>
          <c:dPt>
            <c:idx val="1"/>
            <c:bubble3D val="0"/>
            <c:spPr>
              <a:solidFill>
                <a:srgbClr val="FFFFFF">
                  <a:alpha val="50000"/>
                </a:srgbClr>
              </a:solidFill>
              <a:ln>
                <a:solidFill>
                  <a:srgbClr val="002060"/>
                </a:solidFill>
              </a:ln>
            </c:spPr>
            <c:extLst>
              <c:ext xmlns:c16="http://schemas.microsoft.com/office/drawing/2014/chart" uri="{C3380CC4-5D6E-409C-BE32-E72D297353CC}">
                <c16:uniqueId val="{00000003-A8FC-4C1D-AD6D-E48660B566A7}"/>
              </c:ext>
            </c:extLst>
          </c:dPt>
          <c:dPt>
            <c:idx val="2"/>
            <c:bubble3D val="0"/>
            <c:spPr>
              <a:solidFill>
                <a:schemeClr val="bg1">
                  <a:lumMod val="65000"/>
                </a:schemeClr>
              </a:solidFill>
              <a:ln>
                <a:solidFill>
                  <a:srgbClr val="002060"/>
                </a:solidFill>
              </a:ln>
            </c:spPr>
            <c:extLst>
              <c:ext xmlns:c16="http://schemas.microsoft.com/office/drawing/2014/chart" uri="{C3380CC4-5D6E-409C-BE32-E72D297353CC}">
                <c16:uniqueId val="{00000005-A8FC-4C1D-AD6D-E48660B566A7}"/>
              </c:ext>
            </c:extLst>
          </c:dPt>
          <c:cat>
            <c:strRef>
              <c:f>Sheet1!$A$2:$A$3</c:f>
              <c:strCache>
                <c:ptCount val="2"/>
                <c:pt idx="0">
                  <c:v>Yes</c:v>
                </c:pt>
                <c:pt idx="1">
                  <c:v>No</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A8FC-4C1D-AD6D-E48660B566A7}"/>
            </c:ext>
          </c:extLst>
        </c:ser>
        <c:dLbls>
          <c:showLegendKey val="0"/>
          <c:showVal val="0"/>
          <c:showCatName val="0"/>
          <c:showSerName val="0"/>
          <c:showPercent val="0"/>
          <c:showBubbleSize val="0"/>
          <c:showLeaderLines val="1"/>
        </c:dLbls>
        <c:firstSliceAng val="168"/>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13DD3-669D-49EE-A868-8BC6FC2D679F}" type="doc">
      <dgm:prSet loTypeId="urn:microsoft.com/office/officeart/2009/layout/CircleArrowProcess" loCatId="cycle" qsTypeId="urn:microsoft.com/office/officeart/2005/8/quickstyle/simple1" qsCatId="simple" csTypeId="urn:microsoft.com/office/officeart/2005/8/colors/accent5_5" csCatId="accent5" phldr="1"/>
      <dgm:spPr/>
      <dgm:t>
        <a:bodyPr/>
        <a:lstStyle/>
        <a:p>
          <a:endParaRPr lang="en-US"/>
        </a:p>
      </dgm:t>
    </dgm:pt>
    <dgm:pt modelId="{E81E8917-DCAA-4A39-9CE5-5790FE96A37C}">
      <dgm:prSet phldrT="[Text]" custT="1"/>
      <dgm:spPr/>
      <dgm:t>
        <a:bodyPr/>
        <a:lstStyle/>
        <a:p>
          <a:r>
            <a:rPr lang="en-US" sz="1100" dirty="0" smtClean="0">
              <a:solidFill>
                <a:schemeClr val="tx1"/>
              </a:solidFill>
            </a:rPr>
            <a:t>EPA v6 </a:t>
          </a:r>
        </a:p>
        <a:p>
          <a:r>
            <a:rPr lang="en-US" sz="1100" dirty="0" smtClean="0">
              <a:solidFill>
                <a:schemeClr val="tx1"/>
              </a:solidFill>
            </a:rPr>
            <a:t>August 2015</a:t>
          </a:r>
          <a:endParaRPr lang="en-US" sz="1100" dirty="0">
            <a:solidFill>
              <a:schemeClr val="tx1"/>
            </a:solidFill>
          </a:endParaRPr>
        </a:p>
      </dgm:t>
    </dgm:pt>
    <dgm:pt modelId="{20B5F23E-6ACD-427D-AFBF-F649218A3BE1}" type="parTrans" cxnId="{A7E9C795-A23F-4875-8C8E-656D6C005A0D}">
      <dgm:prSet/>
      <dgm:spPr/>
      <dgm:t>
        <a:bodyPr/>
        <a:lstStyle/>
        <a:p>
          <a:endParaRPr lang="en-US"/>
        </a:p>
      </dgm:t>
    </dgm:pt>
    <dgm:pt modelId="{7F3E6526-A887-434C-BCC6-89ECCBA9CE23}" type="sibTrans" cxnId="{A7E9C795-A23F-4875-8C8E-656D6C005A0D}">
      <dgm:prSet/>
      <dgm:spPr/>
      <dgm:t>
        <a:bodyPr/>
        <a:lstStyle/>
        <a:p>
          <a:endParaRPr lang="en-US"/>
        </a:p>
      </dgm:t>
    </dgm:pt>
    <dgm:pt modelId="{AFD290E9-42D5-46EE-93A7-9F4B235714E3}">
      <dgm:prSet phldrT="[Text]" custT="1"/>
      <dgm:spPr/>
      <dgm:t>
        <a:bodyPr/>
        <a:lstStyle/>
        <a:p>
          <a:r>
            <a:rPr lang="en-US" sz="1100" b="0" dirty="0" smtClean="0">
              <a:solidFill>
                <a:schemeClr val="tx1"/>
              </a:solidFill>
              <a:latin typeface="+mj-lt"/>
              <a:ea typeface="ＭＳ Ｐゴシック" pitchFamily="-108" charset="-128"/>
            </a:rPr>
            <a:t>Completion Percentage: 47%</a:t>
          </a:r>
          <a:endParaRPr lang="en-US" sz="1100" dirty="0">
            <a:solidFill>
              <a:schemeClr val="tx1"/>
            </a:solidFill>
          </a:endParaRPr>
        </a:p>
      </dgm:t>
    </dgm:pt>
    <dgm:pt modelId="{820C55BA-FE90-4018-AE0D-75E4CEC0783A}" type="parTrans" cxnId="{475CCD89-DDA2-459D-B92E-37E4CA0E9659}">
      <dgm:prSet/>
      <dgm:spPr/>
      <dgm:t>
        <a:bodyPr/>
        <a:lstStyle/>
        <a:p>
          <a:endParaRPr lang="en-US"/>
        </a:p>
      </dgm:t>
    </dgm:pt>
    <dgm:pt modelId="{9B6F4EC3-3C31-4D34-81A9-048A850FEDCA}" type="sibTrans" cxnId="{475CCD89-DDA2-459D-B92E-37E4CA0E9659}">
      <dgm:prSet/>
      <dgm:spPr/>
      <dgm:t>
        <a:bodyPr/>
        <a:lstStyle/>
        <a:p>
          <a:endParaRPr lang="en-US"/>
        </a:p>
      </dgm:t>
    </dgm:pt>
    <dgm:pt modelId="{53116896-08CB-4BC7-BDD3-50537C9E6607}">
      <dgm:prSet custT="1"/>
      <dgm:spPr/>
      <dgm:t>
        <a:bodyPr/>
        <a:lstStyle/>
        <a:p>
          <a:r>
            <a:rPr lang="en-US" sz="1100" dirty="0" smtClean="0">
              <a:solidFill>
                <a:schemeClr val="tx1"/>
              </a:solidFill>
              <a:latin typeface="+mj-lt"/>
              <a:ea typeface="ＭＳ Ｐゴシック" pitchFamily="-108" charset="-128"/>
            </a:rPr>
            <a:t>Survey invitation presents randomly to 100% of visitors who view 4+pages of your website. </a:t>
          </a:r>
          <a:endParaRPr lang="en-US" sz="1100" dirty="0">
            <a:solidFill>
              <a:schemeClr val="tx1"/>
            </a:solidFill>
          </a:endParaRPr>
        </a:p>
      </dgm:t>
    </dgm:pt>
    <dgm:pt modelId="{A302DEB0-3D33-4F86-BC2E-11B3C5FB04C3}" type="parTrans" cxnId="{02F68106-C535-484E-99B6-4879894FF46C}">
      <dgm:prSet/>
      <dgm:spPr/>
      <dgm:t>
        <a:bodyPr/>
        <a:lstStyle/>
        <a:p>
          <a:endParaRPr lang="en-US"/>
        </a:p>
      </dgm:t>
    </dgm:pt>
    <dgm:pt modelId="{EC3A545B-260F-464E-AE62-F78EBB44B933}" type="sibTrans" cxnId="{02F68106-C535-484E-99B6-4879894FF46C}">
      <dgm:prSet/>
      <dgm:spPr/>
      <dgm:t>
        <a:bodyPr/>
        <a:lstStyle/>
        <a:p>
          <a:endParaRPr lang="en-US"/>
        </a:p>
      </dgm:t>
    </dgm:pt>
    <dgm:pt modelId="{1D894C26-2C85-42C1-ACD5-4DB60821D54A}">
      <dgm:prSet phldrT="[Text]" custT="1"/>
      <dgm:spPr/>
      <dgm:t>
        <a:bodyPr/>
        <a:lstStyle/>
        <a:p>
          <a:r>
            <a:rPr lang="en-US" sz="1100" baseline="0" dirty="0" smtClean="0">
              <a:solidFill>
                <a:schemeClr val="tx1"/>
              </a:solidFill>
            </a:rPr>
            <a:t>September 2015 </a:t>
          </a:r>
        </a:p>
        <a:p>
          <a:r>
            <a:rPr lang="en-US" sz="1100" baseline="0" dirty="0" smtClean="0">
              <a:solidFill>
                <a:schemeClr val="tx1"/>
              </a:solidFill>
            </a:rPr>
            <a:t>To </a:t>
          </a:r>
        </a:p>
        <a:p>
          <a:r>
            <a:rPr lang="en-US" sz="1100" baseline="0" dirty="0" smtClean="0">
              <a:solidFill>
                <a:schemeClr val="tx1"/>
              </a:solidFill>
            </a:rPr>
            <a:t> November 2016</a:t>
          </a:r>
        </a:p>
      </dgm:t>
    </dgm:pt>
    <dgm:pt modelId="{0A214358-6D5E-42A2-A10A-375A18904598}" type="sibTrans" cxnId="{C0994650-02E7-4A5B-BD73-78F804586BCF}">
      <dgm:prSet/>
      <dgm:spPr/>
      <dgm:t>
        <a:bodyPr/>
        <a:lstStyle/>
        <a:p>
          <a:endParaRPr lang="en-US"/>
        </a:p>
      </dgm:t>
    </dgm:pt>
    <dgm:pt modelId="{383E9ABE-273F-412B-905F-585015FE2940}" type="parTrans" cxnId="{C0994650-02E7-4A5B-BD73-78F804586BCF}">
      <dgm:prSet/>
      <dgm:spPr/>
      <dgm:t>
        <a:bodyPr/>
        <a:lstStyle/>
        <a:p>
          <a:endParaRPr lang="en-US"/>
        </a:p>
      </dgm:t>
    </dgm:pt>
    <dgm:pt modelId="{781C4CD3-2570-44C2-92E3-627BF7299AF5}" type="pres">
      <dgm:prSet presAssocID="{40713DD3-669D-49EE-A868-8BC6FC2D679F}" presName="Name0" presStyleCnt="0">
        <dgm:presLayoutVars>
          <dgm:chMax val="7"/>
          <dgm:chPref val="7"/>
          <dgm:dir/>
          <dgm:animLvl val="lvl"/>
        </dgm:presLayoutVars>
      </dgm:prSet>
      <dgm:spPr/>
      <dgm:t>
        <a:bodyPr/>
        <a:lstStyle/>
        <a:p>
          <a:endParaRPr lang="en-US"/>
        </a:p>
      </dgm:t>
    </dgm:pt>
    <dgm:pt modelId="{272B6B06-E5BC-45D9-9456-99CE742CD86E}" type="pres">
      <dgm:prSet presAssocID="{E81E8917-DCAA-4A39-9CE5-5790FE96A37C}" presName="Accent1" presStyleCnt="0"/>
      <dgm:spPr/>
      <dgm:t>
        <a:bodyPr/>
        <a:lstStyle/>
        <a:p>
          <a:endParaRPr lang="en-US"/>
        </a:p>
      </dgm:t>
    </dgm:pt>
    <dgm:pt modelId="{DCBD9E90-6FA8-44EF-BE74-ED9EAE99D3A4}" type="pres">
      <dgm:prSet presAssocID="{E81E8917-DCAA-4A39-9CE5-5790FE96A37C}" presName="Accent" presStyleLbl="node1" presStyleIdx="0" presStyleCnt="4"/>
      <dgm:spPr/>
      <dgm:t>
        <a:bodyPr/>
        <a:lstStyle/>
        <a:p>
          <a:endParaRPr lang="en-US"/>
        </a:p>
      </dgm:t>
    </dgm:pt>
    <dgm:pt modelId="{360FEFE2-88AF-4B12-924D-1DE398F852DB}" type="pres">
      <dgm:prSet presAssocID="{E81E8917-DCAA-4A39-9CE5-5790FE96A37C}" presName="Parent1" presStyleLbl="revTx" presStyleIdx="0" presStyleCnt="4" custLinFactNeighborX="1978" custLinFactNeighborY="-41981">
        <dgm:presLayoutVars>
          <dgm:chMax val="1"/>
          <dgm:chPref val="1"/>
          <dgm:bulletEnabled val="1"/>
        </dgm:presLayoutVars>
      </dgm:prSet>
      <dgm:spPr/>
      <dgm:t>
        <a:bodyPr/>
        <a:lstStyle/>
        <a:p>
          <a:endParaRPr lang="en-US"/>
        </a:p>
      </dgm:t>
    </dgm:pt>
    <dgm:pt modelId="{59CB7F51-2E3B-49DB-B878-B2901C1B9478}" type="pres">
      <dgm:prSet presAssocID="{1D894C26-2C85-42C1-ACD5-4DB60821D54A}" presName="Accent2" presStyleCnt="0"/>
      <dgm:spPr/>
      <dgm:t>
        <a:bodyPr/>
        <a:lstStyle/>
        <a:p>
          <a:endParaRPr lang="en-US"/>
        </a:p>
      </dgm:t>
    </dgm:pt>
    <dgm:pt modelId="{7D49469F-19C2-44B9-82F4-6140B5CC798D}" type="pres">
      <dgm:prSet presAssocID="{1D894C26-2C85-42C1-ACD5-4DB60821D54A}" presName="Accent" presStyleLbl="node1" presStyleIdx="1" presStyleCnt="4" custScaleX="103345" custScaleY="106422"/>
      <dgm:spPr/>
      <dgm:t>
        <a:bodyPr/>
        <a:lstStyle/>
        <a:p>
          <a:endParaRPr lang="en-US"/>
        </a:p>
      </dgm:t>
    </dgm:pt>
    <dgm:pt modelId="{A490C301-5359-4155-9B97-4E1ADC777A95}" type="pres">
      <dgm:prSet presAssocID="{1D894C26-2C85-42C1-ACD5-4DB60821D54A}" presName="Parent2" presStyleLbl="revTx" presStyleIdx="1" presStyleCnt="4" custScaleX="243014" custLinFactNeighborX="-2058" custLinFactNeighborY="-10505">
        <dgm:presLayoutVars>
          <dgm:chMax val="1"/>
          <dgm:chPref val="1"/>
          <dgm:bulletEnabled val="1"/>
        </dgm:presLayoutVars>
      </dgm:prSet>
      <dgm:spPr/>
      <dgm:t>
        <a:bodyPr/>
        <a:lstStyle/>
        <a:p>
          <a:endParaRPr lang="en-US"/>
        </a:p>
      </dgm:t>
    </dgm:pt>
    <dgm:pt modelId="{8ABE5F25-1F6F-4CB9-869C-2CC530983677}" type="pres">
      <dgm:prSet presAssocID="{AFD290E9-42D5-46EE-93A7-9F4B235714E3}" presName="Accent3" presStyleCnt="0"/>
      <dgm:spPr/>
      <dgm:t>
        <a:bodyPr/>
        <a:lstStyle/>
        <a:p>
          <a:endParaRPr lang="en-US"/>
        </a:p>
      </dgm:t>
    </dgm:pt>
    <dgm:pt modelId="{A3F24646-A8FA-45D6-B944-9335464E76C3}" type="pres">
      <dgm:prSet presAssocID="{AFD290E9-42D5-46EE-93A7-9F4B235714E3}" presName="Accent" presStyleLbl="node1" presStyleIdx="2" presStyleCnt="4" custScaleX="106691" custScaleY="96872"/>
      <dgm:spPr/>
      <dgm:t>
        <a:bodyPr/>
        <a:lstStyle/>
        <a:p>
          <a:endParaRPr lang="en-US"/>
        </a:p>
      </dgm:t>
    </dgm:pt>
    <dgm:pt modelId="{6AE53346-018B-4677-8D1F-044FD1BAFE94}" type="pres">
      <dgm:prSet presAssocID="{AFD290E9-42D5-46EE-93A7-9F4B235714E3}" presName="Parent3" presStyleLbl="revTx" presStyleIdx="2" presStyleCnt="4" custLinFactNeighborY="-6958">
        <dgm:presLayoutVars>
          <dgm:chMax val="1"/>
          <dgm:chPref val="1"/>
          <dgm:bulletEnabled val="1"/>
        </dgm:presLayoutVars>
      </dgm:prSet>
      <dgm:spPr/>
      <dgm:t>
        <a:bodyPr/>
        <a:lstStyle/>
        <a:p>
          <a:endParaRPr lang="en-US"/>
        </a:p>
      </dgm:t>
    </dgm:pt>
    <dgm:pt modelId="{C5088B78-F4E1-405C-9FEF-37763F3CEC99}" type="pres">
      <dgm:prSet presAssocID="{53116896-08CB-4BC7-BDD3-50537C9E6607}" presName="Accent4" presStyleCnt="0"/>
      <dgm:spPr/>
      <dgm:t>
        <a:bodyPr/>
        <a:lstStyle/>
        <a:p>
          <a:endParaRPr lang="en-US"/>
        </a:p>
      </dgm:t>
    </dgm:pt>
    <dgm:pt modelId="{7BE0CC83-3911-4DF7-BF58-2D494B463FE5}" type="pres">
      <dgm:prSet presAssocID="{53116896-08CB-4BC7-BDD3-50537C9E6607}" presName="Accent" presStyleLbl="node1" presStyleIdx="3" presStyleCnt="4" custScaleX="106320"/>
      <dgm:spPr/>
      <dgm:t>
        <a:bodyPr/>
        <a:lstStyle/>
        <a:p>
          <a:endParaRPr lang="en-US"/>
        </a:p>
      </dgm:t>
    </dgm:pt>
    <dgm:pt modelId="{80BD571F-870A-48F7-9809-E356857E17E7}" type="pres">
      <dgm:prSet presAssocID="{53116896-08CB-4BC7-BDD3-50537C9E6607}" presName="Parent4" presStyleLbl="revTx" presStyleIdx="3" presStyleCnt="4" custScaleX="121473">
        <dgm:presLayoutVars>
          <dgm:chMax val="1"/>
          <dgm:chPref val="1"/>
          <dgm:bulletEnabled val="1"/>
        </dgm:presLayoutVars>
      </dgm:prSet>
      <dgm:spPr/>
      <dgm:t>
        <a:bodyPr/>
        <a:lstStyle/>
        <a:p>
          <a:endParaRPr lang="en-US"/>
        </a:p>
      </dgm:t>
    </dgm:pt>
  </dgm:ptLst>
  <dgm:cxnLst>
    <dgm:cxn modelId="{475CCD89-DDA2-459D-B92E-37E4CA0E9659}" srcId="{40713DD3-669D-49EE-A868-8BC6FC2D679F}" destId="{AFD290E9-42D5-46EE-93A7-9F4B235714E3}" srcOrd="2" destOrd="0" parTransId="{820C55BA-FE90-4018-AE0D-75E4CEC0783A}" sibTransId="{9B6F4EC3-3C31-4D34-81A9-048A850FEDCA}"/>
    <dgm:cxn modelId="{C0994650-02E7-4A5B-BD73-78F804586BCF}" srcId="{40713DD3-669D-49EE-A868-8BC6FC2D679F}" destId="{1D894C26-2C85-42C1-ACD5-4DB60821D54A}" srcOrd="1" destOrd="0" parTransId="{383E9ABE-273F-412B-905F-585015FE2940}" sibTransId="{0A214358-6D5E-42A2-A10A-375A18904598}"/>
    <dgm:cxn modelId="{F9C03686-88CC-4C82-8562-5ED4BFF65EA1}" type="presOf" srcId="{1D894C26-2C85-42C1-ACD5-4DB60821D54A}" destId="{A490C301-5359-4155-9B97-4E1ADC777A95}" srcOrd="0" destOrd="0" presId="urn:microsoft.com/office/officeart/2009/layout/CircleArrowProcess"/>
    <dgm:cxn modelId="{42F0EA01-CF98-4D2A-83E4-FF5AD21E46C1}" type="presOf" srcId="{AFD290E9-42D5-46EE-93A7-9F4B235714E3}" destId="{6AE53346-018B-4677-8D1F-044FD1BAFE94}" srcOrd="0" destOrd="0" presId="urn:microsoft.com/office/officeart/2009/layout/CircleArrowProcess"/>
    <dgm:cxn modelId="{02F68106-C535-484E-99B6-4879894FF46C}" srcId="{40713DD3-669D-49EE-A868-8BC6FC2D679F}" destId="{53116896-08CB-4BC7-BDD3-50537C9E6607}" srcOrd="3" destOrd="0" parTransId="{A302DEB0-3D33-4F86-BC2E-11B3C5FB04C3}" sibTransId="{EC3A545B-260F-464E-AE62-F78EBB44B933}"/>
    <dgm:cxn modelId="{A7E9C795-A23F-4875-8C8E-656D6C005A0D}" srcId="{40713DD3-669D-49EE-A868-8BC6FC2D679F}" destId="{E81E8917-DCAA-4A39-9CE5-5790FE96A37C}" srcOrd="0" destOrd="0" parTransId="{20B5F23E-6ACD-427D-AFBF-F649218A3BE1}" sibTransId="{7F3E6526-A887-434C-BCC6-89ECCBA9CE23}"/>
    <dgm:cxn modelId="{518ACC43-D25D-4FEA-8B43-AF123820B90D}" type="presOf" srcId="{40713DD3-669D-49EE-A868-8BC6FC2D679F}" destId="{781C4CD3-2570-44C2-92E3-627BF7299AF5}" srcOrd="0" destOrd="0" presId="urn:microsoft.com/office/officeart/2009/layout/CircleArrowProcess"/>
    <dgm:cxn modelId="{2D9CE060-06E0-45BE-9ADE-CEDF4A98284E}" type="presOf" srcId="{E81E8917-DCAA-4A39-9CE5-5790FE96A37C}" destId="{360FEFE2-88AF-4B12-924D-1DE398F852DB}" srcOrd="0" destOrd="0" presId="urn:microsoft.com/office/officeart/2009/layout/CircleArrowProcess"/>
    <dgm:cxn modelId="{67E6FE6D-BF18-4B0C-938C-89EDDE816158}" type="presOf" srcId="{53116896-08CB-4BC7-BDD3-50537C9E6607}" destId="{80BD571F-870A-48F7-9809-E356857E17E7}" srcOrd="0" destOrd="0" presId="urn:microsoft.com/office/officeart/2009/layout/CircleArrowProcess"/>
    <dgm:cxn modelId="{C15ACC2C-52CC-428C-8810-277502B7F291}" type="presParOf" srcId="{781C4CD3-2570-44C2-92E3-627BF7299AF5}" destId="{272B6B06-E5BC-45D9-9456-99CE742CD86E}" srcOrd="0" destOrd="0" presId="urn:microsoft.com/office/officeart/2009/layout/CircleArrowProcess"/>
    <dgm:cxn modelId="{ABBA8D8E-1D22-4E83-9AF4-37E5FF458448}" type="presParOf" srcId="{272B6B06-E5BC-45D9-9456-99CE742CD86E}" destId="{DCBD9E90-6FA8-44EF-BE74-ED9EAE99D3A4}" srcOrd="0" destOrd="0" presId="urn:microsoft.com/office/officeart/2009/layout/CircleArrowProcess"/>
    <dgm:cxn modelId="{8AB97206-9587-46A5-AA1B-0A0012B7E5A8}" type="presParOf" srcId="{781C4CD3-2570-44C2-92E3-627BF7299AF5}" destId="{360FEFE2-88AF-4B12-924D-1DE398F852DB}" srcOrd="1" destOrd="0" presId="urn:microsoft.com/office/officeart/2009/layout/CircleArrowProcess"/>
    <dgm:cxn modelId="{C38D72ED-E8AA-41EE-AB2D-38FD0A768B83}" type="presParOf" srcId="{781C4CD3-2570-44C2-92E3-627BF7299AF5}" destId="{59CB7F51-2E3B-49DB-B878-B2901C1B9478}" srcOrd="2" destOrd="0" presId="urn:microsoft.com/office/officeart/2009/layout/CircleArrowProcess"/>
    <dgm:cxn modelId="{54C6DEC2-E8EF-4753-9302-7BD5508A44E9}" type="presParOf" srcId="{59CB7F51-2E3B-49DB-B878-B2901C1B9478}" destId="{7D49469F-19C2-44B9-82F4-6140B5CC798D}" srcOrd="0" destOrd="0" presId="urn:microsoft.com/office/officeart/2009/layout/CircleArrowProcess"/>
    <dgm:cxn modelId="{04D8CAF3-87B8-4F83-A7A2-04F145AC2A84}" type="presParOf" srcId="{781C4CD3-2570-44C2-92E3-627BF7299AF5}" destId="{A490C301-5359-4155-9B97-4E1ADC777A95}" srcOrd="3" destOrd="0" presId="urn:microsoft.com/office/officeart/2009/layout/CircleArrowProcess"/>
    <dgm:cxn modelId="{064936BA-5682-4C19-A0CA-9493F7C9E963}" type="presParOf" srcId="{781C4CD3-2570-44C2-92E3-627BF7299AF5}" destId="{8ABE5F25-1F6F-4CB9-869C-2CC530983677}" srcOrd="4" destOrd="0" presId="urn:microsoft.com/office/officeart/2009/layout/CircleArrowProcess"/>
    <dgm:cxn modelId="{8B3FA624-72C0-49FB-A89D-99BF6BFF5107}" type="presParOf" srcId="{8ABE5F25-1F6F-4CB9-869C-2CC530983677}" destId="{A3F24646-A8FA-45D6-B944-9335464E76C3}" srcOrd="0" destOrd="0" presId="urn:microsoft.com/office/officeart/2009/layout/CircleArrowProcess"/>
    <dgm:cxn modelId="{BAE2A02B-554B-4950-8B6A-A226E09ECAD1}" type="presParOf" srcId="{781C4CD3-2570-44C2-92E3-627BF7299AF5}" destId="{6AE53346-018B-4677-8D1F-044FD1BAFE94}" srcOrd="5" destOrd="0" presId="urn:microsoft.com/office/officeart/2009/layout/CircleArrowProcess"/>
    <dgm:cxn modelId="{1C4ABA6C-D898-4D37-AB6F-74D1DA78B85E}" type="presParOf" srcId="{781C4CD3-2570-44C2-92E3-627BF7299AF5}" destId="{C5088B78-F4E1-405C-9FEF-37763F3CEC99}" srcOrd="6" destOrd="0" presId="urn:microsoft.com/office/officeart/2009/layout/CircleArrowProcess"/>
    <dgm:cxn modelId="{E07F1851-2C72-458B-89CB-4EBA398849F5}" type="presParOf" srcId="{C5088B78-F4E1-405C-9FEF-37763F3CEC99}" destId="{7BE0CC83-3911-4DF7-BF58-2D494B463FE5}" srcOrd="0" destOrd="0" presId="urn:microsoft.com/office/officeart/2009/layout/CircleArrowProcess"/>
    <dgm:cxn modelId="{DBEFECDD-7D41-433B-8B15-A7E7CF7B1FE3}" type="presParOf" srcId="{781C4CD3-2570-44C2-92E3-627BF7299AF5}" destId="{80BD571F-870A-48F7-9809-E356857E17E7}"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0588D-6614-4CCE-84EB-8AC0D4038BD3}"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n-US"/>
        </a:p>
      </dgm:t>
    </dgm:pt>
    <dgm:pt modelId="{139B1A26-EDE2-4B54-8376-1DC175E0CB2E}">
      <dgm:prSet phldrT="[Text]"/>
      <dgm:spPr/>
      <dgm:t>
        <a:bodyPr/>
        <a:lstStyle/>
        <a:p>
          <a:r>
            <a:rPr lang="en-US" dirty="0" smtClean="0"/>
            <a:t>Health Effects</a:t>
          </a:r>
          <a:endParaRPr lang="en-US" dirty="0"/>
        </a:p>
      </dgm:t>
    </dgm:pt>
    <dgm:pt modelId="{9C640967-0527-4649-9D67-32AA1BF7BDEB}" type="parTrans" cxnId="{7546E841-2ABD-4C3F-9F00-F5E67CF1EF9E}">
      <dgm:prSet/>
      <dgm:spPr/>
      <dgm:t>
        <a:bodyPr/>
        <a:lstStyle/>
        <a:p>
          <a:endParaRPr lang="en-US"/>
        </a:p>
      </dgm:t>
    </dgm:pt>
    <dgm:pt modelId="{55F5DA82-4B9E-4BDB-B692-278B142CE2C7}" type="sibTrans" cxnId="{7546E841-2ABD-4C3F-9F00-F5E67CF1EF9E}">
      <dgm:prSet/>
      <dgm:spPr/>
      <dgm:t>
        <a:bodyPr/>
        <a:lstStyle/>
        <a:p>
          <a:endParaRPr lang="en-US"/>
        </a:p>
      </dgm:t>
    </dgm:pt>
    <dgm:pt modelId="{CA7B88D5-D6B4-43D7-900E-831C86586E0E}">
      <dgm:prSet phldrT="[Text]"/>
      <dgm:spPr>
        <a:solidFill>
          <a:srgbClr val="EBEBEB"/>
        </a:solidFill>
        <a:ln>
          <a:solidFill>
            <a:srgbClr val="002060"/>
          </a:solidFill>
        </a:ln>
      </dgm:spPr>
      <dgm:t>
        <a:bodyPr/>
        <a:lstStyle/>
        <a:p>
          <a:r>
            <a:rPr lang="en-US" dirty="0" smtClean="0">
              <a:solidFill>
                <a:schemeClr val="tx1"/>
              </a:solidFill>
            </a:rPr>
            <a:t>60% Yes</a:t>
          </a:r>
          <a:endParaRPr lang="en-US" dirty="0">
            <a:solidFill>
              <a:schemeClr val="tx1"/>
            </a:solidFill>
          </a:endParaRPr>
        </a:p>
      </dgm:t>
    </dgm:pt>
    <dgm:pt modelId="{8D86E174-455B-4744-87EB-739DC3278947}" type="parTrans" cxnId="{FFF391D4-52D7-487F-BEF2-CB38F1582D37}">
      <dgm:prSet/>
      <dgm:spPr/>
      <dgm:t>
        <a:bodyPr/>
        <a:lstStyle/>
        <a:p>
          <a:endParaRPr lang="en-US"/>
        </a:p>
      </dgm:t>
    </dgm:pt>
    <dgm:pt modelId="{1C17BB18-5058-41F5-94C2-D9BBE5E74380}" type="sibTrans" cxnId="{FFF391D4-52D7-487F-BEF2-CB38F1582D37}">
      <dgm:prSet/>
      <dgm:spPr/>
      <dgm:t>
        <a:bodyPr/>
        <a:lstStyle/>
        <a:p>
          <a:endParaRPr lang="en-US"/>
        </a:p>
      </dgm:t>
    </dgm:pt>
    <dgm:pt modelId="{0DC2C688-1732-4D65-888B-FB77B4E47392}">
      <dgm:prSet phldrT="[Text]"/>
      <dgm:spPr>
        <a:solidFill>
          <a:srgbClr val="EBEBEB"/>
        </a:solidFill>
        <a:ln>
          <a:solidFill>
            <a:srgbClr val="002060"/>
          </a:solidFill>
        </a:ln>
      </dgm:spPr>
      <dgm:t>
        <a:bodyPr/>
        <a:lstStyle/>
        <a:p>
          <a:r>
            <a:rPr lang="en-US" b="1" dirty="0" smtClean="0">
              <a:solidFill>
                <a:srgbClr val="C00000"/>
              </a:solidFill>
            </a:rPr>
            <a:t>14% No</a:t>
          </a:r>
          <a:endParaRPr lang="en-US" b="1" dirty="0">
            <a:solidFill>
              <a:srgbClr val="C00000"/>
            </a:solidFill>
          </a:endParaRPr>
        </a:p>
      </dgm:t>
    </dgm:pt>
    <dgm:pt modelId="{15005A18-3E9F-4A29-A680-83D384065459}" type="parTrans" cxnId="{F02EDC30-6D80-476B-8E04-D4ADF32ED127}">
      <dgm:prSet/>
      <dgm:spPr/>
      <dgm:t>
        <a:bodyPr/>
        <a:lstStyle/>
        <a:p>
          <a:endParaRPr lang="en-US"/>
        </a:p>
      </dgm:t>
    </dgm:pt>
    <dgm:pt modelId="{69038668-2D56-4E34-B808-EA01E555A3D5}" type="sibTrans" cxnId="{F02EDC30-6D80-476B-8E04-D4ADF32ED127}">
      <dgm:prSet/>
      <dgm:spPr/>
      <dgm:t>
        <a:bodyPr/>
        <a:lstStyle/>
        <a:p>
          <a:endParaRPr lang="en-US"/>
        </a:p>
      </dgm:t>
    </dgm:pt>
    <dgm:pt modelId="{1619CA77-84A7-4D9B-AC8F-4FB0B570A884}">
      <dgm:prSet phldrT="[Text]"/>
      <dgm:spPr/>
      <dgm:t>
        <a:bodyPr/>
        <a:lstStyle/>
        <a:p>
          <a:r>
            <a:rPr lang="en-US" dirty="0" smtClean="0"/>
            <a:t>Basic radiation science</a:t>
          </a:r>
          <a:endParaRPr lang="en-US" dirty="0"/>
        </a:p>
      </dgm:t>
    </dgm:pt>
    <dgm:pt modelId="{8A8F25F6-7807-4A42-B73D-2FA7E8BDC773}" type="parTrans" cxnId="{E1958E8B-1667-42A0-B4F0-23A7643AF76D}">
      <dgm:prSet/>
      <dgm:spPr/>
      <dgm:t>
        <a:bodyPr/>
        <a:lstStyle/>
        <a:p>
          <a:endParaRPr lang="en-US"/>
        </a:p>
      </dgm:t>
    </dgm:pt>
    <dgm:pt modelId="{FB78288B-1919-4169-976F-91AA34A554C8}" type="sibTrans" cxnId="{E1958E8B-1667-42A0-B4F0-23A7643AF76D}">
      <dgm:prSet/>
      <dgm:spPr/>
      <dgm:t>
        <a:bodyPr/>
        <a:lstStyle/>
        <a:p>
          <a:endParaRPr lang="en-US"/>
        </a:p>
      </dgm:t>
    </dgm:pt>
    <dgm:pt modelId="{9BB032B0-9C7D-440F-A51B-0EC4EE246FD6}">
      <dgm:prSet phldrT="[Text]"/>
      <dgm:spPr>
        <a:solidFill>
          <a:srgbClr val="EBEBEB"/>
        </a:solidFill>
        <a:ln>
          <a:solidFill>
            <a:srgbClr val="002060"/>
          </a:solidFill>
        </a:ln>
      </dgm:spPr>
      <dgm:t>
        <a:bodyPr/>
        <a:lstStyle/>
        <a:p>
          <a:r>
            <a:rPr lang="en-US" dirty="0" smtClean="0">
              <a:solidFill>
                <a:schemeClr val="tx1"/>
              </a:solidFill>
            </a:rPr>
            <a:t>56% Yes</a:t>
          </a:r>
          <a:endParaRPr lang="en-US" dirty="0">
            <a:solidFill>
              <a:schemeClr val="tx1"/>
            </a:solidFill>
          </a:endParaRPr>
        </a:p>
      </dgm:t>
    </dgm:pt>
    <dgm:pt modelId="{82AA04B2-2AF4-495E-8D5B-3A10C9CA6951}" type="parTrans" cxnId="{EE2FE6F4-968C-4BF2-B15E-339B9293B3DD}">
      <dgm:prSet/>
      <dgm:spPr/>
      <dgm:t>
        <a:bodyPr/>
        <a:lstStyle/>
        <a:p>
          <a:endParaRPr lang="en-US"/>
        </a:p>
      </dgm:t>
    </dgm:pt>
    <dgm:pt modelId="{75AA8CA8-1DCB-413A-AF9F-5C5CE14CAD35}" type="sibTrans" cxnId="{EE2FE6F4-968C-4BF2-B15E-339B9293B3DD}">
      <dgm:prSet/>
      <dgm:spPr/>
      <dgm:t>
        <a:bodyPr/>
        <a:lstStyle/>
        <a:p>
          <a:endParaRPr lang="en-US"/>
        </a:p>
      </dgm:t>
    </dgm:pt>
    <dgm:pt modelId="{6E58CE89-75E4-4B30-8B38-AF01348C898E}">
      <dgm:prSet phldrT="[Text]"/>
      <dgm:spPr/>
      <dgm:t>
        <a:bodyPr/>
        <a:lstStyle/>
        <a:p>
          <a:r>
            <a:rPr lang="en-US" dirty="0" smtClean="0"/>
            <a:t>Other</a:t>
          </a:r>
          <a:endParaRPr lang="en-US" dirty="0"/>
        </a:p>
      </dgm:t>
    </dgm:pt>
    <dgm:pt modelId="{3A2AD689-5D01-4096-B892-260997DB0260}" type="parTrans" cxnId="{3098E2A8-3C91-414B-8B6D-304CAE693DE8}">
      <dgm:prSet/>
      <dgm:spPr/>
      <dgm:t>
        <a:bodyPr/>
        <a:lstStyle/>
        <a:p>
          <a:endParaRPr lang="en-US"/>
        </a:p>
      </dgm:t>
    </dgm:pt>
    <dgm:pt modelId="{3378FC0F-D604-4220-BA25-8BFBB5772A8F}" type="sibTrans" cxnId="{3098E2A8-3C91-414B-8B6D-304CAE693DE8}">
      <dgm:prSet/>
      <dgm:spPr/>
      <dgm:t>
        <a:bodyPr/>
        <a:lstStyle/>
        <a:p>
          <a:endParaRPr lang="en-US"/>
        </a:p>
      </dgm:t>
    </dgm:pt>
    <dgm:pt modelId="{0025856F-D350-4617-87A1-79A8664E432F}">
      <dgm:prSet phldrT="[Text]"/>
      <dgm:spPr>
        <a:solidFill>
          <a:srgbClr val="EBEBEB"/>
        </a:solidFill>
        <a:ln>
          <a:solidFill>
            <a:srgbClr val="002060"/>
          </a:solidFill>
        </a:ln>
      </dgm:spPr>
      <dgm:t>
        <a:bodyPr/>
        <a:lstStyle/>
        <a:p>
          <a:r>
            <a:rPr lang="en-US" dirty="0" smtClean="0">
              <a:solidFill>
                <a:schemeClr val="tx1"/>
              </a:solidFill>
            </a:rPr>
            <a:t>30% Yes</a:t>
          </a:r>
          <a:endParaRPr lang="en-US" dirty="0">
            <a:solidFill>
              <a:schemeClr val="tx1"/>
            </a:solidFill>
          </a:endParaRPr>
        </a:p>
      </dgm:t>
    </dgm:pt>
    <dgm:pt modelId="{D6AFAC4B-2057-40EB-9F15-2CB483BE5AEC}" type="parTrans" cxnId="{5F449426-7EA8-441C-A4AB-BBDC8E6CB607}">
      <dgm:prSet/>
      <dgm:spPr/>
      <dgm:t>
        <a:bodyPr/>
        <a:lstStyle/>
        <a:p>
          <a:endParaRPr lang="en-US"/>
        </a:p>
      </dgm:t>
    </dgm:pt>
    <dgm:pt modelId="{736DA4C7-2579-468F-A7BF-48D2ECECC44C}" type="sibTrans" cxnId="{5F449426-7EA8-441C-A4AB-BBDC8E6CB607}">
      <dgm:prSet/>
      <dgm:spPr/>
      <dgm:t>
        <a:bodyPr/>
        <a:lstStyle/>
        <a:p>
          <a:endParaRPr lang="en-US"/>
        </a:p>
      </dgm:t>
    </dgm:pt>
    <dgm:pt modelId="{CFE5F4D0-4D54-4B0A-8D2F-257865416F2F}">
      <dgm:prSet phldrT="[Text]"/>
      <dgm:spPr/>
      <dgm:t>
        <a:bodyPr/>
        <a:lstStyle/>
        <a:p>
          <a:r>
            <a:rPr lang="en-US" dirty="0" smtClean="0"/>
            <a:t>Medical (x-rays, CT scans, etc.)</a:t>
          </a:r>
          <a:endParaRPr lang="en-US" dirty="0"/>
        </a:p>
      </dgm:t>
    </dgm:pt>
    <dgm:pt modelId="{7BC19846-7990-419B-8FF2-EACF08265FF6}" type="parTrans" cxnId="{54859978-032F-4DE0-95E6-034D5F519DA2}">
      <dgm:prSet/>
      <dgm:spPr/>
      <dgm:t>
        <a:bodyPr/>
        <a:lstStyle/>
        <a:p>
          <a:endParaRPr lang="en-US"/>
        </a:p>
      </dgm:t>
    </dgm:pt>
    <dgm:pt modelId="{6EB06663-62AE-4C36-AF33-14ED20060CEA}" type="sibTrans" cxnId="{54859978-032F-4DE0-95E6-034D5F519DA2}">
      <dgm:prSet/>
      <dgm:spPr/>
      <dgm:t>
        <a:bodyPr/>
        <a:lstStyle/>
        <a:p>
          <a:endParaRPr lang="en-US"/>
        </a:p>
      </dgm:t>
    </dgm:pt>
    <dgm:pt modelId="{F22B6A67-D7F6-4D94-960C-4434374AF506}">
      <dgm:prSet phldrT="[Text]"/>
      <dgm:spPr/>
      <dgm:t>
        <a:bodyPr/>
        <a:lstStyle/>
        <a:p>
          <a:r>
            <a:rPr lang="en-US" dirty="0" smtClean="0"/>
            <a:t>Nuclear power issues</a:t>
          </a:r>
          <a:endParaRPr lang="en-US" dirty="0"/>
        </a:p>
      </dgm:t>
    </dgm:pt>
    <dgm:pt modelId="{70D79AA1-8AD8-42B6-8794-2AB86A8AD6D1}" type="parTrans" cxnId="{14105977-6D41-40E9-BFFF-2ED80169880C}">
      <dgm:prSet/>
      <dgm:spPr/>
      <dgm:t>
        <a:bodyPr/>
        <a:lstStyle/>
        <a:p>
          <a:endParaRPr lang="en-US"/>
        </a:p>
      </dgm:t>
    </dgm:pt>
    <dgm:pt modelId="{B01C8B72-0CDC-44E4-8AFD-06868A7A877B}" type="sibTrans" cxnId="{14105977-6D41-40E9-BFFF-2ED80169880C}">
      <dgm:prSet/>
      <dgm:spPr/>
      <dgm:t>
        <a:bodyPr/>
        <a:lstStyle/>
        <a:p>
          <a:endParaRPr lang="en-US"/>
        </a:p>
      </dgm:t>
    </dgm:pt>
    <dgm:pt modelId="{A6F3FE0F-9D3E-40BD-BE3D-089E59BC5059}">
      <dgm:prSet phldrT="[Text]"/>
      <dgm:spPr/>
      <dgm:t>
        <a:bodyPr/>
        <a:lstStyle/>
        <a:p>
          <a:r>
            <a:rPr lang="en-US" dirty="0" smtClean="0"/>
            <a:t>Regulations</a:t>
          </a:r>
          <a:endParaRPr lang="en-US" dirty="0"/>
        </a:p>
      </dgm:t>
    </dgm:pt>
    <dgm:pt modelId="{CACFE246-6816-464B-855C-FC57BE9A4CF6}" type="parTrans" cxnId="{1C573DC3-619C-4187-BEA6-8235B62AE31A}">
      <dgm:prSet/>
      <dgm:spPr/>
      <dgm:t>
        <a:bodyPr/>
        <a:lstStyle/>
        <a:p>
          <a:endParaRPr lang="en-US"/>
        </a:p>
      </dgm:t>
    </dgm:pt>
    <dgm:pt modelId="{0FCA618D-8BB8-4856-8DD7-2A933763FFC7}" type="sibTrans" cxnId="{1C573DC3-619C-4187-BEA6-8235B62AE31A}">
      <dgm:prSet/>
      <dgm:spPr/>
      <dgm:t>
        <a:bodyPr/>
        <a:lstStyle/>
        <a:p>
          <a:endParaRPr lang="en-US"/>
        </a:p>
      </dgm:t>
    </dgm:pt>
    <dgm:pt modelId="{44D2A8AC-FDEE-4D76-9111-2449870FDA65}">
      <dgm:prSet phldrT="[Text]"/>
      <dgm:spPr>
        <a:solidFill>
          <a:srgbClr val="EBEBEB"/>
        </a:solidFill>
        <a:ln>
          <a:solidFill>
            <a:srgbClr val="002060"/>
          </a:solidFill>
        </a:ln>
      </dgm:spPr>
      <dgm:t>
        <a:bodyPr/>
        <a:lstStyle/>
        <a:p>
          <a:endParaRPr lang="en-US" dirty="0">
            <a:solidFill>
              <a:schemeClr val="tx1"/>
            </a:solidFill>
          </a:endParaRPr>
        </a:p>
      </dgm:t>
    </dgm:pt>
    <dgm:pt modelId="{98B87B7B-A44D-43AF-807D-3F6E2C6842CB}" type="parTrans" cxnId="{DADD1EF8-A4B4-4C12-B94F-502848F0C8F2}">
      <dgm:prSet/>
      <dgm:spPr/>
      <dgm:t>
        <a:bodyPr/>
        <a:lstStyle/>
        <a:p>
          <a:endParaRPr lang="en-US"/>
        </a:p>
      </dgm:t>
    </dgm:pt>
    <dgm:pt modelId="{C61DF39D-65E1-47BA-8AD1-F856443C9449}" type="sibTrans" cxnId="{DADD1EF8-A4B4-4C12-B94F-502848F0C8F2}">
      <dgm:prSet/>
      <dgm:spPr/>
      <dgm:t>
        <a:bodyPr/>
        <a:lstStyle/>
        <a:p>
          <a:endParaRPr lang="en-US"/>
        </a:p>
      </dgm:t>
    </dgm:pt>
    <dgm:pt modelId="{60E7A5A7-57CB-415E-848F-F023234E5B97}">
      <dgm:prSet phldrT="[Text]"/>
      <dgm:spPr>
        <a:solidFill>
          <a:srgbClr val="EBEBEB"/>
        </a:solidFill>
        <a:ln>
          <a:solidFill>
            <a:srgbClr val="002060"/>
          </a:solidFill>
        </a:ln>
      </dgm:spPr>
      <dgm:t>
        <a:bodyPr/>
        <a:lstStyle/>
        <a:p>
          <a:r>
            <a:rPr lang="en-US" dirty="0" smtClean="0">
              <a:solidFill>
                <a:schemeClr val="tx1"/>
              </a:solidFill>
            </a:rPr>
            <a:t>26% Partially</a:t>
          </a:r>
          <a:endParaRPr lang="en-US" dirty="0">
            <a:solidFill>
              <a:schemeClr val="tx1"/>
            </a:solidFill>
          </a:endParaRPr>
        </a:p>
      </dgm:t>
    </dgm:pt>
    <dgm:pt modelId="{920BDF50-E715-473C-820B-59CA6AD46C02}" type="parTrans" cxnId="{9DFD33B4-2CE3-4C3A-9ABF-78E0DC2C7186}">
      <dgm:prSet/>
      <dgm:spPr/>
      <dgm:t>
        <a:bodyPr/>
        <a:lstStyle/>
        <a:p>
          <a:endParaRPr lang="en-US"/>
        </a:p>
      </dgm:t>
    </dgm:pt>
    <dgm:pt modelId="{DEB5B53F-3C81-45D8-AA69-602F46ADD7A2}" type="sibTrans" cxnId="{9DFD33B4-2CE3-4C3A-9ABF-78E0DC2C7186}">
      <dgm:prSet/>
      <dgm:spPr/>
      <dgm:t>
        <a:bodyPr/>
        <a:lstStyle/>
        <a:p>
          <a:endParaRPr lang="en-US"/>
        </a:p>
      </dgm:t>
    </dgm:pt>
    <dgm:pt modelId="{B1161010-F38D-4BBC-A235-FD7850BEA72A}">
      <dgm:prSet/>
      <dgm:spPr>
        <a:solidFill>
          <a:srgbClr val="EBEBEB"/>
        </a:solidFill>
        <a:ln>
          <a:solidFill>
            <a:srgbClr val="002060"/>
          </a:solidFill>
        </a:ln>
      </dgm:spPr>
      <dgm:t>
        <a:bodyPr/>
        <a:lstStyle/>
        <a:p>
          <a:r>
            <a:rPr lang="en-US" dirty="0" smtClean="0">
              <a:solidFill>
                <a:schemeClr val="tx1"/>
              </a:solidFill>
            </a:rPr>
            <a:t>10% No</a:t>
          </a:r>
          <a:endParaRPr lang="en-US" dirty="0">
            <a:solidFill>
              <a:schemeClr val="tx1"/>
            </a:solidFill>
          </a:endParaRPr>
        </a:p>
      </dgm:t>
    </dgm:pt>
    <dgm:pt modelId="{931DF996-1EA8-4C56-AE3E-10A088118C96}" type="parTrans" cxnId="{B2D6D3B4-06C2-45B0-A54F-3D6AA77B0762}">
      <dgm:prSet/>
      <dgm:spPr/>
      <dgm:t>
        <a:bodyPr/>
        <a:lstStyle/>
        <a:p>
          <a:endParaRPr lang="en-US"/>
        </a:p>
      </dgm:t>
    </dgm:pt>
    <dgm:pt modelId="{28E567CD-884A-48BB-A324-95B05D4132FF}" type="sibTrans" cxnId="{B2D6D3B4-06C2-45B0-A54F-3D6AA77B0762}">
      <dgm:prSet/>
      <dgm:spPr/>
      <dgm:t>
        <a:bodyPr/>
        <a:lstStyle/>
        <a:p>
          <a:endParaRPr lang="en-US"/>
        </a:p>
      </dgm:t>
    </dgm:pt>
    <dgm:pt modelId="{10FAAA6E-028F-4891-AF68-F3AE3997D6B5}">
      <dgm:prSet/>
      <dgm:spPr>
        <a:solidFill>
          <a:srgbClr val="EBEBEB"/>
        </a:solidFill>
        <a:ln>
          <a:solidFill>
            <a:srgbClr val="002060"/>
          </a:solidFill>
        </a:ln>
      </dgm:spPr>
      <dgm:t>
        <a:bodyPr/>
        <a:lstStyle/>
        <a:p>
          <a:r>
            <a:rPr lang="en-US" dirty="0" smtClean="0">
              <a:solidFill>
                <a:schemeClr val="tx1"/>
              </a:solidFill>
            </a:rPr>
            <a:t>35% Partially</a:t>
          </a:r>
          <a:endParaRPr lang="en-US" dirty="0">
            <a:solidFill>
              <a:schemeClr val="tx1"/>
            </a:solidFill>
          </a:endParaRPr>
        </a:p>
      </dgm:t>
    </dgm:pt>
    <dgm:pt modelId="{1B24A0DE-8AFC-4473-8E25-663FF163968B}" type="parTrans" cxnId="{88233540-68F5-4556-88AC-83AA4E3347FA}">
      <dgm:prSet/>
      <dgm:spPr/>
      <dgm:t>
        <a:bodyPr/>
        <a:lstStyle/>
        <a:p>
          <a:endParaRPr lang="en-US"/>
        </a:p>
      </dgm:t>
    </dgm:pt>
    <dgm:pt modelId="{CB7BDB78-73E2-4943-ACDE-7231C85ADBED}" type="sibTrans" cxnId="{88233540-68F5-4556-88AC-83AA4E3347FA}">
      <dgm:prSet/>
      <dgm:spPr/>
      <dgm:t>
        <a:bodyPr/>
        <a:lstStyle/>
        <a:p>
          <a:endParaRPr lang="en-US"/>
        </a:p>
      </dgm:t>
    </dgm:pt>
    <dgm:pt modelId="{57F6A722-6C43-4C7D-8E45-1CD2777491ED}">
      <dgm:prSet/>
      <dgm:spPr>
        <a:solidFill>
          <a:srgbClr val="EBEBEB"/>
        </a:solidFill>
        <a:ln>
          <a:solidFill>
            <a:srgbClr val="002060"/>
          </a:solidFill>
        </a:ln>
      </dgm:spPr>
      <dgm:t>
        <a:bodyPr/>
        <a:lstStyle/>
        <a:p>
          <a:r>
            <a:rPr lang="en-US" dirty="0" smtClean="0">
              <a:solidFill>
                <a:schemeClr val="tx1"/>
              </a:solidFill>
            </a:rPr>
            <a:t>35% No</a:t>
          </a:r>
          <a:endParaRPr lang="en-US" dirty="0">
            <a:solidFill>
              <a:schemeClr val="tx1"/>
            </a:solidFill>
          </a:endParaRPr>
        </a:p>
      </dgm:t>
    </dgm:pt>
    <dgm:pt modelId="{41D40355-50E7-4323-A676-103976BAB2C6}" type="parTrans" cxnId="{E060E22E-4B9C-436F-9CF6-CC5CB78EBC2A}">
      <dgm:prSet/>
      <dgm:spPr/>
      <dgm:t>
        <a:bodyPr/>
        <a:lstStyle/>
        <a:p>
          <a:endParaRPr lang="en-US"/>
        </a:p>
      </dgm:t>
    </dgm:pt>
    <dgm:pt modelId="{BFC32694-983D-4B7A-BC5E-18376C8ACB4F}" type="sibTrans" cxnId="{E060E22E-4B9C-436F-9CF6-CC5CB78EBC2A}">
      <dgm:prSet/>
      <dgm:spPr/>
      <dgm:t>
        <a:bodyPr/>
        <a:lstStyle/>
        <a:p>
          <a:endParaRPr lang="en-US"/>
        </a:p>
      </dgm:t>
    </dgm:pt>
    <dgm:pt modelId="{BC05D699-C031-4935-9FC1-1E0D3FEE4D6E}">
      <dgm:prSet/>
      <dgm:spPr>
        <a:solidFill>
          <a:srgbClr val="EBEBEB"/>
        </a:solidFill>
        <a:ln>
          <a:solidFill>
            <a:srgbClr val="002060"/>
          </a:solidFill>
        </a:ln>
      </dgm:spPr>
      <dgm:t>
        <a:bodyPr/>
        <a:lstStyle/>
        <a:p>
          <a:r>
            <a:rPr lang="en-US" dirty="0" smtClean="0">
              <a:solidFill>
                <a:schemeClr val="tx1"/>
              </a:solidFill>
            </a:rPr>
            <a:t>35% Partially</a:t>
          </a:r>
          <a:endParaRPr lang="en-US" dirty="0">
            <a:solidFill>
              <a:schemeClr val="tx1"/>
            </a:solidFill>
          </a:endParaRPr>
        </a:p>
      </dgm:t>
    </dgm:pt>
    <dgm:pt modelId="{5318A8D9-2FA0-4816-A5B7-BAE4BC9C8B99}" type="parTrans" cxnId="{6CB2D15E-6A42-4A6D-B917-5B766E54B5A4}">
      <dgm:prSet/>
      <dgm:spPr/>
      <dgm:t>
        <a:bodyPr/>
        <a:lstStyle/>
        <a:p>
          <a:endParaRPr lang="en-US"/>
        </a:p>
      </dgm:t>
    </dgm:pt>
    <dgm:pt modelId="{48EA1D03-8FEC-4CA2-86E1-ADA9F426BBB6}" type="sibTrans" cxnId="{6CB2D15E-6A42-4A6D-B917-5B766E54B5A4}">
      <dgm:prSet/>
      <dgm:spPr/>
      <dgm:t>
        <a:bodyPr/>
        <a:lstStyle/>
        <a:p>
          <a:endParaRPr lang="en-US"/>
        </a:p>
      </dgm:t>
    </dgm:pt>
    <dgm:pt modelId="{CD23282F-8884-45F3-9DB1-331CA42ACFD4}">
      <dgm:prSet/>
      <dgm:spPr>
        <a:solidFill>
          <a:srgbClr val="EBEBEB"/>
        </a:solidFill>
        <a:ln>
          <a:solidFill>
            <a:srgbClr val="002060"/>
          </a:solidFill>
        </a:ln>
      </dgm:spPr>
      <dgm:t>
        <a:bodyPr/>
        <a:lstStyle/>
        <a:p>
          <a:r>
            <a:rPr lang="en-US" dirty="0" smtClean="0">
              <a:solidFill>
                <a:schemeClr val="tx1"/>
              </a:solidFill>
            </a:rPr>
            <a:t>63% Yes</a:t>
          </a:r>
          <a:endParaRPr lang="en-US" dirty="0">
            <a:solidFill>
              <a:schemeClr val="tx1"/>
            </a:solidFill>
          </a:endParaRPr>
        </a:p>
      </dgm:t>
    </dgm:pt>
    <dgm:pt modelId="{108EB5EB-B502-41F8-BECB-2D2C1159DE44}" type="parTrans" cxnId="{C72C6345-30B9-407B-A899-10E577428E85}">
      <dgm:prSet/>
      <dgm:spPr/>
      <dgm:t>
        <a:bodyPr/>
        <a:lstStyle/>
        <a:p>
          <a:endParaRPr lang="en-US"/>
        </a:p>
      </dgm:t>
    </dgm:pt>
    <dgm:pt modelId="{BE2D3DD3-C611-4547-B245-E13FCF3D844A}" type="sibTrans" cxnId="{C72C6345-30B9-407B-A899-10E577428E85}">
      <dgm:prSet/>
      <dgm:spPr/>
      <dgm:t>
        <a:bodyPr/>
        <a:lstStyle/>
        <a:p>
          <a:endParaRPr lang="en-US"/>
        </a:p>
      </dgm:t>
    </dgm:pt>
    <dgm:pt modelId="{6A59C243-FC2B-467E-AF45-006605DE4308}">
      <dgm:prSet/>
      <dgm:spPr>
        <a:solidFill>
          <a:srgbClr val="EBEBEB"/>
        </a:solidFill>
        <a:ln>
          <a:solidFill>
            <a:srgbClr val="002060"/>
          </a:solidFill>
        </a:ln>
      </dgm:spPr>
      <dgm:t>
        <a:bodyPr/>
        <a:lstStyle/>
        <a:p>
          <a:r>
            <a:rPr lang="en-US" b="1" dirty="0" smtClean="0">
              <a:solidFill>
                <a:srgbClr val="C00000"/>
              </a:solidFill>
            </a:rPr>
            <a:t>17% No</a:t>
          </a:r>
          <a:endParaRPr lang="en-US" b="1" dirty="0">
            <a:solidFill>
              <a:srgbClr val="C00000"/>
            </a:solidFill>
          </a:endParaRPr>
        </a:p>
      </dgm:t>
    </dgm:pt>
    <dgm:pt modelId="{052D9944-AA83-41DA-A52B-9B4F8D6E8814}" type="parTrans" cxnId="{D110834B-99D5-4844-8836-58ABB6B81238}">
      <dgm:prSet/>
      <dgm:spPr/>
      <dgm:t>
        <a:bodyPr/>
        <a:lstStyle/>
        <a:p>
          <a:endParaRPr lang="en-US"/>
        </a:p>
      </dgm:t>
    </dgm:pt>
    <dgm:pt modelId="{64E7D608-A239-4531-A6D2-41A3F63849FB}" type="sibTrans" cxnId="{D110834B-99D5-4844-8836-58ABB6B81238}">
      <dgm:prSet/>
      <dgm:spPr/>
      <dgm:t>
        <a:bodyPr/>
        <a:lstStyle/>
        <a:p>
          <a:endParaRPr lang="en-US"/>
        </a:p>
      </dgm:t>
    </dgm:pt>
    <dgm:pt modelId="{41802E1C-B867-45E6-9BE0-D73A3B9EC289}">
      <dgm:prSet/>
      <dgm:spPr>
        <a:solidFill>
          <a:srgbClr val="EBEBEB"/>
        </a:solidFill>
        <a:ln>
          <a:solidFill>
            <a:srgbClr val="002060"/>
          </a:solidFill>
        </a:ln>
      </dgm:spPr>
      <dgm:t>
        <a:bodyPr/>
        <a:lstStyle/>
        <a:p>
          <a:r>
            <a:rPr lang="en-US" dirty="0" smtClean="0">
              <a:solidFill>
                <a:schemeClr val="tx1"/>
              </a:solidFill>
            </a:rPr>
            <a:t>30% Partially</a:t>
          </a:r>
          <a:endParaRPr lang="en-US" dirty="0">
            <a:solidFill>
              <a:schemeClr val="tx1"/>
            </a:solidFill>
          </a:endParaRPr>
        </a:p>
      </dgm:t>
    </dgm:pt>
    <dgm:pt modelId="{F1455949-6940-4AB1-97A4-2A656EC3E137}" type="parTrans" cxnId="{7B59CC11-D24C-41A2-B341-2D7120559D6B}">
      <dgm:prSet/>
      <dgm:spPr/>
      <dgm:t>
        <a:bodyPr/>
        <a:lstStyle/>
        <a:p>
          <a:endParaRPr lang="en-US"/>
        </a:p>
      </dgm:t>
    </dgm:pt>
    <dgm:pt modelId="{B6A6ACD6-B461-4272-8237-2CF1F8729F3E}" type="sibTrans" cxnId="{7B59CC11-D24C-41A2-B341-2D7120559D6B}">
      <dgm:prSet/>
      <dgm:spPr/>
      <dgm:t>
        <a:bodyPr/>
        <a:lstStyle/>
        <a:p>
          <a:endParaRPr lang="en-US"/>
        </a:p>
      </dgm:t>
    </dgm:pt>
    <dgm:pt modelId="{CA3F94CA-BEF8-47FF-89CA-7293BA5CFB3D}">
      <dgm:prSet/>
      <dgm:spPr>
        <a:solidFill>
          <a:srgbClr val="EBEBEB"/>
        </a:solidFill>
        <a:ln>
          <a:solidFill>
            <a:srgbClr val="002060"/>
          </a:solidFill>
        </a:ln>
      </dgm:spPr>
      <dgm:t>
        <a:bodyPr/>
        <a:lstStyle/>
        <a:p>
          <a:r>
            <a:rPr lang="en-US" dirty="0" smtClean="0">
              <a:solidFill>
                <a:schemeClr val="tx1"/>
              </a:solidFill>
            </a:rPr>
            <a:t>54% Yes</a:t>
          </a:r>
          <a:endParaRPr lang="en-US" dirty="0">
            <a:solidFill>
              <a:schemeClr val="tx1"/>
            </a:solidFill>
          </a:endParaRPr>
        </a:p>
      </dgm:t>
    </dgm:pt>
    <dgm:pt modelId="{D7810994-760E-4431-89C2-A1B9964D0C9E}" type="parTrans" cxnId="{DA390F8D-A1F7-40FA-83BD-C19C1E9B280E}">
      <dgm:prSet/>
      <dgm:spPr/>
      <dgm:t>
        <a:bodyPr/>
        <a:lstStyle/>
        <a:p>
          <a:endParaRPr lang="en-US"/>
        </a:p>
      </dgm:t>
    </dgm:pt>
    <dgm:pt modelId="{0F34421E-0771-48F4-BDA3-07D634CFE4E2}" type="sibTrans" cxnId="{DA390F8D-A1F7-40FA-83BD-C19C1E9B280E}">
      <dgm:prSet/>
      <dgm:spPr/>
      <dgm:t>
        <a:bodyPr/>
        <a:lstStyle/>
        <a:p>
          <a:endParaRPr lang="en-US"/>
        </a:p>
      </dgm:t>
    </dgm:pt>
    <dgm:pt modelId="{1E65649A-683B-47AD-B38B-47C3C6EC1AFC}">
      <dgm:prSet/>
      <dgm:spPr>
        <a:solidFill>
          <a:srgbClr val="EBEBEB"/>
        </a:solidFill>
        <a:ln>
          <a:solidFill>
            <a:srgbClr val="002060"/>
          </a:solidFill>
        </a:ln>
      </dgm:spPr>
      <dgm:t>
        <a:bodyPr/>
        <a:lstStyle/>
        <a:p>
          <a:r>
            <a:rPr lang="en-US" dirty="0" smtClean="0">
              <a:solidFill>
                <a:schemeClr val="tx1"/>
              </a:solidFill>
            </a:rPr>
            <a:t>8% No</a:t>
          </a:r>
          <a:endParaRPr lang="en-US" dirty="0">
            <a:solidFill>
              <a:schemeClr val="tx1"/>
            </a:solidFill>
          </a:endParaRPr>
        </a:p>
      </dgm:t>
    </dgm:pt>
    <dgm:pt modelId="{837D7567-E3AD-47F8-946D-B5E7D44D5AA5}" type="parTrans" cxnId="{95E5B2EC-483B-401D-A328-38A4238E4205}">
      <dgm:prSet/>
      <dgm:spPr/>
      <dgm:t>
        <a:bodyPr/>
        <a:lstStyle/>
        <a:p>
          <a:endParaRPr lang="en-US"/>
        </a:p>
      </dgm:t>
    </dgm:pt>
    <dgm:pt modelId="{08FFDB6A-01D4-40BC-9DB0-37060590E963}" type="sibTrans" cxnId="{95E5B2EC-483B-401D-A328-38A4238E4205}">
      <dgm:prSet/>
      <dgm:spPr/>
      <dgm:t>
        <a:bodyPr/>
        <a:lstStyle/>
        <a:p>
          <a:endParaRPr lang="en-US"/>
        </a:p>
      </dgm:t>
    </dgm:pt>
    <dgm:pt modelId="{EEDB43B2-67B7-495D-8858-417539ACBB73}">
      <dgm:prSet/>
      <dgm:spPr>
        <a:solidFill>
          <a:srgbClr val="EBEBEB"/>
        </a:solidFill>
        <a:ln>
          <a:solidFill>
            <a:srgbClr val="002060"/>
          </a:solidFill>
        </a:ln>
      </dgm:spPr>
      <dgm:t>
        <a:bodyPr/>
        <a:lstStyle/>
        <a:p>
          <a:r>
            <a:rPr lang="en-US" dirty="0" smtClean="0">
              <a:solidFill>
                <a:schemeClr val="tx1"/>
              </a:solidFill>
            </a:rPr>
            <a:t>38% Partially</a:t>
          </a:r>
          <a:endParaRPr lang="en-US" dirty="0">
            <a:solidFill>
              <a:schemeClr val="tx1"/>
            </a:solidFill>
          </a:endParaRPr>
        </a:p>
      </dgm:t>
    </dgm:pt>
    <dgm:pt modelId="{B1A5F6BC-30CE-4A62-8985-7D14E05776C8}" type="parTrans" cxnId="{E8B05127-EFF4-46FB-B9A4-14E55DC6F52F}">
      <dgm:prSet/>
      <dgm:spPr/>
      <dgm:t>
        <a:bodyPr/>
        <a:lstStyle/>
        <a:p>
          <a:endParaRPr lang="en-US"/>
        </a:p>
      </dgm:t>
    </dgm:pt>
    <dgm:pt modelId="{FEC2BB1C-9DD5-42F8-B653-F9270295D70A}" type="sibTrans" cxnId="{E8B05127-EFF4-46FB-B9A4-14E55DC6F52F}">
      <dgm:prSet/>
      <dgm:spPr/>
      <dgm:t>
        <a:bodyPr/>
        <a:lstStyle/>
        <a:p>
          <a:endParaRPr lang="en-US"/>
        </a:p>
      </dgm:t>
    </dgm:pt>
    <dgm:pt modelId="{BF356F72-ECA2-48B3-A98B-97D67DD58F9F}">
      <dgm:prSet/>
      <dgm:spPr>
        <a:solidFill>
          <a:srgbClr val="EBEBEB"/>
        </a:solidFill>
        <a:ln>
          <a:solidFill>
            <a:srgbClr val="002060"/>
          </a:solidFill>
        </a:ln>
      </dgm:spPr>
      <dgm:t>
        <a:bodyPr/>
        <a:lstStyle/>
        <a:p>
          <a:r>
            <a:rPr lang="en-US" dirty="0" smtClean="0">
              <a:solidFill>
                <a:schemeClr val="tx1"/>
              </a:solidFill>
            </a:rPr>
            <a:t>54% Yes</a:t>
          </a:r>
          <a:endParaRPr lang="en-US" dirty="0">
            <a:solidFill>
              <a:schemeClr val="tx1"/>
            </a:solidFill>
          </a:endParaRPr>
        </a:p>
      </dgm:t>
    </dgm:pt>
    <dgm:pt modelId="{99AE93F4-1A0D-4A8C-9393-8B682CE4E823}" type="parTrans" cxnId="{B675E0D5-71A0-493C-AB6C-327D654EEBC2}">
      <dgm:prSet/>
      <dgm:spPr/>
      <dgm:t>
        <a:bodyPr/>
        <a:lstStyle/>
        <a:p>
          <a:endParaRPr lang="en-US"/>
        </a:p>
      </dgm:t>
    </dgm:pt>
    <dgm:pt modelId="{1A5E6C1A-E7F4-4627-B836-3AD943885AB0}" type="sibTrans" cxnId="{B675E0D5-71A0-493C-AB6C-327D654EEBC2}">
      <dgm:prSet/>
      <dgm:spPr/>
      <dgm:t>
        <a:bodyPr/>
        <a:lstStyle/>
        <a:p>
          <a:endParaRPr lang="en-US"/>
        </a:p>
      </dgm:t>
    </dgm:pt>
    <dgm:pt modelId="{FBCA0C18-5128-4D47-9EB4-F44FD936F737}">
      <dgm:prSet/>
      <dgm:spPr>
        <a:solidFill>
          <a:srgbClr val="EBEBEB"/>
        </a:solidFill>
        <a:ln>
          <a:solidFill>
            <a:srgbClr val="002060"/>
          </a:solidFill>
        </a:ln>
      </dgm:spPr>
      <dgm:t>
        <a:bodyPr/>
        <a:lstStyle/>
        <a:p>
          <a:r>
            <a:rPr lang="en-US" dirty="0" smtClean="0">
              <a:solidFill>
                <a:schemeClr val="tx1"/>
              </a:solidFill>
            </a:rPr>
            <a:t>8% No</a:t>
          </a:r>
          <a:endParaRPr lang="en-US" dirty="0">
            <a:solidFill>
              <a:schemeClr val="tx1"/>
            </a:solidFill>
          </a:endParaRPr>
        </a:p>
      </dgm:t>
    </dgm:pt>
    <dgm:pt modelId="{B5EAFFF7-F9D1-49E1-8446-DF35830DFE7D}" type="parTrans" cxnId="{B461985A-7EEF-46AC-A221-9B30D3884FC7}">
      <dgm:prSet/>
      <dgm:spPr/>
      <dgm:t>
        <a:bodyPr/>
        <a:lstStyle/>
        <a:p>
          <a:endParaRPr lang="en-US"/>
        </a:p>
      </dgm:t>
    </dgm:pt>
    <dgm:pt modelId="{8D411047-D378-4718-9810-4DBC474AAA53}" type="sibTrans" cxnId="{B461985A-7EEF-46AC-A221-9B30D3884FC7}">
      <dgm:prSet/>
      <dgm:spPr/>
      <dgm:t>
        <a:bodyPr/>
        <a:lstStyle/>
        <a:p>
          <a:endParaRPr lang="en-US"/>
        </a:p>
      </dgm:t>
    </dgm:pt>
    <dgm:pt modelId="{365350AD-ED4B-4DCF-AB46-C5A4E9951982}">
      <dgm:prSet/>
      <dgm:spPr>
        <a:solidFill>
          <a:srgbClr val="EBEBEB"/>
        </a:solidFill>
        <a:ln>
          <a:solidFill>
            <a:srgbClr val="002060"/>
          </a:solidFill>
        </a:ln>
      </dgm:spPr>
      <dgm:t>
        <a:bodyPr/>
        <a:lstStyle/>
        <a:p>
          <a:r>
            <a:rPr lang="en-US" dirty="0" smtClean="0">
              <a:solidFill>
                <a:schemeClr val="tx1"/>
              </a:solidFill>
            </a:rPr>
            <a:t>38% Partially</a:t>
          </a:r>
          <a:endParaRPr lang="en-US" dirty="0">
            <a:solidFill>
              <a:schemeClr val="tx1"/>
            </a:solidFill>
          </a:endParaRPr>
        </a:p>
      </dgm:t>
    </dgm:pt>
    <dgm:pt modelId="{B0B6EEC7-7C0E-4096-B4A5-1AD68C527214}" type="parTrans" cxnId="{CB7918D7-1B90-40FC-83C1-DA46B9DBE557}">
      <dgm:prSet/>
      <dgm:spPr/>
      <dgm:t>
        <a:bodyPr/>
        <a:lstStyle/>
        <a:p>
          <a:endParaRPr lang="en-US"/>
        </a:p>
      </dgm:t>
    </dgm:pt>
    <dgm:pt modelId="{38BE6EC5-9A05-4A59-8BCA-2B5FBF339400}" type="sibTrans" cxnId="{CB7918D7-1B90-40FC-83C1-DA46B9DBE557}">
      <dgm:prSet/>
      <dgm:spPr/>
      <dgm:t>
        <a:bodyPr/>
        <a:lstStyle/>
        <a:p>
          <a:endParaRPr lang="en-US"/>
        </a:p>
      </dgm:t>
    </dgm:pt>
    <dgm:pt modelId="{FED36BDC-C533-44F5-9352-0DFA13902663}">
      <dgm:prSet phldrT="[Text]"/>
      <dgm:spPr>
        <a:solidFill>
          <a:srgbClr val="EBEBEB"/>
        </a:solidFill>
        <a:ln>
          <a:solidFill>
            <a:srgbClr val="002060"/>
          </a:solidFill>
        </a:ln>
      </dgm:spPr>
      <dgm:t>
        <a:bodyPr/>
        <a:lstStyle/>
        <a:p>
          <a:endParaRPr lang="en-US" dirty="0">
            <a:solidFill>
              <a:schemeClr val="tx1"/>
            </a:solidFill>
          </a:endParaRPr>
        </a:p>
      </dgm:t>
    </dgm:pt>
    <dgm:pt modelId="{26477F04-AA48-4B30-9DDC-25AA3F00F31B}" type="parTrans" cxnId="{8D4A073E-80E3-493C-AF84-D1A566DCBC2A}">
      <dgm:prSet/>
      <dgm:spPr/>
      <dgm:t>
        <a:bodyPr/>
        <a:lstStyle/>
        <a:p>
          <a:endParaRPr lang="en-US"/>
        </a:p>
      </dgm:t>
    </dgm:pt>
    <dgm:pt modelId="{8D9DC96F-A4FB-41E7-8DE6-3A8945B25F9A}" type="sibTrans" cxnId="{8D4A073E-80E3-493C-AF84-D1A566DCBC2A}">
      <dgm:prSet/>
      <dgm:spPr/>
      <dgm:t>
        <a:bodyPr/>
        <a:lstStyle/>
        <a:p>
          <a:endParaRPr lang="en-US"/>
        </a:p>
      </dgm:t>
    </dgm:pt>
    <dgm:pt modelId="{460DF75C-3914-4A4C-B91D-9E8588380988}">
      <dgm:prSet/>
      <dgm:spPr>
        <a:solidFill>
          <a:srgbClr val="EBEBEB"/>
        </a:solidFill>
        <a:ln>
          <a:solidFill>
            <a:srgbClr val="002060"/>
          </a:solidFill>
        </a:ln>
      </dgm:spPr>
      <dgm:t>
        <a:bodyPr/>
        <a:lstStyle/>
        <a:p>
          <a:endParaRPr lang="en-US" dirty="0">
            <a:solidFill>
              <a:schemeClr val="tx1"/>
            </a:solidFill>
          </a:endParaRPr>
        </a:p>
      </dgm:t>
    </dgm:pt>
    <dgm:pt modelId="{F42DCFA9-BC2A-4BFF-AF85-C7EFAAEA067E}" type="parTrans" cxnId="{486456E9-8EF9-4420-A1D1-3005914BA84C}">
      <dgm:prSet/>
      <dgm:spPr/>
      <dgm:t>
        <a:bodyPr/>
        <a:lstStyle/>
        <a:p>
          <a:endParaRPr lang="en-US"/>
        </a:p>
      </dgm:t>
    </dgm:pt>
    <dgm:pt modelId="{5EA9D64F-4667-4EDC-9555-93AD18FE31C3}" type="sibTrans" cxnId="{486456E9-8EF9-4420-A1D1-3005914BA84C}">
      <dgm:prSet/>
      <dgm:spPr/>
      <dgm:t>
        <a:bodyPr/>
        <a:lstStyle/>
        <a:p>
          <a:endParaRPr lang="en-US"/>
        </a:p>
      </dgm:t>
    </dgm:pt>
    <dgm:pt modelId="{F4AD80E6-14B3-40EC-BC26-456924ECF3AA}">
      <dgm:prSet phldrT="[Text]"/>
      <dgm:spPr>
        <a:solidFill>
          <a:srgbClr val="EBEBEB"/>
        </a:solidFill>
        <a:ln>
          <a:solidFill>
            <a:srgbClr val="002060"/>
          </a:solidFill>
        </a:ln>
      </dgm:spPr>
      <dgm:t>
        <a:bodyPr/>
        <a:lstStyle/>
        <a:p>
          <a:endParaRPr lang="en-US" dirty="0">
            <a:solidFill>
              <a:schemeClr val="tx1"/>
            </a:solidFill>
          </a:endParaRPr>
        </a:p>
      </dgm:t>
    </dgm:pt>
    <dgm:pt modelId="{5C16E71F-FC12-4502-8BF1-57E0C115B53B}" type="parTrans" cxnId="{37024316-EA33-4513-BC31-875D3774DFD6}">
      <dgm:prSet/>
      <dgm:spPr/>
      <dgm:t>
        <a:bodyPr/>
        <a:lstStyle/>
        <a:p>
          <a:endParaRPr lang="en-US"/>
        </a:p>
      </dgm:t>
    </dgm:pt>
    <dgm:pt modelId="{D66E8D67-8E7A-4757-BC7D-3D52935267AE}" type="sibTrans" cxnId="{37024316-EA33-4513-BC31-875D3774DFD6}">
      <dgm:prSet/>
      <dgm:spPr/>
      <dgm:t>
        <a:bodyPr/>
        <a:lstStyle/>
        <a:p>
          <a:endParaRPr lang="en-US"/>
        </a:p>
      </dgm:t>
    </dgm:pt>
    <dgm:pt modelId="{473F4F5D-A93E-479A-BA7C-C95908A81B49}">
      <dgm:prSet phldrT="[Text]"/>
      <dgm:spPr>
        <a:solidFill>
          <a:srgbClr val="EBEBEB"/>
        </a:solidFill>
        <a:ln>
          <a:solidFill>
            <a:srgbClr val="002060"/>
          </a:solidFill>
        </a:ln>
      </dgm:spPr>
      <dgm:t>
        <a:bodyPr/>
        <a:lstStyle/>
        <a:p>
          <a:endParaRPr lang="en-US" dirty="0">
            <a:solidFill>
              <a:schemeClr val="tx1"/>
            </a:solidFill>
          </a:endParaRPr>
        </a:p>
      </dgm:t>
    </dgm:pt>
    <dgm:pt modelId="{4A7CD126-19A7-43E6-BF60-CE0D554D5658}" type="parTrans" cxnId="{7F89CE27-532E-471C-9EC4-D8689CFDE322}">
      <dgm:prSet/>
      <dgm:spPr/>
      <dgm:t>
        <a:bodyPr/>
        <a:lstStyle/>
        <a:p>
          <a:endParaRPr lang="en-US"/>
        </a:p>
      </dgm:t>
    </dgm:pt>
    <dgm:pt modelId="{1C5F91C8-762A-4C4C-B2CD-D0279B0A77FC}" type="sibTrans" cxnId="{7F89CE27-532E-471C-9EC4-D8689CFDE322}">
      <dgm:prSet/>
      <dgm:spPr/>
      <dgm:t>
        <a:bodyPr/>
        <a:lstStyle/>
        <a:p>
          <a:endParaRPr lang="en-US"/>
        </a:p>
      </dgm:t>
    </dgm:pt>
    <dgm:pt modelId="{03981498-D8BE-4783-8B07-76F33AEAAE30}">
      <dgm:prSet phldrT="[Text]"/>
      <dgm:spPr>
        <a:solidFill>
          <a:srgbClr val="EBEBEB"/>
        </a:solidFill>
        <a:ln>
          <a:solidFill>
            <a:srgbClr val="002060"/>
          </a:solidFill>
        </a:ln>
      </dgm:spPr>
      <dgm:t>
        <a:bodyPr/>
        <a:lstStyle/>
        <a:p>
          <a:endParaRPr lang="en-US" dirty="0">
            <a:solidFill>
              <a:schemeClr val="tx1"/>
            </a:solidFill>
          </a:endParaRPr>
        </a:p>
      </dgm:t>
    </dgm:pt>
    <dgm:pt modelId="{1A048F8D-75DE-45F8-A3E7-6CEFDF7F775E}" type="parTrans" cxnId="{04682026-5B07-489B-8462-3747C333F54A}">
      <dgm:prSet/>
      <dgm:spPr/>
      <dgm:t>
        <a:bodyPr/>
        <a:lstStyle/>
        <a:p>
          <a:endParaRPr lang="en-US"/>
        </a:p>
      </dgm:t>
    </dgm:pt>
    <dgm:pt modelId="{28E443C6-104D-4B37-9914-AEDDDE3391D5}" type="sibTrans" cxnId="{04682026-5B07-489B-8462-3747C333F54A}">
      <dgm:prSet/>
      <dgm:spPr/>
      <dgm:t>
        <a:bodyPr/>
        <a:lstStyle/>
        <a:p>
          <a:endParaRPr lang="en-US"/>
        </a:p>
      </dgm:t>
    </dgm:pt>
    <dgm:pt modelId="{1D88ED70-51F3-4543-AED9-7A5077EB6950}">
      <dgm:prSet/>
      <dgm:spPr>
        <a:solidFill>
          <a:srgbClr val="EBEBEB"/>
        </a:solidFill>
        <a:ln>
          <a:solidFill>
            <a:srgbClr val="002060"/>
          </a:solidFill>
        </a:ln>
      </dgm:spPr>
      <dgm:t>
        <a:bodyPr/>
        <a:lstStyle/>
        <a:p>
          <a:endParaRPr lang="en-US" dirty="0">
            <a:solidFill>
              <a:schemeClr val="tx1"/>
            </a:solidFill>
          </a:endParaRPr>
        </a:p>
      </dgm:t>
    </dgm:pt>
    <dgm:pt modelId="{51291BF7-9A22-4004-9F5F-06ED1F0C24D2}" type="parTrans" cxnId="{F09BCCA7-05AF-46CD-9573-F71D69C227D9}">
      <dgm:prSet/>
      <dgm:spPr/>
      <dgm:t>
        <a:bodyPr/>
        <a:lstStyle/>
        <a:p>
          <a:endParaRPr lang="en-US"/>
        </a:p>
      </dgm:t>
    </dgm:pt>
    <dgm:pt modelId="{B9FC851A-CDD9-4600-B9CC-CDB0B76672AD}" type="sibTrans" cxnId="{F09BCCA7-05AF-46CD-9573-F71D69C227D9}">
      <dgm:prSet/>
      <dgm:spPr/>
      <dgm:t>
        <a:bodyPr/>
        <a:lstStyle/>
        <a:p>
          <a:endParaRPr lang="en-US"/>
        </a:p>
      </dgm:t>
    </dgm:pt>
    <dgm:pt modelId="{54B7AB09-3CA2-4149-BCDA-219036A9B481}">
      <dgm:prSet/>
      <dgm:spPr>
        <a:solidFill>
          <a:srgbClr val="EBEBEB"/>
        </a:solidFill>
        <a:ln>
          <a:solidFill>
            <a:srgbClr val="002060"/>
          </a:solidFill>
        </a:ln>
      </dgm:spPr>
      <dgm:t>
        <a:bodyPr/>
        <a:lstStyle/>
        <a:p>
          <a:endParaRPr lang="en-US" dirty="0">
            <a:solidFill>
              <a:schemeClr val="tx1"/>
            </a:solidFill>
          </a:endParaRPr>
        </a:p>
      </dgm:t>
    </dgm:pt>
    <dgm:pt modelId="{AD8829BC-4B7F-441C-8AA9-95F284CE3A04}" type="parTrans" cxnId="{BC40A427-CFF9-4900-B7D4-FF3F0AD4C6EC}">
      <dgm:prSet/>
      <dgm:spPr/>
      <dgm:t>
        <a:bodyPr/>
        <a:lstStyle/>
        <a:p>
          <a:endParaRPr lang="en-US"/>
        </a:p>
      </dgm:t>
    </dgm:pt>
    <dgm:pt modelId="{78F2566B-DD05-47AB-A573-8D7AED786BEA}" type="sibTrans" cxnId="{BC40A427-CFF9-4900-B7D4-FF3F0AD4C6EC}">
      <dgm:prSet/>
      <dgm:spPr/>
      <dgm:t>
        <a:bodyPr/>
        <a:lstStyle/>
        <a:p>
          <a:endParaRPr lang="en-US"/>
        </a:p>
      </dgm:t>
    </dgm:pt>
    <dgm:pt modelId="{77A70590-B3CC-4066-B71B-CE31642C6B7E}">
      <dgm:prSet/>
      <dgm:spPr>
        <a:solidFill>
          <a:srgbClr val="EBEBEB"/>
        </a:solidFill>
        <a:ln>
          <a:solidFill>
            <a:srgbClr val="002060"/>
          </a:solidFill>
        </a:ln>
      </dgm:spPr>
      <dgm:t>
        <a:bodyPr/>
        <a:lstStyle/>
        <a:p>
          <a:endParaRPr lang="en-US" dirty="0">
            <a:solidFill>
              <a:schemeClr val="tx1"/>
            </a:solidFill>
          </a:endParaRPr>
        </a:p>
      </dgm:t>
    </dgm:pt>
    <dgm:pt modelId="{85135A0E-5778-4418-BBC6-1EFAF897BBDD}" type="parTrans" cxnId="{BF1C11CA-1160-4FC0-9C2D-4445CAD37E9C}">
      <dgm:prSet/>
      <dgm:spPr/>
      <dgm:t>
        <a:bodyPr/>
        <a:lstStyle/>
        <a:p>
          <a:endParaRPr lang="en-US"/>
        </a:p>
      </dgm:t>
    </dgm:pt>
    <dgm:pt modelId="{DB152348-2C23-4659-B3F0-5619E0DD6B41}" type="sibTrans" cxnId="{BF1C11CA-1160-4FC0-9C2D-4445CAD37E9C}">
      <dgm:prSet/>
      <dgm:spPr/>
      <dgm:t>
        <a:bodyPr/>
        <a:lstStyle/>
        <a:p>
          <a:endParaRPr lang="en-US"/>
        </a:p>
      </dgm:t>
    </dgm:pt>
    <dgm:pt modelId="{F8499EB9-2A3A-4766-BD3D-2DA9B60F924D}">
      <dgm:prSet/>
      <dgm:spPr>
        <a:solidFill>
          <a:srgbClr val="EBEBEB"/>
        </a:solidFill>
        <a:ln>
          <a:solidFill>
            <a:srgbClr val="002060"/>
          </a:solidFill>
        </a:ln>
      </dgm:spPr>
      <dgm:t>
        <a:bodyPr/>
        <a:lstStyle/>
        <a:p>
          <a:endParaRPr lang="en-US" dirty="0">
            <a:solidFill>
              <a:schemeClr val="tx1"/>
            </a:solidFill>
          </a:endParaRPr>
        </a:p>
      </dgm:t>
    </dgm:pt>
    <dgm:pt modelId="{7423BEB2-3262-4EE8-8983-F98DA8D77FDD}" type="parTrans" cxnId="{6CE6B93A-CB15-4FA5-AC2B-ECA488455D72}">
      <dgm:prSet/>
      <dgm:spPr/>
      <dgm:t>
        <a:bodyPr/>
        <a:lstStyle/>
        <a:p>
          <a:endParaRPr lang="en-US"/>
        </a:p>
      </dgm:t>
    </dgm:pt>
    <dgm:pt modelId="{AE598F7D-9D01-49A1-A697-CAAF0156A4CC}" type="sibTrans" cxnId="{6CE6B93A-CB15-4FA5-AC2B-ECA488455D72}">
      <dgm:prSet/>
      <dgm:spPr/>
      <dgm:t>
        <a:bodyPr/>
        <a:lstStyle/>
        <a:p>
          <a:endParaRPr lang="en-US"/>
        </a:p>
      </dgm:t>
    </dgm:pt>
    <dgm:pt modelId="{B1F8150C-8E17-42F2-B247-CF6A96A1BCE1}">
      <dgm:prSet/>
      <dgm:spPr>
        <a:solidFill>
          <a:srgbClr val="EBEBEB"/>
        </a:solidFill>
        <a:ln>
          <a:solidFill>
            <a:srgbClr val="002060"/>
          </a:solidFill>
        </a:ln>
      </dgm:spPr>
      <dgm:t>
        <a:bodyPr/>
        <a:lstStyle/>
        <a:p>
          <a:endParaRPr lang="en-US" dirty="0">
            <a:solidFill>
              <a:schemeClr val="tx1"/>
            </a:solidFill>
          </a:endParaRPr>
        </a:p>
      </dgm:t>
    </dgm:pt>
    <dgm:pt modelId="{7D39D9FC-57F0-453D-9F12-9021FC2CA3C6}" type="parTrans" cxnId="{D58AB220-5B43-423C-83E3-DEBA952D0A27}">
      <dgm:prSet/>
      <dgm:spPr/>
      <dgm:t>
        <a:bodyPr/>
        <a:lstStyle/>
        <a:p>
          <a:endParaRPr lang="en-US"/>
        </a:p>
      </dgm:t>
    </dgm:pt>
    <dgm:pt modelId="{9451CF7F-0F8A-46A0-80B6-D01272A9FE41}" type="sibTrans" cxnId="{D58AB220-5B43-423C-83E3-DEBA952D0A27}">
      <dgm:prSet/>
      <dgm:spPr/>
      <dgm:t>
        <a:bodyPr/>
        <a:lstStyle/>
        <a:p>
          <a:endParaRPr lang="en-US"/>
        </a:p>
      </dgm:t>
    </dgm:pt>
    <dgm:pt modelId="{5DFA6B57-47DD-4047-BC2A-A55C42FE7328}">
      <dgm:prSet/>
      <dgm:spPr>
        <a:solidFill>
          <a:srgbClr val="EBEBEB"/>
        </a:solidFill>
        <a:ln>
          <a:solidFill>
            <a:srgbClr val="002060"/>
          </a:solidFill>
        </a:ln>
      </dgm:spPr>
      <dgm:t>
        <a:bodyPr/>
        <a:lstStyle/>
        <a:p>
          <a:endParaRPr lang="en-US" dirty="0">
            <a:solidFill>
              <a:schemeClr val="tx1"/>
            </a:solidFill>
          </a:endParaRPr>
        </a:p>
      </dgm:t>
    </dgm:pt>
    <dgm:pt modelId="{83D420CA-9A51-437B-9915-D9DD711B4CCC}" type="parTrans" cxnId="{40AF4878-CBDC-4A98-B087-CD6E7E31C453}">
      <dgm:prSet/>
      <dgm:spPr/>
      <dgm:t>
        <a:bodyPr/>
        <a:lstStyle/>
        <a:p>
          <a:endParaRPr lang="en-US"/>
        </a:p>
      </dgm:t>
    </dgm:pt>
    <dgm:pt modelId="{102F815A-DF48-4960-A7DA-983A5186751D}" type="sibTrans" cxnId="{40AF4878-CBDC-4A98-B087-CD6E7E31C453}">
      <dgm:prSet/>
      <dgm:spPr/>
      <dgm:t>
        <a:bodyPr/>
        <a:lstStyle/>
        <a:p>
          <a:endParaRPr lang="en-US"/>
        </a:p>
      </dgm:t>
    </dgm:pt>
    <dgm:pt modelId="{F4010D14-82A0-46F4-91D2-03186CF2B188}">
      <dgm:prSet/>
      <dgm:spPr>
        <a:solidFill>
          <a:srgbClr val="EBEBEB"/>
        </a:solidFill>
        <a:ln>
          <a:solidFill>
            <a:srgbClr val="002060"/>
          </a:solidFill>
        </a:ln>
      </dgm:spPr>
      <dgm:t>
        <a:bodyPr/>
        <a:lstStyle/>
        <a:p>
          <a:endParaRPr lang="en-US" dirty="0">
            <a:solidFill>
              <a:schemeClr val="tx1"/>
            </a:solidFill>
          </a:endParaRPr>
        </a:p>
      </dgm:t>
    </dgm:pt>
    <dgm:pt modelId="{5A76FF90-FE83-4404-9F16-28267EC98AD4}" type="parTrans" cxnId="{00ADBF9B-0B11-479E-BFF8-FA1B9D8AC644}">
      <dgm:prSet/>
      <dgm:spPr/>
      <dgm:t>
        <a:bodyPr/>
        <a:lstStyle/>
        <a:p>
          <a:endParaRPr lang="en-US"/>
        </a:p>
      </dgm:t>
    </dgm:pt>
    <dgm:pt modelId="{B45F0169-DC35-46D7-ACD7-D4868A6384DE}" type="sibTrans" cxnId="{00ADBF9B-0B11-479E-BFF8-FA1B9D8AC644}">
      <dgm:prSet/>
      <dgm:spPr/>
      <dgm:t>
        <a:bodyPr/>
        <a:lstStyle/>
        <a:p>
          <a:endParaRPr lang="en-US"/>
        </a:p>
      </dgm:t>
    </dgm:pt>
    <dgm:pt modelId="{B19A2768-A6E4-4683-9F0E-680FF6348A6F}" type="pres">
      <dgm:prSet presAssocID="{B7F0588D-6614-4CCE-84EB-8AC0D4038BD3}" presName="linearFlow" presStyleCnt="0">
        <dgm:presLayoutVars>
          <dgm:dir/>
          <dgm:animLvl val="lvl"/>
          <dgm:resizeHandles/>
        </dgm:presLayoutVars>
      </dgm:prSet>
      <dgm:spPr/>
      <dgm:t>
        <a:bodyPr/>
        <a:lstStyle/>
        <a:p>
          <a:endParaRPr lang="en-US"/>
        </a:p>
      </dgm:t>
    </dgm:pt>
    <dgm:pt modelId="{A7A6247F-9FE2-4D18-AD33-54BAA2381271}" type="pres">
      <dgm:prSet presAssocID="{139B1A26-EDE2-4B54-8376-1DC175E0CB2E}" presName="compositeNode" presStyleCnt="0">
        <dgm:presLayoutVars>
          <dgm:bulletEnabled val="1"/>
        </dgm:presLayoutVars>
      </dgm:prSet>
      <dgm:spPr/>
    </dgm:pt>
    <dgm:pt modelId="{BC540A78-E1E2-469A-9C43-90CC75AB1C4B}" type="pres">
      <dgm:prSet presAssocID="{139B1A26-EDE2-4B54-8376-1DC175E0CB2E}" presName="image" presStyleLbl="fgImgPlace1" presStyleIdx="0" presStyleCnt="6"/>
      <dgm:spPr>
        <a:blipFill rotWithShape="1">
          <a:blip xmlns:r="http://schemas.openxmlformats.org/officeDocument/2006/relationships" r:embed="rId1"/>
          <a:stretch>
            <a:fillRect/>
          </a:stretch>
        </a:blipFill>
      </dgm:spPr>
    </dgm:pt>
    <dgm:pt modelId="{CFC4C47D-930E-4705-ADA4-5196A399BC72}" type="pres">
      <dgm:prSet presAssocID="{139B1A26-EDE2-4B54-8376-1DC175E0CB2E}" presName="childNode" presStyleLbl="node1" presStyleIdx="0" presStyleCnt="6">
        <dgm:presLayoutVars>
          <dgm:bulletEnabled val="1"/>
        </dgm:presLayoutVars>
      </dgm:prSet>
      <dgm:spPr/>
      <dgm:t>
        <a:bodyPr/>
        <a:lstStyle/>
        <a:p>
          <a:endParaRPr lang="en-US"/>
        </a:p>
      </dgm:t>
    </dgm:pt>
    <dgm:pt modelId="{D3DDDCA5-136B-4A2E-B143-2876DFDBDD66}" type="pres">
      <dgm:prSet presAssocID="{139B1A26-EDE2-4B54-8376-1DC175E0CB2E}" presName="parentNode" presStyleLbl="revTx" presStyleIdx="0" presStyleCnt="6">
        <dgm:presLayoutVars>
          <dgm:chMax val="0"/>
          <dgm:bulletEnabled val="1"/>
        </dgm:presLayoutVars>
      </dgm:prSet>
      <dgm:spPr/>
      <dgm:t>
        <a:bodyPr/>
        <a:lstStyle/>
        <a:p>
          <a:endParaRPr lang="en-US"/>
        </a:p>
      </dgm:t>
    </dgm:pt>
    <dgm:pt modelId="{4A6E42DC-9748-489E-90E3-8B12F84AD264}" type="pres">
      <dgm:prSet presAssocID="{55F5DA82-4B9E-4BDB-B692-278B142CE2C7}" presName="sibTrans" presStyleCnt="0"/>
      <dgm:spPr/>
    </dgm:pt>
    <dgm:pt modelId="{2BF5E8E5-08EB-4328-A0D3-E0DA3FCDA81B}" type="pres">
      <dgm:prSet presAssocID="{1619CA77-84A7-4D9B-AC8F-4FB0B570A884}" presName="compositeNode" presStyleCnt="0">
        <dgm:presLayoutVars>
          <dgm:bulletEnabled val="1"/>
        </dgm:presLayoutVars>
      </dgm:prSet>
      <dgm:spPr/>
    </dgm:pt>
    <dgm:pt modelId="{F95CDE1A-839C-4D70-9E3C-67D7F0C8BE1B}" type="pres">
      <dgm:prSet presAssocID="{1619CA77-84A7-4D9B-AC8F-4FB0B570A884}" presName="image" presStyleLbl="fgImgPlace1" presStyleIdx="1" presStyleCnt="6"/>
      <dgm:spPr>
        <a:blipFill rotWithShape="1">
          <a:blip xmlns:r="http://schemas.openxmlformats.org/officeDocument/2006/relationships" r:embed="rId2"/>
          <a:stretch>
            <a:fillRect/>
          </a:stretch>
        </a:blipFill>
      </dgm:spPr>
    </dgm:pt>
    <dgm:pt modelId="{A3C9FF3B-BB03-4D86-80E6-07C245A83016}" type="pres">
      <dgm:prSet presAssocID="{1619CA77-84A7-4D9B-AC8F-4FB0B570A884}" presName="childNode" presStyleLbl="node1" presStyleIdx="1" presStyleCnt="6">
        <dgm:presLayoutVars>
          <dgm:bulletEnabled val="1"/>
        </dgm:presLayoutVars>
      </dgm:prSet>
      <dgm:spPr/>
      <dgm:t>
        <a:bodyPr/>
        <a:lstStyle/>
        <a:p>
          <a:endParaRPr lang="en-US"/>
        </a:p>
      </dgm:t>
    </dgm:pt>
    <dgm:pt modelId="{C6E55F53-9B39-4CC9-8BB0-FB52F3299707}" type="pres">
      <dgm:prSet presAssocID="{1619CA77-84A7-4D9B-AC8F-4FB0B570A884}" presName="parentNode" presStyleLbl="revTx" presStyleIdx="1" presStyleCnt="6">
        <dgm:presLayoutVars>
          <dgm:chMax val="0"/>
          <dgm:bulletEnabled val="1"/>
        </dgm:presLayoutVars>
      </dgm:prSet>
      <dgm:spPr/>
      <dgm:t>
        <a:bodyPr/>
        <a:lstStyle/>
        <a:p>
          <a:endParaRPr lang="en-US"/>
        </a:p>
      </dgm:t>
    </dgm:pt>
    <dgm:pt modelId="{3C11A352-F5C4-46DE-BA6F-1E8D99B46A2E}" type="pres">
      <dgm:prSet presAssocID="{FB78288B-1919-4169-976F-91AA34A554C8}" presName="sibTrans" presStyleCnt="0"/>
      <dgm:spPr/>
    </dgm:pt>
    <dgm:pt modelId="{A47487EE-5DD9-463E-A733-0B3D717A8CEF}" type="pres">
      <dgm:prSet presAssocID="{6E58CE89-75E4-4B30-8B38-AF01348C898E}" presName="compositeNode" presStyleCnt="0">
        <dgm:presLayoutVars>
          <dgm:bulletEnabled val="1"/>
        </dgm:presLayoutVars>
      </dgm:prSet>
      <dgm:spPr/>
    </dgm:pt>
    <dgm:pt modelId="{50D0E06D-161D-4E80-ACEB-8919278F771E}" type="pres">
      <dgm:prSet presAssocID="{6E58CE89-75E4-4B30-8B38-AF01348C898E}" presName="image" presStyleLbl="fgImgPlace1" presStyleIdx="2" presStyleCnt="6"/>
      <dgm:spPr>
        <a:blipFill rotWithShape="1">
          <a:blip xmlns:r="http://schemas.openxmlformats.org/officeDocument/2006/relationships" r:embed="rId3"/>
          <a:stretch>
            <a:fillRect/>
          </a:stretch>
        </a:blipFill>
      </dgm:spPr>
    </dgm:pt>
    <dgm:pt modelId="{07A5B815-A6C8-452D-AC86-79D1E8AA0DCF}" type="pres">
      <dgm:prSet presAssocID="{6E58CE89-75E4-4B30-8B38-AF01348C898E}" presName="childNode" presStyleLbl="node1" presStyleIdx="2" presStyleCnt="6">
        <dgm:presLayoutVars>
          <dgm:bulletEnabled val="1"/>
        </dgm:presLayoutVars>
      </dgm:prSet>
      <dgm:spPr/>
      <dgm:t>
        <a:bodyPr/>
        <a:lstStyle/>
        <a:p>
          <a:endParaRPr lang="en-US"/>
        </a:p>
      </dgm:t>
    </dgm:pt>
    <dgm:pt modelId="{68E66151-7C5A-457E-8906-9082AEBB90DA}" type="pres">
      <dgm:prSet presAssocID="{6E58CE89-75E4-4B30-8B38-AF01348C898E}" presName="parentNode" presStyleLbl="revTx" presStyleIdx="2" presStyleCnt="6">
        <dgm:presLayoutVars>
          <dgm:chMax val="0"/>
          <dgm:bulletEnabled val="1"/>
        </dgm:presLayoutVars>
      </dgm:prSet>
      <dgm:spPr/>
      <dgm:t>
        <a:bodyPr/>
        <a:lstStyle/>
        <a:p>
          <a:endParaRPr lang="en-US"/>
        </a:p>
      </dgm:t>
    </dgm:pt>
    <dgm:pt modelId="{1F8BCF54-D861-4C3B-A997-2273931B3EE9}" type="pres">
      <dgm:prSet presAssocID="{3378FC0F-D604-4220-BA25-8BFBB5772A8F}" presName="sibTrans" presStyleCnt="0"/>
      <dgm:spPr/>
    </dgm:pt>
    <dgm:pt modelId="{526D9A89-A8C8-4C75-932F-221FBE901227}" type="pres">
      <dgm:prSet presAssocID="{CFE5F4D0-4D54-4B0A-8D2F-257865416F2F}" presName="compositeNode" presStyleCnt="0">
        <dgm:presLayoutVars>
          <dgm:bulletEnabled val="1"/>
        </dgm:presLayoutVars>
      </dgm:prSet>
      <dgm:spPr/>
    </dgm:pt>
    <dgm:pt modelId="{E5CBBFBC-B395-4ACB-B56B-8ED11C04143B}" type="pres">
      <dgm:prSet presAssocID="{CFE5F4D0-4D54-4B0A-8D2F-257865416F2F}" presName="image" presStyleLbl="fgImgPlace1" presStyleIdx="3" presStyleCnt="6"/>
      <dgm:spPr>
        <a:blipFill rotWithShape="1">
          <a:blip xmlns:r="http://schemas.openxmlformats.org/officeDocument/2006/relationships" r:embed="rId4"/>
          <a:stretch>
            <a:fillRect/>
          </a:stretch>
        </a:blipFill>
      </dgm:spPr>
    </dgm:pt>
    <dgm:pt modelId="{8878899F-D325-4F1F-B4D1-D95103B2DC7F}" type="pres">
      <dgm:prSet presAssocID="{CFE5F4D0-4D54-4B0A-8D2F-257865416F2F}" presName="childNode" presStyleLbl="node1" presStyleIdx="3" presStyleCnt="6">
        <dgm:presLayoutVars>
          <dgm:bulletEnabled val="1"/>
        </dgm:presLayoutVars>
      </dgm:prSet>
      <dgm:spPr/>
      <dgm:t>
        <a:bodyPr/>
        <a:lstStyle/>
        <a:p>
          <a:endParaRPr lang="en-US"/>
        </a:p>
      </dgm:t>
    </dgm:pt>
    <dgm:pt modelId="{2D9330A6-F8A8-469A-9B29-76A61032052D}" type="pres">
      <dgm:prSet presAssocID="{CFE5F4D0-4D54-4B0A-8D2F-257865416F2F}" presName="parentNode" presStyleLbl="revTx" presStyleIdx="3" presStyleCnt="6">
        <dgm:presLayoutVars>
          <dgm:chMax val="0"/>
          <dgm:bulletEnabled val="1"/>
        </dgm:presLayoutVars>
      </dgm:prSet>
      <dgm:spPr/>
      <dgm:t>
        <a:bodyPr/>
        <a:lstStyle/>
        <a:p>
          <a:endParaRPr lang="en-US"/>
        </a:p>
      </dgm:t>
    </dgm:pt>
    <dgm:pt modelId="{BCB1FA93-6A69-449C-AA88-098F5AF5069F}" type="pres">
      <dgm:prSet presAssocID="{6EB06663-62AE-4C36-AF33-14ED20060CEA}" presName="sibTrans" presStyleCnt="0"/>
      <dgm:spPr/>
    </dgm:pt>
    <dgm:pt modelId="{B2940F1E-8E6E-41E9-AFFE-EA8AC9DB1B7D}" type="pres">
      <dgm:prSet presAssocID="{F22B6A67-D7F6-4D94-960C-4434374AF506}" presName="compositeNode" presStyleCnt="0">
        <dgm:presLayoutVars>
          <dgm:bulletEnabled val="1"/>
        </dgm:presLayoutVars>
      </dgm:prSet>
      <dgm:spPr/>
    </dgm:pt>
    <dgm:pt modelId="{E0BFF564-37DC-4F95-93A5-B4F8BD442D0D}" type="pres">
      <dgm:prSet presAssocID="{F22B6A67-D7F6-4D94-960C-4434374AF506}" presName="image" presStyleLbl="fgImgPlace1" presStyleIdx="4" presStyleCnt="6"/>
      <dgm:spPr>
        <a:blipFill rotWithShape="1">
          <a:blip xmlns:r="http://schemas.openxmlformats.org/officeDocument/2006/relationships" r:embed="rId5"/>
          <a:stretch>
            <a:fillRect/>
          </a:stretch>
        </a:blipFill>
      </dgm:spPr>
    </dgm:pt>
    <dgm:pt modelId="{CBBF046B-4DB5-44E6-A862-D79A2AB24CB0}" type="pres">
      <dgm:prSet presAssocID="{F22B6A67-D7F6-4D94-960C-4434374AF506}" presName="childNode" presStyleLbl="node1" presStyleIdx="4" presStyleCnt="6">
        <dgm:presLayoutVars>
          <dgm:bulletEnabled val="1"/>
        </dgm:presLayoutVars>
      </dgm:prSet>
      <dgm:spPr/>
      <dgm:t>
        <a:bodyPr/>
        <a:lstStyle/>
        <a:p>
          <a:endParaRPr lang="en-US"/>
        </a:p>
      </dgm:t>
    </dgm:pt>
    <dgm:pt modelId="{58744535-DDB2-425C-A851-3534BAFA33DE}" type="pres">
      <dgm:prSet presAssocID="{F22B6A67-D7F6-4D94-960C-4434374AF506}" presName="parentNode" presStyleLbl="revTx" presStyleIdx="4" presStyleCnt="6">
        <dgm:presLayoutVars>
          <dgm:chMax val="0"/>
          <dgm:bulletEnabled val="1"/>
        </dgm:presLayoutVars>
      </dgm:prSet>
      <dgm:spPr/>
      <dgm:t>
        <a:bodyPr/>
        <a:lstStyle/>
        <a:p>
          <a:endParaRPr lang="en-US"/>
        </a:p>
      </dgm:t>
    </dgm:pt>
    <dgm:pt modelId="{AA02D950-B904-43ED-A040-F5A46A95842E}" type="pres">
      <dgm:prSet presAssocID="{B01C8B72-0CDC-44E4-8AFD-06868A7A877B}" presName="sibTrans" presStyleCnt="0"/>
      <dgm:spPr/>
    </dgm:pt>
    <dgm:pt modelId="{967FD2A8-CE3E-4384-80E8-174E2B76E0CC}" type="pres">
      <dgm:prSet presAssocID="{A6F3FE0F-9D3E-40BD-BE3D-089E59BC5059}" presName="compositeNode" presStyleCnt="0">
        <dgm:presLayoutVars>
          <dgm:bulletEnabled val="1"/>
        </dgm:presLayoutVars>
      </dgm:prSet>
      <dgm:spPr/>
    </dgm:pt>
    <dgm:pt modelId="{639C38E0-B14B-44DD-B4FC-7A3FEF6628A8}" type="pres">
      <dgm:prSet presAssocID="{A6F3FE0F-9D3E-40BD-BE3D-089E59BC5059}" presName="image" presStyleLbl="fgImgPlace1" presStyleIdx="5" presStyleCnt="6"/>
      <dgm:spPr>
        <a:blipFill rotWithShape="1">
          <a:blip xmlns:r="http://schemas.openxmlformats.org/officeDocument/2006/relationships" r:embed="rId6"/>
          <a:stretch>
            <a:fillRect/>
          </a:stretch>
        </a:blipFill>
      </dgm:spPr>
    </dgm:pt>
    <dgm:pt modelId="{C0566B01-7B09-44B9-96A3-2BDF98E1AF25}" type="pres">
      <dgm:prSet presAssocID="{A6F3FE0F-9D3E-40BD-BE3D-089E59BC5059}" presName="childNode" presStyleLbl="node1" presStyleIdx="5" presStyleCnt="6">
        <dgm:presLayoutVars>
          <dgm:bulletEnabled val="1"/>
        </dgm:presLayoutVars>
      </dgm:prSet>
      <dgm:spPr/>
      <dgm:t>
        <a:bodyPr/>
        <a:lstStyle/>
        <a:p>
          <a:endParaRPr lang="en-US"/>
        </a:p>
      </dgm:t>
    </dgm:pt>
    <dgm:pt modelId="{9253812A-4BEF-4BE0-92A2-B3D52999DEBA}" type="pres">
      <dgm:prSet presAssocID="{A6F3FE0F-9D3E-40BD-BE3D-089E59BC5059}" presName="parentNode" presStyleLbl="revTx" presStyleIdx="5" presStyleCnt="6">
        <dgm:presLayoutVars>
          <dgm:chMax val="0"/>
          <dgm:bulletEnabled val="1"/>
        </dgm:presLayoutVars>
      </dgm:prSet>
      <dgm:spPr/>
      <dgm:t>
        <a:bodyPr/>
        <a:lstStyle/>
        <a:p>
          <a:endParaRPr lang="en-US"/>
        </a:p>
      </dgm:t>
    </dgm:pt>
  </dgm:ptLst>
  <dgm:cxnLst>
    <dgm:cxn modelId="{DADD1EF8-A4B4-4C12-B94F-502848F0C8F2}" srcId="{139B1A26-EDE2-4B54-8376-1DC175E0CB2E}" destId="{44D2A8AC-FDEE-4D76-9111-2449870FDA65}" srcOrd="5" destOrd="0" parTransId="{98B87B7B-A44D-43AF-807D-3F6E2C6842CB}" sibTransId="{C61DF39D-65E1-47BA-8AD1-F856443C9449}"/>
    <dgm:cxn modelId="{C72C6345-30B9-407B-A899-10E577428E85}" srcId="{CFE5F4D0-4D54-4B0A-8D2F-257865416F2F}" destId="{CD23282F-8884-45F3-9DB1-331CA42ACFD4}" srcOrd="0" destOrd="0" parTransId="{108EB5EB-B502-41F8-BECB-2D2C1159DE44}" sibTransId="{BE2D3DD3-C611-4547-B245-E13FCF3D844A}"/>
    <dgm:cxn modelId="{AF746E6F-0427-4261-B5E3-553A2269612F}" type="presOf" srcId="{1D88ED70-51F3-4543-AED9-7A5077EB6950}" destId="{07A5B815-A6C8-452D-AC86-79D1E8AA0DCF}" srcOrd="0" destOrd="3" presId="urn:microsoft.com/office/officeart/2005/8/layout/hList2"/>
    <dgm:cxn modelId="{F4A9F8AE-97B9-40FF-BF96-03BA1B8FAE71}" type="presOf" srcId="{473F4F5D-A93E-479A-BA7C-C95908A81B49}" destId="{CFC4C47D-930E-4705-ADA4-5196A399BC72}" srcOrd="0" destOrd="3" presId="urn:microsoft.com/office/officeart/2005/8/layout/hList2"/>
    <dgm:cxn modelId="{C73C77B4-C657-451D-B3A8-71A7C2D11003}" type="presOf" srcId="{60E7A5A7-57CB-415E-848F-F023234E5B97}" destId="{CFC4C47D-930E-4705-ADA4-5196A399BC72}" srcOrd="0" destOrd="4" presId="urn:microsoft.com/office/officeart/2005/8/layout/hList2"/>
    <dgm:cxn modelId="{4BBAF6E5-0ADC-4AF0-A33D-B9AEA1F29693}" type="presOf" srcId="{FED36BDC-C533-44F5-9352-0DFA13902663}" destId="{A3C9FF3B-BB03-4D86-80E6-07C245A83016}" srcOrd="0" destOrd="1" presId="urn:microsoft.com/office/officeart/2005/8/layout/hList2"/>
    <dgm:cxn modelId="{4D3944EF-46E8-4475-B672-CC8146611AE3}" type="presOf" srcId="{B7F0588D-6614-4CCE-84EB-8AC0D4038BD3}" destId="{B19A2768-A6E4-4683-9F0E-680FF6348A6F}" srcOrd="0" destOrd="0" presId="urn:microsoft.com/office/officeart/2005/8/layout/hList2"/>
    <dgm:cxn modelId="{1C573DC3-619C-4187-BEA6-8235B62AE31A}" srcId="{B7F0588D-6614-4CCE-84EB-8AC0D4038BD3}" destId="{A6F3FE0F-9D3E-40BD-BE3D-089E59BC5059}" srcOrd="5" destOrd="0" parTransId="{CACFE246-6816-464B-855C-FC57BE9A4CF6}" sibTransId="{0FCA618D-8BB8-4856-8DD7-2A933763FFC7}"/>
    <dgm:cxn modelId="{DC336FE9-15A6-47DE-AD4F-5E0BDF271C62}" type="presOf" srcId="{77A70590-B3CC-4066-B71B-CE31642C6B7E}" destId="{8878899F-D325-4F1F-B4D1-D95103B2DC7F}" srcOrd="0" destOrd="3" presId="urn:microsoft.com/office/officeart/2005/8/layout/hList2"/>
    <dgm:cxn modelId="{60DBB56D-A008-46BF-8D1C-E9DC5D68669D}" type="presOf" srcId="{0DC2C688-1732-4D65-888B-FB77B4E47392}" destId="{CFC4C47D-930E-4705-ADA4-5196A399BC72}" srcOrd="0" destOrd="2" presId="urn:microsoft.com/office/officeart/2005/8/layout/hList2"/>
    <dgm:cxn modelId="{4CDA9989-6C47-4EFF-B5DD-A9F71D4204A3}" type="presOf" srcId="{6E58CE89-75E4-4B30-8B38-AF01348C898E}" destId="{68E66151-7C5A-457E-8906-9082AEBB90DA}" srcOrd="0" destOrd="0" presId="urn:microsoft.com/office/officeart/2005/8/layout/hList2"/>
    <dgm:cxn modelId="{86676754-DAA7-45BF-AD44-3AFE0D8CD0BA}" type="presOf" srcId="{03981498-D8BE-4783-8B07-76F33AEAAE30}" destId="{07A5B815-A6C8-452D-AC86-79D1E8AA0DCF}" srcOrd="0" destOrd="1" presId="urn:microsoft.com/office/officeart/2005/8/layout/hList2"/>
    <dgm:cxn modelId="{E060E22E-4B9C-436F-9CF6-CC5CB78EBC2A}" srcId="{6E58CE89-75E4-4B30-8B38-AF01348C898E}" destId="{57F6A722-6C43-4C7D-8E45-1CD2777491ED}" srcOrd="2" destOrd="0" parTransId="{41D40355-50E7-4323-A676-103976BAB2C6}" sibTransId="{BFC32694-983D-4B7A-BC5E-18376C8ACB4F}"/>
    <dgm:cxn modelId="{993360D7-1C49-4222-9EAA-8F4362CB92C8}" type="presOf" srcId="{44D2A8AC-FDEE-4D76-9111-2449870FDA65}" destId="{CFC4C47D-930E-4705-ADA4-5196A399BC72}" srcOrd="0" destOrd="5" presId="urn:microsoft.com/office/officeart/2005/8/layout/hList2"/>
    <dgm:cxn modelId="{3098E2A8-3C91-414B-8B6D-304CAE693DE8}" srcId="{B7F0588D-6614-4CCE-84EB-8AC0D4038BD3}" destId="{6E58CE89-75E4-4B30-8B38-AF01348C898E}" srcOrd="2" destOrd="0" parTransId="{3A2AD689-5D01-4096-B892-260997DB0260}" sibTransId="{3378FC0F-D604-4220-BA25-8BFBB5772A8F}"/>
    <dgm:cxn modelId="{95E5B2EC-483B-401D-A328-38A4238E4205}" srcId="{F22B6A67-D7F6-4D94-960C-4434374AF506}" destId="{1E65649A-683B-47AD-B38B-47C3C6EC1AFC}" srcOrd="2" destOrd="0" parTransId="{837D7567-E3AD-47F8-946D-B5E7D44D5AA5}" sibTransId="{08FFDB6A-01D4-40BC-9DB0-37060590E963}"/>
    <dgm:cxn modelId="{B2D6D3B4-06C2-45B0-A54F-3D6AA77B0762}" srcId="{1619CA77-84A7-4D9B-AC8F-4FB0B570A884}" destId="{B1161010-F38D-4BBC-A235-FD7850BEA72A}" srcOrd="2" destOrd="0" parTransId="{931DF996-1EA8-4C56-AE3E-10A088118C96}" sibTransId="{28E567CD-884A-48BB-A324-95B05D4132FF}"/>
    <dgm:cxn modelId="{E0410493-B19A-40BA-9273-02A8ED2633CA}" type="presOf" srcId="{EEDB43B2-67B7-495D-8858-417539ACBB73}" destId="{CBBF046B-4DB5-44E6-A862-D79A2AB24CB0}" srcOrd="0" destOrd="4" presId="urn:microsoft.com/office/officeart/2005/8/layout/hList2"/>
    <dgm:cxn modelId="{6711D970-3AFC-4CA5-973F-75DCEA1CFB28}" type="presOf" srcId="{B1F8150C-8E17-42F2-B247-CF6A96A1BCE1}" destId="{CBBF046B-4DB5-44E6-A862-D79A2AB24CB0}" srcOrd="0" destOrd="3" presId="urn:microsoft.com/office/officeart/2005/8/layout/hList2"/>
    <dgm:cxn modelId="{6CE6B93A-CB15-4FA5-AC2B-ECA488455D72}" srcId="{F22B6A67-D7F6-4D94-960C-4434374AF506}" destId="{F8499EB9-2A3A-4766-BD3D-2DA9B60F924D}" srcOrd="1" destOrd="0" parTransId="{7423BEB2-3262-4EE8-8983-F98DA8D77FDD}" sibTransId="{AE598F7D-9D01-49A1-A697-CAAF0156A4CC}"/>
    <dgm:cxn modelId="{B461985A-7EEF-46AC-A221-9B30D3884FC7}" srcId="{A6F3FE0F-9D3E-40BD-BE3D-089E59BC5059}" destId="{FBCA0C18-5128-4D47-9EB4-F44FD936F737}" srcOrd="2" destOrd="0" parTransId="{B5EAFFF7-F9D1-49E1-8446-DF35830DFE7D}" sibTransId="{8D411047-D378-4718-9810-4DBC474AAA53}"/>
    <dgm:cxn modelId="{C6166DA2-13AC-4867-BBB1-4BFA74592B29}" type="presOf" srcId="{54B7AB09-3CA2-4149-BCDA-219036A9B481}" destId="{8878899F-D325-4F1F-B4D1-D95103B2DC7F}" srcOrd="0" destOrd="1" presId="urn:microsoft.com/office/officeart/2005/8/layout/hList2"/>
    <dgm:cxn modelId="{F09BCCA7-05AF-46CD-9573-F71D69C227D9}" srcId="{6E58CE89-75E4-4B30-8B38-AF01348C898E}" destId="{1D88ED70-51F3-4543-AED9-7A5077EB6950}" srcOrd="3" destOrd="0" parTransId="{51291BF7-9A22-4004-9F5F-06ED1F0C24D2}" sibTransId="{B9FC851A-CDD9-4600-B9CC-CDB0B76672AD}"/>
    <dgm:cxn modelId="{D37074DE-2688-4BB0-9027-87279970DC02}" type="presOf" srcId="{CFE5F4D0-4D54-4B0A-8D2F-257865416F2F}" destId="{2D9330A6-F8A8-469A-9B29-76A61032052D}" srcOrd="0" destOrd="0" presId="urn:microsoft.com/office/officeart/2005/8/layout/hList2"/>
    <dgm:cxn modelId="{37024316-EA33-4513-BC31-875D3774DFD6}" srcId="{139B1A26-EDE2-4B54-8376-1DC175E0CB2E}" destId="{F4AD80E6-14B3-40EC-BC26-456924ECF3AA}" srcOrd="1" destOrd="0" parTransId="{5C16E71F-FC12-4502-8BF1-57E0C115B53B}" sibTransId="{D66E8D67-8E7A-4757-BC7D-3D52935267AE}"/>
    <dgm:cxn modelId="{7A2BE597-8266-4862-8120-FD558B065833}" type="presOf" srcId="{10FAAA6E-028F-4891-AF68-F3AE3997D6B5}" destId="{A3C9FF3B-BB03-4D86-80E6-07C245A83016}" srcOrd="0" destOrd="4" presId="urn:microsoft.com/office/officeart/2005/8/layout/hList2"/>
    <dgm:cxn modelId="{BC40A427-CFF9-4900-B7D4-FF3F0AD4C6EC}" srcId="{CFE5F4D0-4D54-4B0A-8D2F-257865416F2F}" destId="{54B7AB09-3CA2-4149-BCDA-219036A9B481}" srcOrd="1" destOrd="0" parTransId="{AD8829BC-4B7F-441C-8AA9-95F284CE3A04}" sibTransId="{78F2566B-DD05-47AB-A573-8D7AED786BEA}"/>
    <dgm:cxn modelId="{8D4A073E-80E3-493C-AF84-D1A566DCBC2A}" srcId="{1619CA77-84A7-4D9B-AC8F-4FB0B570A884}" destId="{FED36BDC-C533-44F5-9352-0DFA13902663}" srcOrd="1" destOrd="0" parTransId="{26477F04-AA48-4B30-9DDC-25AA3F00F31B}" sibTransId="{8D9DC96F-A4FB-41E7-8DE6-3A8945B25F9A}"/>
    <dgm:cxn modelId="{BF1C11CA-1160-4FC0-9C2D-4445CAD37E9C}" srcId="{CFE5F4D0-4D54-4B0A-8D2F-257865416F2F}" destId="{77A70590-B3CC-4066-B71B-CE31642C6B7E}" srcOrd="3" destOrd="0" parTransId="{85135A0E-5778-4418-BBC6-1EFAF897BBDD}" sibTransId="{DB152348-2C23-4659-B3F0-5619E0DD6B41}"/>
    <dgm:cxn modelId="{D850E7D7-515A-44EA-9094-07A73EBCE1E7}" type="presOf" srcId="{F4AD80E6-14B3-40EC-BC26-456924ECF3AA}" destId="{CFC4C47D-930E-4705-ADA4-5196A399BC72}" srcOrd="0" destOrd="1" presId="urn:microsoft.com/office/officeart/2005/8/layout/hList2"/>
    <dgm:cxn modelId="{5B172FA1-F5BF-4E85-A973-86CE9F1780A4}" type="presOf" srcId="{F22B6A67-D7F6-4D94-960C-4434374AF506}" destId="{58744535-DDB2-425C-A851-3534BAFA33DE}" srcOrd="0" destOrd="0" presId="urn:microsoft.com/office/officeart/2005/8/layout/hList2"/>
    <dgm:cxn modelId="{486456E9-8EF9-4420-A1D1-3005914BA84C}" srcId="{1619CA77-84A7-4D9B-AC8F-4FB0B570A884}" destId="{460DF75C-3914-4A4C-B91D-9E8588380988}" srcOrd="3" destOrd="0" parTransId="{F42DCFA9-BC2A-4BFF-AF85-C7EFAAEA067E}" sibTransId="{5EA9D64F-4667-4EDC-9555-93AD18FE31C3}"/>
    <dgm:cxn modelId="{54859978-032F-4DE0-95E6-034D5F519DA2}" srcId="{B7F0588D-6614-4CCE-84EB-8AC0D4038BD3}" destId="{CFE5F4D0-4D54-4B0A-8D2F-257865416F2F}" srcOrd="3" destOrd="0" parTransId="{7BC19846-7990-419B-8FF2-EACF08265FF6}" sibTransId="{6EB06663-62AE-4C36-AF33-14ED20060CEA}"/>
    <dgm:cxn modelId="{29F3A0DE-B18B-4E9D-AB2E-0A74372CAEE7}" type="presOf" srcId="{9BB032B0-9C7D-440F-A51B-0EC4EE246FD6}" destId="{A3C9FF3B-BB03-4D86-80E6-07C245A83016}" srcOrd="0" destOrd="0" presId="urn:microsoft.com/office/officeart/2005/8/layout/hList2"/>
    <dgm:cxn modelId="{9DFD33B4-2CE3-4C3A-9ABF-78E0DC2C7186}" srcId="{139B1A26-EDE2-4B54-8376-1DC175E0CB2E}" destId="{60E7A5A7-57CB-415E-848F-F023234E5B97}" srcOrd="4" destOrd="0" parTransId="{920BDF50-E715-473C-820B-59CA6AD46C02}" sibTransId="{DEB5B53F-3C81-45D8-AA69-602F46ADD7A2}"/>
    <dgm:cxn modelId="{350EB6E5-3B96-4215-BE35-750BD2AC930A}" type="presOf" srcId="{5DFA6B57-47DD-4047-BC2A-A55C42FE7328}" destId="{C0566B01-7B09-44B9-96A3-2BDF98E1AF25}" srcOrd="0" destOrd="1" presId="urn:microsoft.com/office/officeart/2005/8/layout/hList2"/>
    <dgm:cxn modelId="{D58AB220-5B43-423C-83E3-DEBA952D0A27}" srcId="{F22B6A67-D7F6-4D94-960C-4434374AF506}" destId="{B1F8150C-8E17-42F2-B247-CF6A96A1BCE1}" srcOrd="3" destOrd="0" parTransId="{7D39D9FC-57F0-453D-9F12-9021FC2CA3C6}" sibTransId="{9451CF7F-0F8A-46A0-80B6-D01272A9FE41}"/>
    <dgm:cxn modelId="{D9EE059D-5A22-4E03-8E7B-FCFD709780AE}" type="presOf" srcId="{1619CA77-84A7-4D9B-AC8F-4FB0B570A884}" destId="{C6E55F53-9B39-4CC9-8BB0-FB52F3299707}" srcOrd="0" destOrd="0" presId="urn:microsoft.com/office/officeart/2005/8/layout/hList2"/>
    <dgm:cxn modelId="{EE2FE6F4-968C-4BF2-B15E-339B9293B3DD}" srcId="{1619CA77-84A7-4D9B-AC8F-4FB0B570A884}" destId="{9BB032B0-9C7D-440F-A51B-0EC4EE246FD6}" srcOrd="0" destOrd="0" parTransId="{82AA04B2-2AF4-495E-8D5B-3A10C9CA6951}" sibTransId="{75AA8CA8-1DCB-413A-AF9F-5C5CE14CAD35}"/>
    <dgm:cxn modelId="{00ADBF9B-0B11-479E-BFF8-FA1B9D8AC644}" srcId="{A6F3FE0F-9D3E-40BD-BE3D-089E59BC5059}" destId="{F4010D14-82A0-46F4-91D2-03186CF2B188}" srcOrd="3" destOrd="0" parTransId="{5A76FF90-FE83-4404-9F16-28267EC98AD4}" sibTransId="{B45F0169-DC35-46D7-ACD7-D4868A6384DE}"/>
    <dgm:cxn modelId="{FE4BD5CB-DDEF-4F2D-9345-7BC4F29DF65E}" type="presOf" srcId="{139B1A26-EDE2-4B54-8376-1DC175E0CB2E}" destId="{D3DDDCA5-136B-4A2E-B143-2876DFDBDD66}" srcOrd="0" destOrd="0" presId="urn:microsoft.com/office/officeart/2005/8/layout/hList2"/>
    <dgm:cxn modelId="{B860D0C4-33DD-4E81-9CA6-F04B35583E2B}" type="presOf" srcId="{0025856F-D350-4617-87A1-79A8664E432F}" destId="{07A5B815-A6C8-452D-AC86-79D1E8AA0DCF}" srcOrd="0" destOrd="0" presId="urn:microsoft.com/office/officeart/2005/8/layout/hList2"/>
    <dgm:cxn modelId="{D373DB76-D1E7-4AC1-9EE1-EAFE2E1532EA}" type="presOf" srcId="{365350AD-ED4B-4DCF-AB46-C5A4E9951982}" destId="{C0566B01-7B09-44B9-96A3-2BDF98E1AF25}" srcOrd="0" destOrd="4" presId="urn:microsoft.com/office/officeart/2005/8/layout/hList2"/>
    <dgm:cxn modelId="{14105977-6D41-40E9-BFFF-2ED80169880C}" srcId="{B7F0588D-6614-4CCE-84EB-8AC0D4038BD3}" destId="{F22B6A67-D7F6-4D94-960C-4434374AF506}" srcOrd="4" destOrd="0" parTransId="{70D79AA1-8AD8-42B6-8794-2AB86A8AD6D1}" sibTransId="{B01C8B72-0CDC-44E4-8AFD-06868A7A877B}"/>
    <dgm:cxn modelId="{7546E841-2ABD-4C3F-9F00-F5E67CF1EF9E}" srcId="{B7F0588D-6614-4CCE-84EB-8AC0D4038BD3}" destId="{139B1A26-EDE2-4B54-8376-1DC175E0CB2E}" srcOrd="0" destOrd="0" parTransId="{9C640967-0527-4649-9D67-32AA1BF7BDEB}" sibTransId="{55F5DA82-4B9E-4BDB-B692-278B142CE2C7}"/>
    <dgm:cxn modelId="{7E198863-0301-4FED-80F0-705AF9A15D0C}" type="presOf" srcId="{460DF75C-3914-4A4C-B91D-9E8588380988}" destId="{A3C9FF3B-BB03-4D86-80E6-07C245A83016}" srcOrd="0" destOrd="3" presId="urn:microsoft.com/office/officeart/2005/8/layout/hList2"/>
    <dgm:cxn modelId="{D110834B-99D5-4844-8836-58ABB6B81238}" srcId="{CFE5F4D0-4D54-4B0A-8D2F-257865416F2F}" destId="{6A59C243-FC2B-467E-AF45-006605DE4308}" srcOrd="2" destOrd="0" parTransId="{052D9944-AA83-41DA-A52B-9B4F8D6E8814}" sibTransId="{64E7D608-A239-4531-A6D2-41A3F63849FB}"/>
    <dgm:cxn modelId="{14BBC4C8-D173-4679-8C11-147180746F4C}" type="presOf" srcId="{57F6A722-6C43-4C7D-8E45-1CD2777491ED}" destId="{07A5B815-A6C8-452D-AC86-79D1E8AA0DCF}" srcOrd="0" destOrd="2" presId="urn:microsoft.com/office/officeart/2005/8/layout/hList2"/>
    <dgm:cxn modelId="{CB7918D7-1B90-40FC-83C1-DA46B9DBE557}" srcId="{A6F3FE0F-9D3E-40BD-BE3D-089E59BC5059}" destId="{365350AD-ED4B-4DCF-AB46-C5A4E9951982}" srcOrd="4" destOrd="0" parTransId="{B0B6EEC7-7C0E-4096-B4A5-1AD68C527214}" sibTransId="{38BE6EC5-9A05-4A59-8BCA-2B5FBF339400}"/>
    <dgm:cxn modelId="{6FBC78DD-95BF-4F9A-AC48-A9AE495E5008}" type="presOf" srcId="{CA3F94CA-BEF8-47FF-89CA-7293BA5CFB3D}" destId="{CBBF046B-4DB5-44E6-A862-D79A2AB24CB0}" srcOrd="0" destOrd="0" presId="urn:microsoft.com/office/officeart/2005/8/layout/hList2"/>
    <dgm:cxn modelId="{04682026-5B07-489B-8462-3747C333F54A}" srcId="{6E58CE89-75E4-4B30-8B38-AF01348C898E}" destId="{03981498-D8BE-4783-8B07-76F33AEAAE30}" srcOrd="1" destOrd="0" parTransId="{1A048F8D-75DE-45F8-A3E7-6CEFDF7F775E}" sibTransId="{28E443C6-104D-4B37-9914-AEDDDE3391D5}"/>
    <dgm:cxn modelId="{B675E0D5-71A0-493C-AB6C-327D654EEBC2}" srcId="{A6F3FE0F-9D3E-40BD-BE3D-089E59BC5059}" destId="{BF356F72-ECA2-48B3-A98B-97D67DD58F9F}" srcOrd="0" destOrd="0" parTransId="{99AE93F4-1A0D-4A8C-9393-8B682CE4E823}" sibTransId="{1A5E6C1A-E7F4-4627-B836-3AD943885AB0}"/>
    <dgm:cxn modelId="{40AF4878-CBDC-4A98-B087-CD6E7E31C453}" srcId="{A6F3FE0F-9D3E-40BD-BE3D-089E59BC5059}" destId="{5DFA6B57-47DD-4047-BC2A-A55C42FE7328}" srcOrd="1" destOrd="0" parTransId="{83D420CA-9A51-437B-9915-D9DD711B4CCC}" sibTransId="{102F815A-DF48-4960-A7DA-983A5186751D}"/>
    <dgm:cxn modelId="{C47D5342-9AF5-4260-85E1-2DD9E8DEC0A2}" type="presOf" srcId="{FBCA0C18-5128-4D47-9EB4-F44FD936F737}" destId="{C0566B01-7B09-44B9-96A3-2BDF98E1AF25}" srcOrd="0" destOrd="2" presId="urn:microsoft.com/office/officeart/2005/8/layout/hList2"/>
    <dgm:cxn modelId="{00A537C5-4D70-491C-B911-09E61300E578}" type="presOf" srcId="{A6F3FE0F-9D3E-40BD-BE3D-089E59BC5059}" destId="{9253812A-4BEF-4BE0-92A2-B3D52999DEBA}" srcOrd="0" destOrd="0" presId="urn:microsoft.com/office/officeart/2005/8/layout/hList2"/>
    <dgm:cxn modelId="{DA390F8D-A1F7-40FA-83BD-C19C1E9B280E}" srcId="{F22B6A67-D7F6-4D94-960C-4434374AF506}" destId="{CA3F94CA-BEF8-47FF-89CA-7293BA5CFB3D}" srcOrd="0" destOrd="0" parTransId="{D7810994-760E-4431-89C2-A1B9964D0C9E}" sibTransId="{0F34421E-0771-48F4-BDA3-07D634CFE4E2}"/>
    <dgm:cxn modelId="{A2A06CA3-CEC7-4C67-B97E-EF213FAABC95}" type="presOf" srcId="{F8499EB9-2A3A-4766-BD3D-2DA9B60F924D}" destId="{CBBF046B-4DB5-44E6-A862-D79A2AB24CB0}" srcOrd="0" destOrd="1" presId="urn:microsoft.com/office/officeart/2005/8/layout/hList2"/>
    <dgm:cxn modelId="{88233540-68F5-4556-88AC-83AA4E3347FA}" srcId="{1619CA77-84A7-4D9B-AC8F-4FB0B570A884}" destId="{10FAAA6E-028F-4891-AF68-F3AE3997D6B5}" srcOrd="4" destOrd="0" parTransId="{1B24A0DE-8AFC-4473-8E25-663FF163968B}" sibTransId="{CB7BDB78-73E2-4943-ACDE-7231C85ADBED}"/>
    <dgm:cxn modelId="{7B59CC11-D24C-41A2-B341-2D7120559D6B}" srcId="{CFE5F4D0-4D54-4B0A-8D2F-257865416F2F}" destId="{41802E1C-B867-45E6-9BE0-D73A3B9EC289}" srcOrd="4" destOrd="0" parTransId="{F1455949-6940-4AB1-97A4-2A656EC3E137}" sibTransId="{B6A6ACD6-B461-4272-8237-2CF1F8729F3E}"/>
    <dgm:cxn modelId="{FBC3CEBC-53C9-4162-8548-677219A8540B}" type="presOf" srcId="{BC05D699-C031-4935-9FC1-1E0D3FEE4D6E}" destId="{07A5B815-A6C8-452D-AC86-79D1E8AA0DCF}" srcOrd="0" destOrd="4" presId="urn:microsoft.com/office/officeart/2005/8/layout/hList2"/>
    <dgm:cxn modelId="{C1CDB101-8369-48DF-96EA-E8015C039F07}" type="presOf" srcId="{F4010D14-82A0-46F4-91D2-03186CF2B188}" destId="{C0566B01-7B09-44B9-96A3-2BDF98E1AF25}" srcOrd="0" destOrd="3" presId="urn:microsoft.com/office/officeart/2005/8/layout/hList2"/>
    <dgm:cxn modelId="{16135745-60C3-4360-BE6B-8C4DC1547517}" type="presOf" srcId="{CA7B88D5-D6B4-43D7-900E-831C86586E0E}" destId="{CFC4C47D-930E-4705-ADA4-5196A399BC72}" srcOrd="0" destOrd="0" presId="urn:microsoft.com/office/officeart/2005/8/layout/hList2"/>
    <dgm:cxn modelId="{E1958E8B-1667-42A0-B4F0-23A7643AF76D}" srcId="{B7F0588D-6614-4CCE-84EB-8AC0D4038BD3}" destId="{1619CA77-84A7-4D9B-AC8F-4FB0B570A884}" srcOrd="1" destOrd="0" parTransId="{8A8F25F6-7807-4A42-B73D-2FA7E8BDC773}" sibTransId="{FB78288B-1919-4169-976F-91AA34A554C8}"/>
    <dgm:cxn modelId="{9E3426E8-354A-4216-9340-41A48A605860}" type="presOf" srcId="{BF356F72-ECA2-48B3-A98B-97D67DD58F9F}" destId="{C0566B01-7B09-44B9-96A3-2BDF98E1AF25}" srcOrd="0" destOrd="0" presId="urn:microsoft.com/office/officeart/2005/8/layout/hList2"/>
    <dgm:cxn modelId="{7F89CE27-532E-471C-9EC4-D8689CFDE322}" srcId="{139B1A26-EDE2-4B54-8376-1DC175E0CB2E}" destId="{473F4F5D-A93E-479A-BA7C-C95908A81B49}" srcOrd="3" destOrd="0" parTransId="{4A7CD126-19A7-43E6-BF60-CE0D554D5658}" sibTransId="{1C5F91C8-762A-4C4C-B2CD-D0279B0A77FC}"/>
    <dgm:cxn modelId="{FFF391D4-52D7-487F-BEF2-CB38F1582D37}" srcId="{139B1A26-EDE2-4B54-8376-1DC175E0CB2E}" destId="{CA7B88D5-D6B4-43D7-900E-831C86586E0E}" srcOrd="0" destOrd="0" parTransId="{8D86E174-455B-4744-87EB-739DC3278947}" sibTransId="{1C17BB18-5058-41F5-94C2-D9BBE5E74380}"/>
    <dgm:cxn modelId="{F771D1E6-1EB7-47C1-8FBC-1ACE0D4B8BD8}" type="presOf" srcId="{41802E1C-B867-45E6-9BE0-D73A3B9EC289}" destId="{8878899F-D325-4F1F-B4D1-D95103B2DC7F}" srcOrd="0" destOrd="4" presId="urn:microsoft.com/office/officeart/2005/8/layout/hList2"/>
    <dgm:cxn modelId="{5F449426-7EA8-441C-A4AB-BBDC8E6CB607}" srcId="{6E58CE89-75E4-4B30-8B38-AF01348C898E}" destId="{0025856F-D350-4617-87A1-79A8664E432F}" srcOrd="0" destOrd="0" parTransId="{D6AFAC4B-2057-40EB-9F15-2CB483BE5AEC}" sibTransId="{736DA4C7-2579-468F-A7BF-48D2ECECC44C}"/>
    <dgm:cxn modelId="{7FD24132-AE42-4FAB-809C-F7B8542EBD7B}" type="presOf" srcId="{6A59C243-FC2B-467E-AF45-006605DE4308}" destId="{8878899F-D325-4F1F-B4D1-D95103B2DC7F}" srcOrd="0" destOrd="2" presId="urn:microsoft.com/office/officeart/2005/8/layout/hList2"/>
    <dgm:cxn modelId="{E8B05127-EFF4-46FB-B9A4-14E55DC6F52F}" srcId="{F22B6A67-D7F6-4D94-960C-4434374AF506}" destId="{EEDB43B2-67B7-495D-8858-417539ACBB73}" srcOrd="4" destOrd="0" parTransId="{B1A5F6BC-30CE-4A62-8985-7D14E05776C8}" sibTransId="{FEC2BB1C-9DD5-42F8-B653-F9270295D70A}"/>
    <dgm:cxn modelId="{6CB2D15E-6A42-4A6D-B917-5B766E54B5A4}" srcId="{6E58CE89-75E4-4B30-8B38-AF01348C898E}" destId="{BC05D699-C031-4935-9FC1-1E0D3FEE4D6E}" srcOrd="4" destOrd="0" parTransId="{5318A8D9-2FA0-4816-A5B7-BAE4BC9C8B99}" sibTransId="{48EA1D03-8FEC-4CA2-86E1-ADA9F426BBB6}"/>
    <dgm:cxn modelId="{14A75B6F-16AC-4D59-A24C-6FD706279CC2}" type="presOf" srcId="{1E65649A-683B-47AD-B38B-47C3C6EC1AFC}" destId="{CBBF046B-4DB5-44E6-A862-D79A2AB24CB0}" srcOrd="0" destOrd="2" presId="urn:microsoft.com/office/officeart/2005/8/layout/hList2"/>
    <dgm:cxn modelId="{F02EDC30-6D80-476B-8E04-D4ADF32ED127}" srcId="{139B1A26-EDE2-4B54-8376-1DC175E0CB2E}" destId="{0DC2C688-1732-4D65-888B-FB77B4E47392}" srcOrd="2" destOrd="0" parTransId="{15005A18-3E9F-4A29-A680-83D384065459}" sibTransId="{69038668-2D56-4E34-B808-EA01E555A3D5}"/>
    <dgm:cxn modelId="{35591001-95DA-4696-BEBE-E27B53756D87}" type="presOf" srcId="{CD23282F-8884-45F3-9DB1-331CA42ACFD4}" destId="{8878899F-D325-4F1F-B4D1-D95103B2DC7F}" srcOrd="0" destOrd="0" presId="urn:microsoft.com/office/officeart/2005/8/layout/hList2"/>
    <dgm:cxn modelId="{8CBC1E5D-32B2-4DA3-AFBF-683DB212AB5C}" type="presOf" srcId="{B1161010-F38D-4BBC-A235-FD7850BEA72A}" destId="{A3C9FF3B-BB03-4D86-80E6-07C245A83016}" srcOrd="0" destOrd="2" presId="urn:microsoft.com/office/officeart/2005/8/layout/hList2"/>
    <dgm:cxn modelId="{13795B14-BEAF-4665-AE80-C74DC92DA2FB}" type="presParOf" srcId="{B19A2768-A6E4-4683-9F0E-680FF6348A6F}" destId="{A7A6247F-9FE2-4D18-AD33-54BAA2381271}" srcOrd="0" destOrd="0" presId="urn:microsoft.com/office/officeart/2005/8/layout/hList2"/>
    <dgm:cxn modelId="{21E10128-45E3-4E44-9633-7BBA8DAC9BEE}" type="presParOf" srcId="{A7A6247F-9FE2-4D18-AD33-54BAA2381271}" destId="{BC540A78-E1E2-469A-9C43-90CC75AB1C4B}" srcOrd="0" destOrd="0" presId="urn:microsoft.com/office/officeart/2005/8/layout/hList2"/>
    <dgm:cxn modelId="{7020A392-89D5-4AAD-9628-AB01407A0390}" type="presParOf" srcId="{A7A6247F-9FE2-4D18-AD33-54BAA2381271}" destId="{CFC4C47D-930E-4705-ADA4-5196A399BC72}" srcOrd="1" destOrd="0" presId="urn:microsoft.com/office/officeart/2005/8/layout/hList2"/>
    <dgm:cxn modelId="{845DC48E-C348-4577-B081-17B11CFF970C}" type="presParOf" srcId="{A7A6247F-9FE2-4D18-AD33-54BAA2381271}" destId="{D3DDDCA5-136B-4A2E-B143-2876DFDBDD66}" srcOrd="2" destOrd="0" presId="urn:microsoft.com/office/officeart/2005/8/layout/hList2"/>
    <dgm:cxn modelId="{9020875A-535C-49C2-BA22-70EB7553539B}" type="presParOf" srcId="{B19A2768-A6E4-4683-9F0E-680FF6348A6F}" destId="{4A6E42DC-9748-489E-90E3-8B12F84AD264}" srcOrd="1" destOrd="0" presId="urn:microsoft.com/office/officeart/2005/8/layout/hList2"/>
    <dgm:cxn modelId="{3ABDF43F-D6D3-471F-8554-64AF670032FB}" type="presParOf" srcId="{B19A2768-A6E4-4683-9F0E-680FF6348A6F}" destId="{2BF5E8E5-08EB-4328-A0D3-E0DA3FCDA81B}" srcOrd="2" destOrd="0" presId="urn:microsoft.com/office/officeart/2005/8/layout/hList2"/>
    <dgm:cxn modelId="{C2318AE2-06F0-4C39-A0E6-5AD5EBB6A7FB}" type="presParOf" srcId="{2BF5E8E5-08EB-4328-A0D3-E0DA3FCDA81B}" destId="{F95CDE1A-839C-4D70-9E3C-67D7F0C8BE1B}" srcOrd="0" destOrd="0" presId="urn:microsoft.com/office/officeart/2005/8/layout/hList2"/>
    <dgm:cxn modelId="{91638067-2D9B-404C-A96A-37DA4CC13E56}" type="presParOf" srcId="{2BF5E8E5-08EB-4328-A0D3-E0DA3FCDA81B}" destId="{A3C9FF3B-BB03-4D86-80E6-07C245A83016}" srcOrd="1" destOrd="0" presId="urn:microsoft.com/office/officeart/2005/8/layout/hList2"/>
    <dgm:cxn modelId="{E539A3EA-59F8-4418-83C0-AA22A74A697B}" type="presParOf" srcId="{2BF5E8E5-08EB-4328-A0D3-E0DA3FCDA81B}" destId="{C6E55F53-9B39-4CC9-8BB0-FB52F3299707}" srcOrd="2" destOrd="0" presId="urn:microsoft.com/office/officeart/2005/8/layout/hList2"/>
    <dgm:cxn modelId="{C7DB0917-6599-4248-A8CF-365A2623BE2B}" type="presParOf" srcId="{B19A2768-A6E4-4683-9F0E-680FF6348A6F}" destId="{3C11A352-F5C4-46DE-BA6F-1E8D99B46A2E}" srcOrd="3" destOrd="0" presId="urn:microsoft.com/office/officeart/2005/8/layout/hList2"/>
    <dgm:cxn modelId="{1953848D-6BEC-441C-9417-293812D3446F}" type="presParOf" srcId="{B19A2768-A6E4-4683-9F0E-680FF6348A6F}" destId="{A47487EE-5DD9-463E-A733-0B3D717A8CEF}" srcOrd="4" destOrd="0" presId="urn:microsoft.com/office/officeart/2005/8/layout/hList2"/>
    <dgm:cxn modelId="{2150D1F0-425E-4544-A796-51D2259255AA}" type="presParOf" srcId="{A47487EE-5DD9-463E-A733-0B3D717A8CEF}" destId="{50D0E06D-161D-4E80-ACEB-8919278F771E}" srcOrd="0" destOrd="0" presId="urn:microsoft.com/office/officeart/2005/8/layout/hList2"/>
    <dgm:cxn modelId="{E4A76CC1-E893-4086-9585-7CF3AB50F02C}" type="presParOf" srcId="{A47487EE-5DD9-463E-A733-0B3D717A8CEF}" destId="{07A5B815-A6C8-452D-AC86-79D1E8AA0DCF}" srcOrd="1" destOrd="0" presId="urn:microsoft.com/office/officeart/2005/8/layout/hList2"/>
    <dgm:cxn modelId="{0460E694-FECB-4497-97F8-9BD2CE9F5979}" type="presParOf" srcId="{A47487EE-5DD9-463E-A733-0B3D717A8CEF}" destId="{68E66151-7C5A-457E-8906-9082AEBB90DA}" srcOrd="2" destOrd="0" presId="urn:microsoft.com/office/officeart/2005/8/layout/hList2"/>
    <dgm:cxn modelId="{532A9E47-9144-489F-8DEF-CF17519F7FDF}" type="presParOf" srcId="{B19A2768-A6E4-4683-9F0E-680FF6348A6F}" destId="{1F8BCF54-D861-4C3B-A997-2273931B3EE9}" srcOrd="5" destOrd="0" presId="urn:microsoft.com/office/officeart/2005/8/layout/hList2"/>
    <dgm:cxn modelId="{3FE46731-A91C-46C9-8B97-0707B5BDA3A9}" type="presParOf" srcId="{B19A2768-A6E4-4683-9F0E-680FF6348A6F}" destId="{526D9A89-A8C8-4C75-932F-221FBE901227}" srcOrd="6" destOrd="0" presId="urn:microsoft.com/office/officeart/2005/8/layout/hList2"/>
    <dgm:cxn modelId="{60606CDA-CA3E-4AD9-8BA8-4D68FCA4C92C}" type="presParOf" srcId="{526D9A89-A8C8-4C75-932F-221FBE901227}" destId="{E5CBBFBC-B395-4ACB-B56B-8ED11C04143B}" srcOrd="0" destOrd="0" presId="urn:microsoft.com/office/officeart/2005/8/layout/hList2"/>
    <dgm:cxn modelId="{569761F4-0E99-42AF-B22A-188952877679}" type="presParOf" srcId="{526D9A89-A8C8-4C75-932F-221FBE901227}" destId="{8878899F-D325-4F1F-B4D1-D95103B2DC7F}" srcOrd="1" destOrd="0" presId="urn:microsoft.com/office/officeart/2005/8/layout/hList2"/>
    <dgm:cxn modelId="{F58C9027-F302-436F-831F-E09861BEF4D8}" type="presParOf" srcId="{526D9A89-A8C8-4C75-932F-221FBE901227}" destId="{2D9330A6-F8A8-469A-9B29-76A61032052D}" srcOrd="2" destOrd="0" presId="urn:microsoft.com/office/officeart/2005/8/layout/hList2"/>
    <dgm:cxn modelId="{8A81985E-1E89-4B24-BD58-CE573B7BA4EA}" type="presParOf" srcId="{B19A2768-A6E4-4683-9F0E-680FF6348A6F}" destId="{BCB1FA93-6A69-449C-AA88-098F5AF5069F}" srcOrd="7" destOrd="0" presId="urn:microsoft.com/office/officeart/2005/8/layout/hList2"/>
    <dgm:cxn modelId="{B29D7AF8-5852-42AA-BB9C-149C17D51008}" type="presParOf" srcId="{B19A2768-A6E4-4683-9F0E-680FF6348A6F}" destId="{B2940F1E-8E6E-41E9-AFFE-EA8AC9DB1B7D}" srcOrd="8" destOrd="0" presId="urn:microsoft.com/office/officeart/2005/8/layout/hList2"/>
    <dgm:cxn modelId="{FC4D7513-CA2B-41C2-B6F6-67C6B5746896}" type="presParOf" srcId="{B2940F1E-8E6E-41E9-AFFE-EA8AC9DB1B7D}" destId="{E0BFF564-37DC-4F95-93A5-B4F8BD442D0D}" srcOrd="0" destOrd="0" presId="urn:microsoft.com/office/officeart/2005/8/layout/hList2"/>
    <dgm:cxn modelId="{42B864EE-1384-4925-A475-06C00CF85A78}" type="presParOf" srcId="{B2940F1E-8E6E-41E9-AFFE-EA8AC9DB1B7D}" destId="{CBBF046B-4DB5-44E6-A862-D79A2AB24CB0}" srcOrd="1" destOrd="0" presId="urn:microsoft.com/office/officeart/2005/8/layout/hList2"/>
    <dgm:cxn modelId="{D0EAFC9E-67E5-4906-9FA5-859977CBCE57}" type="presParOf" srcId="{B2940F1E-8E6E-41E9-AFFE-EA8AC9DB1B7D}" destId="{58744535-DDB2-425C-A851-3534BAFA33DE}" srcOrd="2" destOrd="0" presId="urn:microsoft.com/office/officeart/2005/8/layout/hList2"/>
    <dgm:cxn modelId="{06E7BEE1-E9A2-492E-8F4C-9173A17AD87E}" type="presParOf" srcId="{B19A2768-A6E4-4683-9F0E-680FF6348A6F}" destId="{AA02D950-B904-43ED-A040-F5A46A95842E}" srcOrd="9" destOrd="0" presId="urn:microsoft.com/office/officeart/2005/8/layout/hList2"/>
    <dgm:cxn modelId="{91ECC8AC-647E-4A03-B157-622A948FF639}" type="presParOf" srcId="{B19A2768-A6E4-4683-9F0E-680FF6348A6F}" destId="{967FD2A8-CE3E-4384-80E8-174E2B76E0CC}" srcOrd="10" destOrd="0" presId="urn:microsoft.com/office/officeart/2005/8/layout/hList2"/>
    <dgm:cxn modelId="{A5056B4F-D499-4C8E-88E2-6BE248A057F4}" type="presParOf" srcId="{967FD2A8-CE3E-4384-80E8-174E2B76E0CC}" destId="{639C38E0-B14B-44DD-B4FC-7A3FEF6628A8}" srcOrd="0" destOrd="0" presId="urn:microsoft.com/office/officeart/2005/8/layout/hList2"/>
    <dgm:cxn modelId="{98231BEC-C610-45FC-9A34-EB7DC04F52C8}" type="presParOf" srcId="{967FD2A8-CE3E-4384-80E8-174E2B76E0CC}" destId="{C0566B01-7B09-44B9-96A3-2BDF98E1AF25}" srcOrd="1" destOrd="0" presId="urn:microsoft.com/office/officeart/2005/8/layout/hList2"/>
    <dgm:cxn modelId="{4A020980-D2FD-4A68-A848-57F8DB780A8B}" type="presParOf" srcId="{967FD2A8-CE3E-4384-80E8-174E2B76E0CC}" destId="{9253812A-4BEF-4BE0-92A2-B3D52999DEBA}" srcOrd="2" destOrd="0" presId="urn:microsoft.com/office/officeart/2005/8/layout/h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147B4-1CE4-4953-A1E1-7364CE74D0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5E6F458-D9B4-40D1-AFDD-160AA49D8A88}">
      <dgm:prSet phldrT="[Text]"/>
      <dgm:spPr>
        <a:solidFill>
          <a:srgbClr val="3973A1"/>
        </a:solidFill>
        <a:ln>
          <a:solidFill>
            <a:srgbClr val="002060"/>
          </a:solidFill>
        </a:ln>
      </dgm:spPr>
      <dgm:t>
        <a:bodyPr/>
        <a:lstStyle/>
        <a:p>
          <a:r>
            <a:rPr lang="en-US" dirty="0" smtClean="0"/>
            <a:t>Clicked on links within the page</a:t>
          </a:r>
        </a:p>
        <a:p>
          <a:r>
            <a:rPr lang="en-US" dirty="0" smtClean="0"/>
            <a:t>48% </a:t>
          </a:r>
          <a:endParaRPr lang="en-US" dirty="0"/>
        </a:p>
      </dgm:t>
    </dgm:pt>
    <dgm:pt modelId="{26F6A2F7-A941-4B19-B786-F37010D2A015}" type="parTrans" cxnId="{3ADCBD62-D4C8-4F7C-B17A-DE1D7745ABF0}">
      <dgm:prSet/>
      <dgm:spPr/>
      <dgm:t>
        <a:bodyPr/>
        <a:lstStyle/>
        <a:p>
          <a:endParaRPr lang="en-US"/>
        </a:p>
      </dgm:t>
    </dgm:pt>
    <dgm:pt modelId="{9F6E45C1-E9B2-49CF-8824-F1126BE28FF1}" type="sibTrans" cxnId="{3ADCBD62-D4C8-4F7C-B17A-DE1D7745ABF0}">
      <dgm:prSet/>
      <dgm:spPr/>
      <dgm:t>
        <a:bodyPr/>
        <a:lstStyle/>
        <a:p>
          <a:endParaRPr lang="en-US"/>
        </a:p>
      </dgm:t>
    </dgm:pt>
    <dgm:pt modelId="{59D424DB-8C05-43E4-A7F5-0BBBB882AA75}">
      <dgm:prSet phldrT="[Text]"/>
      <dgm:spPr>
        <a:solidFill>
          <a:srgbClr val="3973A1"/>
        </a:solidFill>
        <a:ln>
          <a:solidFill>
            <a:srgbClr val="002060"/>
          </a:solidFill>
        </a:ln>
      </dgm:spPr>
      <dgm:t>
        <a:bodyPr/>
        <a:lstStyle/>
        <a:p>
          <a:r>
            <a:rPr lang="en-US" dirty="0" smtClean="0"/>
            <a:t>EPA.gov basic search </a:t>
          </a:r>
        </a:p>
        <a:p>
          <a:r>
            <a:rPr lang="en-US" dirty="0" smtClean="0"/>
            <a:t>32%</a:t>
          </a:r>
          <a:endParaRPr lang="en-US" dirty="0"/>
        </a:p>
      </dgm:t>
    </dgm:pt>
    <dgm:pt modelId="{001CF656-4CA5-4A20-91B3-2CC83CC83E1B}" type="parTrans" cxnId="{0129745E-3A1F-4145-BDC7-B90E6728BB1B}">
      <dgm:prSet/>
      <dgm:spPr/>
      <dgm:t>
        <a:bodyPr/>
        <a:lstStyle/>
        <a:p>
          <a:endParaRPr lang="en-US"/>
        </a:p>
      </dgm:t>
    </dgm:pt>
    <dgm:pt modelId="{2F792F9F-2EAE-42F2-9CDF-8976FB126194}" type="sibTrans" cxnId="{0129745E-3A1F-4145-BDC7-B90E6728BB1B}">
      <dgm:prSet/>
      <dgm:spPr/>
      <dgm:t>
        <a:bodyPr/>
        <a:lstStyle/>
        <a:p>
          <a:endParaRPr lang="en-US"/>
        </a:p>
      </dgm:t>
    </dgm:pt>
    <dgm:pt modelId="{8D749C50-5AAC-45A8-8CBE-FFD4166BF0C1}">
      <dgm:prSet phldrT="[Text]"/>
      <dgm:spPr>
        <a:solidFill>
          <a:srgbClr val="3973A1"/>
        </a:solidFill>
        <a:ln>
          <a:solidFill>
            <a:srgbClr val="002060"/>
          </a:solidFill>
        </a:ln>
      </dgm:spPr>
      <dgm:t>
        <a:bodyPr/>
        <a:lstStyle/>
        <a:p>
          <a:r>
            <a:rPr lang="en-US" dirty="0" smtClean="0"/>
            <a:t>Left navigation</a:t>
          </a:r>
        </a:p>
        <a:p>
          <a:r>
            <a:rPr lang="en-US" dirty="0" smtClean="0"/>
            <a:t> bar </a:t>
          </a:r>
        </a:p>
        <a:p>
          <a:r>
            <a:rPr lang="en-US" dirty="0" smtClean="0"/>
            <a:t>15%</a:t>
          </a:r>
          <a:endParaRPr lang="en-US" dirty="0"/>
        </a:p>
      </dgm:t>
    </dgm:pt>
    <dgm:pt modelId="{056ECB07-BBE1-48E7-9AF1-90104A8652AF}" type="parTrans" cxnId="{1BA54239-3199-450C-9AE5-AB014762EBA0}">
      <dgm:prSet/>
      <dgm:spPr/>
      <dgm:t>
        <a:bodyPr/>
        <a:lstStyle/>
        <a:p>
          <a:endParaRPr lang="en-US"/>
        </a:p>
      </dgm:t>
    </dgm:pt>
    <dgm:pt modelId="{DDA8D9E3-0F89-44A5-81D6-44832D5A6D50}" type="sibTrans" cxnId="{1BA54239-3199-450C-9AE5-AB014762EBA0}">
      <dgm:prSet/>
      <dgm:spPr/>
      <dgm:t>
        <a:bodyPr/>
        <a:lstStyle/>
        <a:p>
          <a:endParaRPr lang="en-US"/>
        </a:p>
      </dgm:t>
    </dgm:pt>
    <dgm:pt modelId="{542A94EB-D0C5-458A-9705-CCC4677D1D23}">
      <dgm:prSet/>
      <dgm:spPr>
        <a:solidFill>
          <a:srgbClr val="E9E9E9"/>
        </a:solidFill>
        <a:ln>
          <a:solidFill>
            <a:srgbClr val="002060">
              <a:alpha val="90000"/>
            </a:srgbClr>
          </a:solidFill>
        </a:ln>
      </dgm:spPr>
      <dgm:t>
        <a:bodyPr/>
        <a:lstStyle/>
        <a:p>
          <a:endParaRPr lang="en-US" dirty="0"/>
        </a:p>
      </dgm:t>
    </dgm:pt>
    <dgm:pt modelId="{FA153DD1-A7BD-4F34-958C-709C765FCBE9}" type="parTrans" cxnId="{CD68CE9A-29CB-4B30-B941-0B7574E8BDC8}">
      <dgm:prSet/>
      <dgm:spPr/>
      <dgm:t>
        <a:bodyPr/>
        <a:lstStyle/>
        <a:p>
          <a:endParaRPr lang="en-US"/>
        </a:p>
      </dgm:t>
    </dgm:pt>
    <dgm:pt modelId="{C4BC7D65-D79D-4390-A9B2-BAD6A1479FB2}" type="sibTrans" cxnId="{CD68CE9A-29CB-4B30-B941-0B7574E8BDC8}">
      <dgm:prSet/>
      <dgm:spPr/>
      <dgm:t>
        <a:bodyPr/>
        <a:lstStyle/>
        <a:p>
          <a:endParaRPr lang="en-US"/>
        </a:p>
      </dgm:t>
    </dgm:pt>
    <dgm:pt modelId="{71922C8E-9A8D-4525-9718-44AB9B53622F}">
      <dgm:prSet/>
      <dgm:spPr>
        <a:solidFill>
          <a:srgbClr val="E9E9E9"/>
        </a:solidFill>
        <a:ln>
          <a:solidFill>
            <a:srgbClr val="002060">
              <a:alpha val="90000"/>
            </a:srgbClr>
          </a:solidFill>
        </a:ln>
      </dgm:spPr>
      <dgm:t>
        <a:bodyPr/>
        <a:lstStyle/>
        <a:p>
          <a:endParaRPr lang="en-US" dirty="0"/>
        </a:p>
      </dgm:t>
    </dgm:pt>
    <dgm:pt modelId="{09CAF176-1528-42A4-87DA-41ADFDB151A2}" type="parTrans" cxnId="{0EDB3ED8-6046-4142-8F48-11CF11B3ACF5}">
      <dgm:prSet/>
      <dgm:spPr/>
      <dgm:t>
        <a:bodyPr/>
        <a:lstStyle/>
        <a:p>
          <a:endParaRPr lang="en-US"/>
        </a:p>
      </dgm:t>
    </dgm:pt>
    <dgm:pt modelId="{AA84A68C-1B4C-4C18-99CD-FDA06AFC9EE8}" type="sibTrans" cxnId="{0EDB3ED8-6046-4142-8F48-11CF11B3ACF5}">
      <dgm:prSet/>
      <dgm:spPr/>
      <dgm:t>
        <a:bodyPr/>
        <a:lstStyle/>
        <a:p>
          <a:endParaRPr lang="en-US"/>
        </a:p>
      </dgm:t>
    </dgm:pt>
    <dgm:pt modelId="{C0A9E3F9-B317-47E3-9C45-C1956B2D720D}">
      <dgm:prSet/>
      <dgm:spPr>
        <a:solidFill>
          <a:srgbClr val="E9E9E9"/>
        </a:solidFill>
        <a:ln>
          <a:solidFill>
            <a:srgbClr val="002060">
              <a:alpha val="90000"/>
            </a:srgbClr>
          </a:solidFill>
        </a:ln>
      </dgm:spPr>
      <dgm:t>
        <a:bodyPr/>
        <a:lstStyle/>
        <a:p>
          <a:endParaRPr lang="en-US" dirty="0"/>
        </a:p>
      </dgm:t>
    </dgm:pt>
    <dgm:pt modelId="{81EFE2BC-E03A-43EE-A513-5AD9605A4E1D}" type="parTrans" cxnId="{6CE656F6-D509-4C70-8C4A-C3C2EEDFAB5E}">
      <dgm:prSet/>
      <dgm:spPr/>
      <dgm:t>
        <a:bodyPr/>
        <a:lstStyle/>
        <a:p>
          <a:endParaRPr lang="en-US"/>
        </a:p>
      </dgm:t>
    </dgm:pt>
    <dgm:pt modelId="{F231C234-6DA5-4ABD-9BCB-67544AB3FBE5}" type="sibTrans" cxnId="{6CE656F6-D509-4C70-8C4A-C3C2EEDFAB5E}">
      <dgm:prSet/>
      <dgm:spPr/>
      <dgm:t>
        <a:bodyPr/>
        <a:lstStyle/>
        <a:p>
          <a:endParaRPr lang="en-US"/>
        </a:p>
      </dgm:t>
    </dgm:pt>
    <dgm:pt modelId="{20E1E4E7-DC3D-4257-8E4B-521B7B4178A0}">
      <dgm:prSet/>
      <dgm:spPr>
        <a:solidFill>
          <a:srgbClr val="E9E9E9"/>
        </a:solidFill>
        <a:ln>
          <a:solidFill>
            <a:srgbClr val="002060">
              <a:alpha val="90000"/>
            </a:srgbClr>
          </a:solidFill>
        </a:ln>
      </dgm:spPr>
      <dgm:t>
        <a:bodyPr/>
        <a:lstStyle/>
        <a:p>
          <a:endParaRPr lang="en-US" dirty="0"/>
        </a:p>
      </dgm:t>
    </dgm:pt>
    <dgm:pt modelId="{BA29F7B9-AB36-4D8C-9812-92AB5F26D2F0}" type="parTrans" cxnId="{3BA96256-F25E-437E-98CC-73C5F373E62E}">
      <dgm:prSet/>
      <dgm:spPr/>
      <dgm:t>
        <a:bodyPr/>
        <a:lstStyle/>
        <a:p>
          <a:endParaRPr lang="en-US"/>
        </a:p>
      </dgm:t>
    </dgm:pt>
    <dgm:pt modelId="{3F59D872-F4A1-442F-BA08-3D88A0F77AF3}" type="sibTrans" cxnId="{3BA96256-F25E-437E-98CC-73C5F373E62E}">
      <dgm:prSet/>
      <dgm:spPr/>
      <dgm:t>
        <a:bodyPr/>
        <a:lstStyle/>
        <a:p>
          <a:endParaRPr lang="en-US"/>
        </a:p>
      </dgm:t>
    </dgm:pt>
    <dgm:pt modelId="{A174746A-BD51-4F19-847E-1F07638FB3E0}">
      <dgm:prSet/>
      <dgm:spPr>
        <a:solidFill>
          <a:srgbClr val="E9E9E9"/>
        </a:solidFill>
        <a:ln>
          <a:solidFill>
            <a:srgbClr val="002060">
              <a:alpha val="90000"/>
            </a:srgbClr>
          </a:solidFill>
        </a:ln>
      </dgm:spPr>
      <dgm:t>
        <a:bodyPr/>
        <a:lstStyle/>
        <a:p>
          <a:endParaRPr lang="en-US" dirty="0"/>
        </a:p>
      </dgm:t>
    </dgm:pt>
    <dgm:pt modelId="{0F78FC9B-AEB0-4922-80FA-8FA8F83AB814}" type="parTrans" cxnId="{6F75C123-2D13-4373-A0D8-AB54423260EF}">
      <dgm:prSet/>
      <dgm:spPr/>
      <dgm:t>
        <a:bodyPr/>
        <a:lstStyle/>
        <a:p>
          <a:endParaRPr lang="en-US"/>
        </a:p>
      </dgm:t>
    </dgm:pt>
    <dgm:pt modelId="{0F60E55E-4C9E-47A6-B043-E992D423203D}" type="sibTrans" cxnId="{6F75C123-2D13-4373-A0D8-AB54423260EF}">
      <dgm:prSet/>
      <dgm:spPr/>
      <dgm:t>
        <a:bodyPr/>
        <a:lstStyle/>
        <a:p>
          <a:endParaRPr lang="en-US"/>
        </a:p>
      </dgm:t>
    </dgm:pt>
    <dgm:pt modelId="{A7CA874F-F365-4B38-A906-1EC27BCE81D0}">
      <dgm:prSet phldrT="[Text]"/>
      <dgm:spPr>
        <a:solidFill>
          <a:srgbClr val="3973A1"/>
        </a:solidFill>
        <a:ln>
          <a:solidFill>
            <a:srgbClr val="002060"/>
          </a:solidFill>
        </a:ln>
      </dgm:spPr>
      <dgm:t>
        <a:bodyPr/>
        <a:lstStyle/>
        <a:p>
          <a:r>
            <a:rPr lang="en-US" dirty="0" smtClean="0"/>
            <a:t>EPA.gov advanced search </a:t>
          </a:r>
        </a:p>
        <a:p>
          <a:r>
            <a:rPr lang="en-US" dirty="0" smtClean="0"/>
            <a:t>13% </a:t>
          </a:r>
          <a:endParaRPr lang="en-US" dirty="0"/>
        </a:p>
      </dgm:t>
    </dgm:pt>
    <dgm:pt modelId="{2E293A1F-3960-431D-A2DD-0D4AFD7D8AEE}" type="parTrans" cxnId="{DC496890-957A-4483-8627-C39D99B1AE98}">
      <dgm:prSet/>
      <dgm:spPr/>
      <dgm:t>
        <a:bodyPr/>
        <a:lstStyle/>
        <a:p>
          <a:endParaRPr lang="en-US"/>
        </a:p>
      </dgm:t>
    </dgm:pt>
    <dgm:pt modelId="{C805814E-4D72-409B-B661-41D1BDBAB7B0}" type="sibTrans" cxnId="{DC496890-957A-4483-8627-C39D99B1AE98}">
      <dgm:prSet/>
      <dgm:spPr/>
      <dgm:t>
        <a:bodyPr/>
        <a:lstStyle/>
        <a:p>
          <a:endParaRPr lang="en-US"/>
        </a:p>
      </dgm:t>
    </dgm:pt>
    <dgm:pt modelId="{798C7B63-93FD-44C6-AFCF-A993F056A31B}" type="pres">
      <dgm:prSet presAssocID="{51D147B4-1CE4-4953-A1E1-7364CE74D075}" presName="Name0" presStyleCnt="0">
        <dgm:presLayoutVars>
          <dgm:dir/>
          <dgm:animLvl val="lvl"/>
          <dgm:resizeHandles val="exact"/>
        </dgm:presLayoutVars>
      </dgm:prSet>
      <dgm:spPr/>
      <dgm:t>
        <a:bodyPr/>
        <a:lstStyle/>
        <a:p>
          <a:endParaRPr lang="en-US"/>
        </a:p>
      </dgm:t>
    </dgm:pt>
    <dgm:pt modelId="{5AE71650-0522-4392-9195-C450DD62FB7B}" type="pres">
      <dgm:prSet presAssocID="{B5E6F458-D9B4-40D1-AFDD-160AA49D8A88}" presName="composite" presStyleCnt="0"/>
      <dgm:spPr/>
    </dgm:pt>
    <dgm:pt modelId="{C4E16EDE-78FB-4291-BA2B-9FC1F5E46964}" type="pres">
      <dgm:prSet presAssocID="{B5E6F458-D9B4-40D1-AFDD-160AA49D8A88}" presName="parTx" presStyleLbl="alignNode1" presStyleIdx="0" presStyleCnt="4" custScaleX="99435" custLinFactNeighborX="513" custLinFactNeighborY="2651">
        <dgm:presLayoutVars>
          <dgm:chMax val="0"/>
          <dgm:chPref val="0"/>
          <dgm:bulletEnabled val="1"/>
        </dgm:presLayoutVars>
      </dgm:prSet>
      <dgm:spPr/>
      <dgm:t>
        <a:bodyPr/>
        <a:lstStyle/>
        <a:p>
          <a:endParaRPr lang="en-US"/>
        </a:p>
      </dgm:t>
    </dgm:pt>
    <dgm:pt modelId="{D0C8A3B2-3479-48FA-9B03-0224599C2723}" type="pres">
      <dgm:prSet presAssocID="{B5E6F458-D9B4-40D1-AFDD-160AA49D8A88}" presName="desTx" presStyleLbl="alignAccFollowNode1" presStyleIdx="0" presStyleCnt="4" custLinFactNeighborX="461" custLinFactNeighborY="1353">
        <dgm:presLayoutVars>
          <dgm:bulletEnabled val="1"/>
        </dgm:presLayoutVars>
      </dgm:prSet>
      <dgm:spPr/>
      <dgm:t>
        <a:bodyPr/>
        <a:lstStyle/>
        <a:p>
          <a:endParaRPr lang="en-US"/>
        </a:p>
      </dgm:t>
    </dgm:pt>
    <dgm:pt modelId="{B66294B8-AF5A-4F06-A858-9B237903024B}" type="pres">
      <dgm:prSet presAssocID="{9F6E45C1-E9B2-49CF-8824-F1126BE28FF1}" presName="space" presStyleCnt="0"/>
      <dgm:spPr/>
    </dgm:pt>
    <dgm:pt modelId="{C6510FA1-0D05-42BA-9F2A-D63014314A2A}" type="pres">
      <dgm:prSet presAssocID="{59D424DB-8C05-43E4-A7F5-0BBBB882AA75}" presName="composite" presStyleCnt="0"/>
      <dgm:spPr/>
    </dgm:pt>
    <dgm:pt modelId="{4317B080-5C5A-49ED-9B8C-386214A6D915}" type="pres">
      <dgm:prSet presAssocID="{59D424DB-8C05-43E4-A7F5-0BBBB882AA75}" presName="parTx" presStyleLbl="alignNode1" presStyleIdx="1" presStyleCnt="4">
        <dgm:presLayoutVars>
          <dgm:chMax val="0"/>
          <dgm:chPref val="0"/>
          <dgm:bulletEnabled val="1"/>
        </dgm:presLayoutVars>
      </dgm:prSet>
      <dgm:spPr/>
      <dgm:t>
        <a:bodyPr/>
        <a:lstStyle/>
        <a:p>
          <a:endParaRPr lang="en-US"/>
        </a:p>
      </dgm:t>
    </dgm:pt>
    <dgm:pt modelId="{7D25B669-0720-443F-BDB4-CDA22BB4D29B}" type="pres">
      <dgm:prSet presAssocID="{59D424DB-8C05-43E4-A7F5-0BBBB882AA75}" presName="desTx" presStyleLbl="alignAccFollowNode1" presStyleIdx="1" presStyleCnt="4">
        <dgm:presLayoutVars>
          <dgm:bulletEnabled val="1"/>
        </dgm:presLayoutVars>
      </dgm:prSet>
      <dgm:spPr>
        <a:solidFill>
          <a:srgbClr val="E9E9E9">
            <a:alpha val="90000"/>
          </a:srgbClr>
        </a:solidFill>
        <a:ln>
          <a:solidFill>
            <a:srgbClr val="002060">
              <a:alpha val="90000"/>
            </a:srgbClr>
          </a:solidFill>
        </a:ln>
      </dgm:spPr>
      <dgm:t>
        <a:bodyPr/>
        <a:lstStyle/>
        <a:p>
          <a:endParaRPr lang="en-US"/>
        </a:p>
      </dgm:t>
    </dgm:pt>
    <dgm:pt modelId="{49E63811-B35C-4BF4-AA30-FF17AC81C9A8}" type="pres">
      <dgm:prSet presAssocID="{2F792F9F-2EAE-42F2-9CDF-8976FB126194}" presName="space" presStyleCnt="0"/>
      <dgm:spPr/>
    </dgm:pt>
    <dgm:pt modelId="{301AE917-17C0-4153-B9B8-B0507D56769B}" type="pres">
      <dgm:prSet presAssocID="{8D749C50-5AAC-45A8-8CBE-FFD4166BF0C1}" presName="composite" presStyleCnt="0"/>
      <dgm:spPr/>
    </dgm:pt>
    <dgm:pt modelId="{2B9D1149-2053-4ABB-8DC2-0631BC5397E9}" type="pres">
      <dgm:prSet presAssocID="{8D749C50-5AAC-45A8-8CBE-FFD4166BF0C1}" presName="parTx" presStyleLbl="alignNode1" presStyleIdx="2" presStyleCnt="4">
        <dgm:presLayoutVars>
          <dgm:chMax val="0"/>
          <dgm:chPref val="0"/>
          <dgm:bulletEnabled val="1"/>
        </dgm:presLayoutVars>
      </dgm:prSet>
      <dgm:spPr/>
      <dgm:t>
        <a:bodyPr/>
        <a:lstStyle/>
        <a:p>
          <a:endParaRPr lang="en-US"/>
        </a:p>
      </dgm:t>
    </dgm:pt>
    <dgm:pt modelId="{8A7F0D8F-C2D1-4764-852F-30D33F2DB3A4}" type="pres">
      <dgm:prSet presAssocID="{8D749C50-5AAC-45A8-8CBE-FFD4166BF0C1}" presName="desTx" presStyleLbl="alignAccFollowNode1" presStyleIdx="2" presStyleCnt="4">
        <dgm:presLayoutVars>
          <dgm:bulletEnabled val="1"/>
        </dgm:presLayoutVars>
      </dgm:prSet>
      <dgm:spPr>
        <a:solidFill>
          <a:srgbClr val="E9E9E9">
            <a:alpha val="90000"/>
          </a:srgbClr>
        </a:solidFill>
        <a:ln>
          <a:solidFill>
            <a:srgbClr val="002060">
              <a:alpha val="90000"/>
            </a:srgbClr>
          </a:solidFill>
        </a:ln>
      </dgm:spPr>
      <dgm:t>
        <a:bodyPr/>
        <a:lstStyle/>
        <a:p>
          <a:endParaRPr lang="en-US"/>
        </a:p>
      </dgm:t>
    </dgm:pt>
    <dgm:pt modelId="{EDF5E9BD-4260-4EA8-9426-3D7242E3000A}" type="pres">
      <dgm:prSet presAssocID="{DDA8D9E3-0F89-44A5-81D6-44832D5A6D50}" presName="space" presStyleCnt="0"/>
      <dgm:spPr/>
    </dgm:pt>
    <dgm:pt modelId="{FA2C1119-5A39-4454-8A9A-F311AAACCA95}" type="pres">
      <dgm:prSet presAssocID="{A7CA874F-F365-4B38-A906-1EC27BCE81D0}" presName="composite" presStyleCnt="0"/>
      <dgm:spPr/>
    </dgm:pt>
    <dgm:pt modelId="{C4F69963-6C58-47BD-BA10-BC5F11A5A146}" type="pres">
      <dgm:prSet presAssocID="{A7CA874F-F365-4B38-A906-1EC27BCE81D0}" presName="parTx" presStyleLbl="alignNode1" presStyleIdx="3" presStyleCnt="4">
        <dgm:presLayoutVars>
          <dgm:chMax val="0"/>
          <dgm:chPref val="0"/>
          <dgm:bulletEnabled val="1"/>
        </dgm:presLayoutVars>
      </dgm:prSet>
      <dgm:spPr/>
      <dgm:t>
        <a:bodyPr/>
        <a:lstStyle/>
        <a:p>
          <a:endParaRPr lang="en-US"/>
        </a:p>
      </dgm:t>
    </dgm:pt>
    <dgm:pt modelId="{6FB0017F-6F2A-4582-A38A-FA425C3CC6C7}" type="pres">
      <dgm:prSet presAssocID="{A7CA874F-F365-4B38-A906-1EC27BCE81D0}" presName="desTx" presStyleLbl="alignAccFollowNode1" presStyleIdx="3" presStyleCnt="4">
        <dgm:presLayoutVars>
          <dgm:bulletEnabled val="1"/>
        </dgm:presLayoutVars>
      </dgm:prSet>
      <dgm:spPr>
        <a:solidFill>
          <a:srgbClr val="EBEBEB"/>
        </a:solidFill>
        <a:ln>
          <a:solidFill>
            <a:srgbClr val="002060">
              <a:alpha val="90000"/>
            </a:srgbClr>
          </a:solidFill>
        </a:ln>
      </dgm:spPr>
      <dgm:t>
        <a:bodyPr/>
        <a:lstStyle/>
        <a:p>
          <a:endParaRPr lang="en-US"/>
        </a:p>
      </dgm:t>
    </dgm:pt>
  </dgm:ptLst>
  <dgm:cxnLst>
    <dgm:cxn modelId="{6CE656F6-D509-4C70-8C4A-C3C2EEDFAB5E}" srcId="{B5E6F458-D9B4-40D1-AFDD-160AA49D8A88}" destId="{C0A9E3F9-B317-47E3-9C45-C1956B2D720D}" srcOrd="1" destOrd="0" parTransId="{81EFE2BC-E03A-43EE-A513-5AD9605A4E1D}" sibTransId="{F231C234-6DA5-4ABD-9BCB-67544AB3FBE5}"/>
    <dgm:cxn modelId="{BD4FC4AA-9D39-4F1A-B649-FBECD7A99DE8}" type="presOf" srcId="{B5E6F458-D9B4-40D1-AFDD-160AA49D8A88}" destId="{C4E16EDE-78FB-4291-BA2B-9FC1F5E46964}" srcOrd="0" destOrd="0" presId="urn:microsoft.com/office/officeart/2005/8/layout/hList1"/>
    <dgm:cxn modelId="{6F75C123-2D13-4373-A0D8-AB54423260EF}" srcId="{B5E6F458-D9B4-40D1-AFDD-160AA49D8A88}" destId="{A174746A-BD51-4F19-847E-1F07638FB3E0}" srcOrd="3" destOrd="0" parTransId="{0F78FC9B-AEB0-4922-80FA-8FA8F83AB814}" sibTransId="{0F60E55E-4C9E-47A6-B043-E992D423203D}"/>
    <dgm:cxn modelId="{19CF39DD-D7E5-4348-A7DA-7EA703ABFEE4}" type="presOf" srcId="{542A94EB-D0C5-458A-9705-CCC4677D1D23}" destId="{D0C8A3B2-3479-48FA-9B03-0224599C2723}" srcOrd="0" destOrd="4" presId="urn:microsoft.com/office/officeart/2005/8/layout/hList1"/>
    <dgm:cxn modelId="{3ADCBD62-D4C8-4F7C-B17A-DE1D7745ABF0}" srcId="{51D147B4-1CE4-4953-A1E1-7364CE74D075}" destId="{B5E6F458-D9B4-40D1-AFDD-160AA49D8A88}" srcOrd="0" destOrd="0" parTransId="{26F6A2F7-A941-4B19-B786-F37010D2A015}" sibTransId="{9F6E45C1-E9B2-49CF-8824-F1126BE28FF1}"/>
    <dgm:cxn modelId="{3BA96256-F25E-437E-98CC-73C5F373E62E}" srcId="{B5E6F458-D9B4-40D1-AFDD-160AA49D8A88}" destId="{20E1E4E7-DC3D-4257-8E4B-521B7B4178A0}" srcOrd="2" destOrd="0" parTransId="{BA29F7B9-AB36-4D8C-9812-92AB5F26D2F0}" sibTransId="{3F59D872-F4A1-442F-BA08-3D88A0F77AF3}"/>
    <dgm:cxn modelId="{5B7F8312-D417-4109-8DA2-CC16700F715A}" type="presOf" srcId="{20E1E4E7-DC3D-4257-8E4B-521B7B4178A0}" destId="{D0C8A3B2-3479-48FA-9B03-0224599C2723}" srcOrd="0" destOrd="2" presId="urn:microsoft.com/office/officeart/2005/8/layout/hList1"/>
    <dgm:cxn modelId="{F3D13976-598F-43A1-8534-689DED9C03C9}" type="presOf" srcId="{A7CA874F-F365-4B38-A906-1EC27BCE81D0}" destId="{C4F69963-6C58-47BD-BA10-BC5F11A5A146}" srcOrd="0" destOrd="0" presId="urn:microsoft.com/office/officeart/2005/8/layout/hList1"/>
    <dgm:cxn modelId="{DC496890-957A-4483-8627-C39D99B1AE98}" srcId="{51D147B4-1CE4-4953-A1E1-7364CE74D075}" destId="{A7CA874F-F365-4B38-A906-1EC27BCE81D0}" srcOrd="3" destOrd="0" parTransId="{2E293A1F-3960-431D-A2DD-0D4AFD7D8AEE}" sibTransId="{C805814E-4D72-409B-B661-41D1BDBAB7B0}"/>
    <dgm:cxn modelId="{0129745E-3A1F-4145-BDC7-B90E6728BB1B}" srcId="{51D147B4-1CE4-4953-A1E1-7364CE74D075}" destId="{59D424DB-8C05-43E4-A7F5-0BBBB882AA75}" srcOrd="1" destOrd="0" parTransId="{001CF656-4CA5-4A20-91B3-2CC83CC83E1B}" sibTransId="{2F792F9F-2EAE-42F2-9CDF-8976FB126194}"/>
    <dgm:cxn modelId="{CD68CE9A-29CB-4B30-B941-0B7574E8BDC8}" srcId="{B5E6F458-D9B4-40D1-AFDD-160AA49D8A88}" destId="{542A94EB-D0C5-458A-9705-CCC4677D1D23}" srcOrd="4" destOrd="0" parTransId="{FA153DD1-A7BD-4F34-958C-709C765FCBE9}" sibTransId="{C4BC7D65-D79D-4390-A9B2-BAD6A1479FB2}"/>
    <dgm:cxn modelId="{1BA54239-3199-450C-9AE5-AB014762EBA0}" srcId="{51D147B4-1CE4-4953-A1E1-7364CE74D075}" destId="{8D749C50-5AAC-45A8-8CBE-FFD4166BF0C1}" srcOrd="2" destOrd="0" parTransId="{056ECB07-BBE1-48E7-9AF1-90104A8652AF}" sibTransId="{DDA8D9E3-0F89-44A5-81D6-44832D5A6D50}"/>
    <dgm:cxn modelId="{28BB6D9F-4C66-49A3-AE6A-53B9A976A598}" type="presOf" srcId="{8D749C50-5AAC-45A8-8CBE-FFD4166BF0C1}" destId="{2B9D1149-2053-4ABB-8DC2-0631BC5397E9}" srcOrd="0" destOrd="0" presId="urn:microsoft.com/office/officeart/2005/8/layout/hList1"/>
    <dgm:cxn modelId="{A50728C6-9D02-4C8F-AB77-723768D3840A}" type="presOf" srcId="{C0A9E3F9-B317-47E3-9C45-C1956B2D720D}" destId="{D0C8A3B2-3479-48FA-9B03-0224599C2723}" srcOrd="0" destOrd="1" presId="urn:microsoft.com/office/officeart/2005/8/layout/hList1"/>
    <dgm:cxn modelId="{9B71239F-0D8F-494F-9A02-831D557DF985}" type="presOf" srcId="{71922C8E-9A8D-4525-9718-44AB9B53622F}" destId="{D0C8A3B2-3479-48FA-9B03-0224599C2723}" srcOrd="0" destOrd="0" presId="urn:microsoft.com/office/officeart/2005/8/layout/hList1"/>
    <dgm:cxn modelId="{AADA9934-2F65-45D5-A0D3-5338D3D85EEF}" type="presOf" srcId="{51D147B4-1CE4-4953-A1E1-7364CE74D075}" destId="{798C7B63-93FD-44C6-AFCF-A993F056A31B}" srcOrd="0" destOrd="0" presId="urn:microsoft.com/office/officeart/2005/8/layout/hList1"/>
    <dgm:cxn modelId="{FEA889FA-7074-43B0-A5B6-1BDA02340F05}" type="presOf" srcId="{A174746A-BD51-4F19-847E-1F07638FB3E0}" destId="{D0C8A3B2-3479-48FA-9B03-0224599C2723}" srcOrd="0" destOrd="3" presId="urn:microsoft.com/office/officeart/2005/8/layout/hList1"/>
    <dgm:cxn modelId="{346ACF65-35C2-4F42-AA12-666FD852E4EE}" type="presOf" srcId="{59D424DB-8C05-43E4-A7F5-0BBBB882AA75}" destId="{4317B080-5C5A-49ED-9B8C-386214A6D915}" srcOrd="0" destOrd="0" presId="urn:microsoft.com/office/officeart/2005/8/layout/hList1"/>
    <dgm:cxn modelId="{0EDB3ED8-6046-4142-8F48-11CF11B3ACF5}" srcId="{B5E6F458-D9B4-40D1-AFDD-160AA49D8A88}" destId="{71922C8E-9A8D-4525-9718-44AB9B53622F}" srcOrd="0" destOrd="0" parTransId="{09CAF176-1528-42A4-87DA-41ADFDB151A2}" sibTransId="{AA84A68C-1B4C-4C18-99CD-FDA06AFC9EE8}"/>
    <dgm:cxn modelId="{A8166153-01AB-4192-86D1-A0388ED8032C}" type="presParOf" srcId="{798C7B63-93FD-44C6-AFCF-A993F056A31B}" destId="{5AE71650-0522-4392-9195-C450DD62FB7B}" srcOrd="0" destOrd="0" presId="urn:microsoft.com/office/officeart/2005/8/layout/hList1"/>
    <dgm:cxn modelId="{BA6396D1-627A-41E5-BBE7-FA7F0E555BD2}" type="presParOf" srcId="{5AE71650-0522-4392-9195-C450DD62FB7B}" destId="{C4E16EDE-78FB-4291-BA2B-9FC1F5E46964}" srcOrd="0" destOrd="0" presId="urn:microsoft.com/office/officeart/2005/8/layout/hList1"/>
    <dgm:cxn modelId="{F9E215E3-ACC6-4107-A723-DCD161118ABF}" type="presParOf" srcId="{5AE71650-0522-4392-9195-C450DD62FB7B}" destId="{D0C8A3B2-3479-48FA-9B03-0224599C2723}" srcOrd="1" destOrd="0" presId="urn:microsoft.com/office/officeart/2005/8/layout/hList1"/>
    <dgm:cxn modelId="{7F72B8A7-4852-41B6-BE50-D8529CA4CD86}" type="presParOf" srcId="{798C7B63-93FD-44C6-AFCF-A993F056A31B}" destId="{B66294B8-AF5A-4F06-A858-9B237903024B}" srcOrd="1" destOrd="0" presId="urn:microsoft.com/office/officeart/2005/8/layout/hList1"/>
    <dgm:cxn modelId="{9518519B-15E2-45EF-9D1F-BCAAA23C8EFF}" type="presParOf" srcId="{798C7B63-93FD-44C6-AFCF-A993F056A31B}" destId="{C6510FA1-0D05-42BA-9F2A-D63014314A2A}" srcOrd="2" destOrd="0" presId="urn:microsoft.com/office/officeart/2005/8/layout/hList1"/>
    <dgm:cxn modelId="{AD30BA46-BE5E-4FCF-A7D9-5B7F7B36410E}" type="presParOf" srcId="{C6510FA1-0D05-42BA-9F2A-D63014314A2A}" destId="{4317B080-5C5A-49ED-9B8C-386214A6D915}" srcOrd="0" destOrd="0" presId="urn:microsoft.com/office/officeart/2005/8/layout/hList1"/>
    <dgm:cxn modelId="{2A0C026E-6EB6-4931-AAA6-320F2DE6ED3F}" type="presParOf" srcId="{C6510FA1-0D05-42BA-9F2A-D63014314A2A}" destId="{7D25B669-0720-443F-BDB4-CDA22BB4D29B}" srcOrd="1" destOrd="0" presId="urn:microsoft.com/office/officeart/2005/8/layout/hList1"/>
    <dgm:cxn modelId="{237F180B-6EDC-441F-A50A-42B7E718B638}" type="presParOf" srcId="{798C7B63-93FD-44C6-AFCF-A993F056A31B}" destId="{49E63811-B35C-4BF4-AA30-FF17AC81C9A8}" srcOrd="3" destOrd="0" presId="urn:microsoft.com/office/officeart/2005/8/layout/hList1"/>
    <dgm:cxn modelId="{A68F1810-55CD-415B-A691-9B2BD7F7B2BB}" type="presParOf" srcId="{798C7B63-93FD-44C6-AFCF-A993F056A31B}" destId="{301AE917-17C0-4153-B9B8-B0507D56769B}" srcOrd="4" destOrd="0" presId="urn:microsoft.com/office/officeart/2005/8/layout/hList1"/>
    <dgm:cxn modelId="{357B2B45-1B52-4143-8570-B35356F49857}" type="presParOf" srcId="{301AE917-17C0-4153-B9B8-B0507D56769B}" destId="{2B9D1149-2053-4ABB-8DC2-0631BC5397E9}" srcOrd="0" destOrd="0" presId="urn:microsoft.com/office/officeart/2005/8/layout/hList1"/>
    <dgm:cxn modelId="{4941EEDA-775E-423B-985A-B7ADB04D1793}" type="presParOf" srcId="{301AE917-17C0-4153-B9B8-B0507D56769B}" destId="{8A7F0D8F-C2D1-4764-852F-30D33F2DB3A4}" srcOrd="1" destOrd="0" presId="urn:microsoft.com/office/officeart/2005/8/layout/hList1"/>
    <dgm:cxn modelId="{9A5A7010-1EDC-46AB-8759-7107536CDA55}" type="presParOf" srcId="{798C7B63-93FD-44C6-AFCF-A993F056A31B}" destId="{EDF5E9BD-4260-4EA8-9426-3D7242E3000A}" srcOrd="5" destOrd="0" presId="urn:microsoft.com/office/officeart/2005/8/layout/hList1"/>
    <dgm:cxn modelId="{E787CA77-91EC-4CA0-B991-650B50F1AE72}" type="presParOf" srcId="{798C7B63-93FD-44C6-AFCF-A993F056A31B}" destId="{FA2C1119-5A39-4454-8A9A-F311AAACCA95}" srcOrd="6" destOrd="0" presId="urn:microsoft.com/office/officeart/2005/8/layout/hList1"/>
    <dgm:cxn modelId="{20F875F5-6E6B-4F04-AEDE-CE95BC6B231D}" type="presParOf" srcId="{FA2C1119-5A39-4454-8A9A-F311AAACCA95}" destId="{C4F69963-6C58-47BD-BA10-BC5F11A5A146}" srcOrd="0" destOrd="0" presId="urn:microsoft.com/office/officeart/2005/8/layout/hList1"/>
    <dgm:cxn modelId="{E0438B46-D66E-4AD2-AA38-68BB76F40DA7}" type="presParOf" srcId="{FA2C1119-5A39-4454-8A9A-F311AAACCA95}" destId="{6FB0017F-6F2A-4582-A38A-FA425C3CC6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F0D04-56EA-4E68-9F7D-01BB6EDCBEC6}" type="doc">
      <dgm:prSet loTypeId="urn:microsoft.com/office/officeart/2005/8/layout/vList4" loCatId="list" qsTypeId="urn:microsoft.com/office/officeart/2005/8/quickstyle/simple1" qsCatId="simple" csTypeId="urn:microsoft.com/office/officeart/2005/8/colors/accent5_1" csCatId="accent5" phldr="1"/>
      <dgm:spPr/>
      <dgm:t>
        <a:bodyPr/>
        <a:lstStyle/>
        <a:p>
          <a:endParaRPr lang="en-US"/>
        </a:p>
      </dgm:t>
    </dgm:pt>
    <dgm:pt modelId="{6973FA75-178C-429C-991C-3CF22A2C72ED}">
      <dgm:prSet phldrT="[Text]"/>
      <dgm:spPr>
        <a:ln>
          <a:solidFill>
            <a:srgbClr val="3973A1"/>
          </a:solidFill>
        </a:ln>
      </dgm:spPr>
      <dgm:t>
        <a:bodyPr/>
        <a:lstStyle/>
        <a:p>
          <a:r>
            <a:rPr lang="en-US" b="1" dirty="0" smtClean="0"/>
            <a:t>Document library </a:t>
          </a:r>
          <a:endParaRPr lang="en-US" b="1" dirty="0"/>
        </a:p>
      </dgm:t>
    </dgm:pt>
    <dgm:pt modelId="{E2F8978E-C205-451B-B27B-2D6C856AC56E}" type="parTrans" cxnId="{AAEA3992-D862-4CC1-9BFA-EFD48A663BD0}">
      <dgm:prSet/>
      <dgm:spPr/>
      <dgm:t>
        <a:bodyPr/>
        <a:lstStyle/>
        <a:p>
          <a:endParaRPr lang="en-US"/>
        </a:p>
      </dgm:t>
    </dgm:pt>
    <dgm:pt modelId="{062757A9-400C-4FC1-AB07-B1193A7053DD}" type="sibTrans" cxnId="{AAEA3992-D862-4CC1-9BFA-EFD48A663BD0}">
      <dgm:prSet/>
      <dgm:spPr/>
      <dgm:t>
        <a:bodyPr/>
        <a:lstStyle/>
        <a:p>
          <a:endParaRPr lang="en-US"/>
        </a:p>
      </dgm:t>
    </dgm:pt>
    <dgm:pt modelId="{503083DB-122E-49A7-ABE8-D57E6F23FB89}">
      <dgm:prSet phldrT="[Text]"/>
      <dgm:spPr>
        <a:ln>
          <a:solidFill>
            <a:srgbClr val="3973A1"/>
          </a:solidFill>
        </a:ln>
      </dgm:spPr>
      <dgm:t>
        <a:bodyPr/>
        <a:lstStyle/>
        <a:p>
          <a:r>
            <a:rPr lang="en-US" dirty="0" smtClean="0"/>
            <a:t> </a:t>
          </a:r>
          <a:r>
            <a:rPr lang="en-US" b="1" dirty="0" smtClean="0"/>
            <a:t>17% Links did not take me where I expected</a:t>
          </a:r>
          <a:endParaRPr lang="en-US" b="1" dirty="0"/>
        </a:p>
      </dgm:t>
    </dgm:pt>
    <dgm:pt modelId="{8DE0BF28-217A-4B11-9C9A-1EB797664D9F}" type="parTrans" cxnId="{C5C20296-3662-4C26-ADC0-5D18D63FE5B7}">
      <dgm:prSet/>
      <dgm:spPr/>
      <dgm:t>
        <a:bodyPr/>
        <a:lstStyle/>
        <a:p>
          <a:endParaRPr lang="en-US"/>
        </a:p>
      </dgm:t>
    </dgm:pt>
    <dgm:pt modelId="{3167DD35-9FF5-4988-8CAC-E5187833FF45}" type="sibTrans" cxnId="{C5C20296-3662-4C26-ADC0-5D18D63FE5B7}">
      <dgm:prSet/>
      <dgm:spPr/>
      <dgm:t>
        <a:bodyPr/>
        <a:lstStyle/>
        <a:p>
          <a:endParaRPr lang="en-US"/>
        </a:p>
      </dgm:t>
    </dgm:pt>
    <dgm:pt modelId="{DA484C41-DB4E-4A2C-9540-5A34503206F9}">
      <dgm:prSet phldrT="[Text]"/>
      <dgm:spPr>
        <a:ln>
          <a:solidFill>
            <a:srgbClr val="3973A1"/>
          </a:solidFill>
        </a:ln>
      </dgm:spPr>
      <dgm:t>
        <a:bodyPr/>
        <a:lstStyle/>
        <a:p>
          <a:r>
            <a:rPr lang="en-US" b="1" dirty="0" smtClean="0"/>
            <a:t>Electronic radiation (cell phones, etc.)</a:t>
          </a:r>
          <a:endParaRPr lang="en-US" b="1" dirty="0"/>
        </a:p>
      </dgm:t>
    </dgm:pt>
    <dgm:pt modelId="{42D9E87B-B00F-42D5-A6F1-C635367C9BA0}" type="parTrans" cxnId="{195A236B-08B3-454E-99D4-46E0E90C1B83}">
      <dgm:prSet/>
      <dgm:spPr/>
      <dgm:t>
        <a:bodyPr/>
        <a:lstStyle/>
        <a:p>
          <a:endParaRPr lang="en-US"/>
        </a:p>
      </dgm:t>
    </dgm:pt>
    <dgm:pt modelId="{64A914C3-801C-40E5-839B-BC6ED354F164}" type="sibTrans" cxnId="{195A236B-08B3-454E-99D4-46E0E90C1B83}">
      <dgm:prSet/>
      <dgm:spPr/>
      <dgm:t>
        <a:bodyPr/>
        <a:lstStyle/>
        <a:p>
          <a:endParaRPr lang="en-US"/>
        </a:p>
      </dgm:t>
    </dgm:pt>
    <dgm:pt modelId="{2F606716-9BB8-4529-966A-65F56F282ED2}">
      <dgm:prSet phldrT="[Text]"/>
      <dgm:spPr>
        <a:ln>
          <a:solidFill>
            <a:srgbClr val="3973A1"/>
          </a:solidFill>
        </a:ln>
      </dgm:spPr>
      <dgm:t>
        <a:bodyPr/>
        <a:lstStyle/>
        <a:p>
          <a:r>
            <a:rPr lang="en-US" dirty="0" smtClean="0"/>
            <a:t>   7% Links did not take me where I expected</a:t>
          </a:r>
          <a:endParaRPr lang="en-US" dirty="0"/>
        </a:p>
      </dgm:t>
    </dgm:pt>
    <dgm:pt modelId="{5C2CF9DF-6058-489F-9E5D-AD73A886E8BA}" type="parTrans" cxnId="{4B88A264-C742-4AAC-B486-B74711F934EC}">
      <dgm:prSet/>
      <dgm:spPr/>
      <dgm:t>
        <a:bodyPr/>
        <a:lstStyle/>
        <a:p>
          <a:endParaRPr lang="en-US"/>
        </a:p>
      </dgm:t>
    </dgm:pt>
    <dgm:pt modelId="{F4E91976-E567-45E1-9A81-2F370CF69401}" type="sibTrans" cxnId="{4B88A264-C742-4AAC-B486-B74711F934EC}">
      <dgm:prSet/>
      <dgm:spPr/>
      <dgm:t>
        <a:bodyPr/>
        <a:lstStyle/>
        <a:p>
          <a:endParaRPr lang="en-US"/>
        </a:p>
      </dgm:t>
    </dgm:pt>
    <dgm:pt modelId="{87F7FE50-6E08-44CA-9FFF-E2C65DAA9DB0}">
      <dgm:prSet phldrT="[Text]"/>
      <dgm:spPr>
        <a:ln>
          <a:solidFill>
            <a:srgbClr val="3973A1"/>
          </a:solidFill>
        </a:ln>
      </dgm:spPr>
      <dgm:t>
        <a:bodyPr/>
        <a:lstStyle/>
        <a:p>
          <a:r>
            <a:rPr lang="en-US" b="1" dirty="0" smtClean="0"/>
            <a:t>EPA emergency response capabilities  </a:t>
          </a:r>
          <a:endParaRPr lang="en-US" b="1" dirty="0"/>
        </a:p>
      </dgm:t>
    </dgm:pt>
    <dgm:pt modelId="{B7FB95E4-E9FD-43FA-A591-5ADB27BB96B7}" type="parTrans" cxnId="{BC019899-3957-428B-81B5-C67268C977A6}">
      <dgm:prSet/>
      <dgm:spPr/>
      <dgm:t>
        <a:bodyPr/>
        <a:lstStyle/>
        <a:p>
          <a:endParaRPr lang="en-US"/>
        </a:p>
      </dgm:t>
    </dgm:pt>
    <dgm:pt modelId="{8F380C2A-2834-4C02-8878-B3B1FFFFB525}" type="sibTrans" cxnId="{BC019899-3957-428B-81B5-C67268C977A6}">
      <dgm:prSet/>
      <dgm:spPr/>
      <dgm:t>
        <a:bodyPr/>
        <a:lstStyle/>
        <a:p>
          <a:endParaRPr lang="en-US"/>
        </a:p>
      </dgm:t>
    </dgm:pt>
    <dgm:pt modelId="{D620B0A7-8419-475D-A67E-B8D81EAB3F1F}">
      <dgm:prSet phldrT="[Text]"/>
      <dgm:spPr>
        <a:ln>
          <a:solidFill>
            <a:srgbClr val="3973A1"/>
          </a:solidFill>
        </a:ln>
      </dgm:spPr>
      <dgm:t>
        <a:bodyPr/>
        <a:lstStyle/>
        <a:p>
          <a:r>
            <a:rPr lang="en-US" b="1" dirty="0" smtClean="0"/>
            <a:t> 17% Links/Labels are difficult to understand</a:t>
          </a:r>
          <a:endParaRPr lang="en-US" b="1" dirty="0"/>
        </a:p>
      </dgm:t>
    </dgm:pt>
    <dgm:pt modelId="{9E26C76B-932A-4769-8457-F95D84BEBE79}" type="parTrans" cxnId="{1064CF49-3B7A-46E5-91C5-CE06B0CA6EDF}">
      <dgm:prSet/>
      <dgm:spPr/>
      <dgm:t>
        <a:bodyPr/>
        <a:lstStyle/>
        <a:p>
          <a:endParaRPr lang="en-US"/>
        </a:p>
      </dgm:t>
    </dgm:pt>
    <dgm:pt modelId="{D935659B-F34E-4CD2-9AFB-222E6C0E8E18}" type="sibTrans" cxnId="{1064CF49-3B7A-46E5-91C5-CE06B0CA6EDF}">
      <dgm:prSet/>
      <dgm:spPr/>
      <dgm:t>
        <a:bodyPr/>
        <a:lstStyle/>
        <a:p>
          <a:endParaRPr lang="en-US"/>
        </a:p>
      </dgm:t>
    </dgm:pt>
    <dgm:pt modelId="{3514A227-448C-4037-91C6-C9A623EE8DD8}">
      <dgm:prSet phldrT="[Text]"/>
      <dgm:spPr>
        <a:ln>
          <a:solidFill>
            <a:srgbClr val="3973A1"/>
          </a:solidFill>
        </a:ln>
      </dgm:spPr>
      <dgm:t>
        <a:bodyPr/>
        <a:lstStyle/>
        <a:p>
          <a:r>
            <a:rPr lang="en-US" dirty="0" smtClean="0"/>
            <a:t>   0% Too many links or navigational choices  </a:t>
          </a:r>
          <a:endParaRPr lang="en-US" dirty="0"/>
        </a:p>
      </dgm:t>
    </dgm:pt>
    <dgm:pt modelId="{99F45520-8074-4AD5-8DBE-3B46CD9E3C26}" type="parTrans" cxnId="{E3E96C4B-DBB9-45FE-A165-EF32BE2EC897}">
      <dgm:prSet/>
      <dgm:spPr/>
      <dgm:t>
        <a:bodyPr/>
        <a:lstStyle/>
        <a:p>
          <a:endParaRPr lang="en-US"/>
        </a:p>
      </dgm:t>
    </dgm:pt>
    <dgm:pt modelId="{F0ABD292-8FD5-4607-9202-68429DE103A6}" type="sibTrans" cxnId="{E3E96C4B-DBB9-45FE-A165-EF32BE2EC897}">
      <dgm:prSet/>
      <dgm:spPr/>
      <dgm:t>
        <a:bodyPr/>
        <a:lstStyle/>
        <a:p>
          <a:endParaRPr lang="en-US"/>
        </a:p>
      </dgm:t>
    </dgm:pt>
    <dgm:pt modelId="{0446F6F6-B311-4F19-9B8E-CE69DDE434AF}">
      <dgm:prSet/>
      <dgm:spPr>
        <a:ln>
          <a:solidFill>
            <a:srgbClr val="3973A1"/>
          </a:solidFill>
        </a:ln>
      </dgm:spPr>
      <dgm:t>
        <a:bodyPr/>
        <a:lstStyle/>
        <a:p>
          <a:r>
            <a:rPr lang="en-US" b="1" dirty="0" smtClean="0"/>
            <a:t> 21% Links/Labels are difficult to understand</a:t>
          </a:r>
          <a:endParaRPr lang="en-US" b="1" dirty="0"/>
        </a:p>
      </dgm:t>
    </dgm:pt>
    <dgm:pt modelId="{503434C3-545D-40E9-AA45-9806DB9CADDE}" type="parTrans" cxnId="{3D671490-62E0-4FD5-B64A-48566B1084D7}">
      <dgm:prSet/>
      <dgm:spPr/>
      <dgm:t>
        <a:bodyPr/>
        <a:lstStyle/>
        <a:p>
          <a:endParaRPr lang="en-US"/>
        </a:p>
      </dgm:t>
    </dgm:pt>
    <dgm:pt modelId="{4337CECB-9F11-43B5-BAEA-5CD313F6F57E}" type="sibTrans" cxnId="{3D671490-62E0-4FD5-B64A-48566B1084D7}">
      <dgm:prSet/>
      <dgm:spPr/>
      <dgm:t>
        <a:bodyPr/>
        <a:lstStyle/>
        <a:p>
          <a:endParaRPr lang="en-US"/>
        </a:p>
      </dgm:t>
    </dgm:pt>
    <dgm:pt modelId="{54FCDBEF-DE85-44A7-8BA1-D719B68C2100}">
      <dgm:prSet/>
      <dgm:spPr>
        <a:ln>
          <a:solidFill>
            <a:srgbClr val="3973A1"/>
          </a:solidFill>
        </a:ln>
      </dgm:spPr>
      <dgm:t>
        <a:bodyPr/>
        <a:lstStyle/>
        <a:p>
          <a:r>
            <a:rPr lang="en-US" dirty="0" smtClean="0"/>
            <a:t> 14% Too many links or navigational choices </a:t>
          </a:r>
          <a:endParaRPr lang="en-US" dirty="0"/>
        </a:p>
      </dgm:t>
    </dgm:pt>
    <dgm:pt modelId="{8A88B915-3FE0-46FE-B3B8-43F24E7B241B}" type="parTrans" cxnId="{62169099-C825-4F01-9789-F00145A692F6}">
      <dgm:prSet/>
      <dgm:spPr/>
      <dgm:t>
        <a:bodyPr/>
        <a:lstStyle/>
        <a:p>
          <a:endParaRPr lang="en-US"/>
        </a:p>
      </dgm:t>
    </dgm:pt>
    <dgm:pt modelId="{52EE3D99-FD6C-48E1-AECA-491439A9830C}" type="sibTrans" cxnId="{62169099-C825-4F01-9789-F00145A692F6}">
      <dgm:prSet/>
      <dgm:spPr/>
      <dgm:t>
        <a:bodyPr/>
        <a:lstStyle/>
        <a:p>
          <a:endParaRPr lang="en-US"/>
        </a:p>
      </dgm:t>
    </dgm:pt>
    <dgm:pt modelId="{60328626-F9E7-40DA-840C-8B02AE229B98}">
      <dgm:prSet phldrT="[Text]"/>
      <dgm:spPr>
        <a:ln>
          <a:solidFill>
            <a:srgbClr val="3973A1"/>
          </a:solidFill>
        </a:ln>
      </dgm:spPr>
      <dgm:t>
        <a:bodyPr/>
        <a:lstStyle/>
        <a:p>
          <a:r>
            <a:rPr lang="en-US" dirty="0" smtClean="0"/>
            <a:t>   8% Links did not take me where I expected</a:t>
          </a:r>
          <a:endParaRPr lang="en-US" dirty="0"/>
        </a:p>
      </dgm:t>
    </dgm:pt>
    <dgm:pt modelId="{929DE5F5-3001-4E0C-A188-F6D90D33706A}" type="sibTrans" cxnId="{9C442484-07CF-491F-A787-C559D6197524}">
      <dgm:prSet/>
      <dgm:spPr/>
      <dgm:t>
        <a:bodyPr/>
        <a:lstStyle/>
        <a:p>
          <a:endParaRPr lang="en-US"/>
        </a:p>
      </dgm:t>
    </dgm:pt>
    <dgm:pt modelId="{B0CBF76C-7840-4F3E-9EE0-39794A47A8DC}" type="parTrans" cxnId="{9C442484-07CF-491F-A787-C559D6197524}">
      <dgm:prSet/>
      <dgm:spPr/>
      <dgm:t>
        <a:bodyPr/>
        <a:lstStyle/>
        <a:p>
          <a:endParaRPr lang="en-US"/>
        </a:p>
      </dgm:t>
    </dgm:pt>
    <dgm:pt modelId="{1C38727D-828C-4D96-B753-DB1D34A97A11}">
      <dgm:prSet/>
      <dgm:spPr>
        <a:ln>
          <a:solidFill>
            <a:srgbClr val="3973A1"/>
          </a:solidFill>
        </a:ln>
      </dgm:spPr>
      <dgm:t>
        <a:bodyPr/>
        <a:lstStyle/>
        <a:p>
          <a:r>
            <a:rPr lang="en-US" b="1" dirty="0" smtClean="0"/>
            <a:t> 17% Links/Labels are difficult to understand</a:t>
          </a:r>
          <a:endParaRPr lang="en-US" b="1" dirty="0"/>
        </a:p>
      </dgm:t>
    </dgm:pt>
    <dgm:pt modelId="{89DA44F8-6C86-4071-846C-32E63A190360}" type="parTrans" cxnId="{891C78BC-5EA2-4F5C-9DB8-43D714607F80}">
      <dgm:prSet/>
      <dgm:spPr/>
      <dgm:t>
        <a:bodyPr/>
        <a:lstStyle/>
        <a:p>
          <a:endParaRPr lang="en-US"/>
        </a:p>
      </dgm:t>
    </dgm:pt>
    <dgm:pt modelId="{ED11AB61-4055-4C80-ABB3-A8AA00DD7AB1}" type="sibTrans" cxnId="{891C78BC-5EA2-4F5C-9DB8-43D714607F80}">
      <dgm:prSet/>
      <dgm:spPr/>
      <dgm:t>
        <a:bodyPr/>
        <a:lstStyle/>
        <a:p>
          <a:endParaRPr lang="en-US"/>
        </a:p>
      </dgm:t>
    </dgm:pt>
    <dgm:pt modelId="{231BEDE5-FE3C-4023-83F9-8EAE8B7AD41E}">
      <dgm:prSet/>
      <dgm:spPr>
        <a:ln>
          <a:solidFill>
            <a:srgbClr val="3973A1"/>
          </a:solidFill>
        </a:ln>
      </dgm:spPr>
      <dgm:t>
        <a:bodyPr/>
        <a:lstStyle/>
        <a:p>
          <a:r>
            <a:rPr lang="en-US" dirty="0" smtClean="0"/>
            <a:t>   0% Too many links or navigational choices </a:t>
          </a:r>
          <a:endParaRPr lang="en-US" dirty="0"/>
        </a:p>
      </dgm:t>
    </dgm:pt>
    <dgm:pt modelId="{8209F1E5-D25C-44AE-B925-579827DB9B67}" type="parTrans" cxnId="{30AF6870-0DF3-419D-921F-6B72DD31223C}">
      <dgm:prSet/>
      <dgm:spPr/>
      <dgm:t>
        <a:bodyPr/>
        <a:lstStyle/>
        <a:p>
          <a:endParaRPr lang="en-US"/>
        </a:p>
      </dgm:t>
    </dgm:pt>
    <dgm:pt modelId="{F44187BA-074D-4E10-B419-A89D5D8D1C3C}" type="sibTrans" cxnId="{30AF6870-0DF3-419D-921F-6B72DD31223C}">
      <dgm:prSet/>
      <dgm:spPr/>
      <dgm:t>
        <a:bodyPr/>
        <a:lstStyle/>
        <a:p>
          <a:endParaRPr lang="en-US"/>
        </a:p>
      </dgm:t>
    </dgm:pt>
    <dgm:pt modelId="{4F21476D-34D0-4B3A-94D2-246453105DFE}" type="pres">
      <dgm:prSet presAssocID="{26AF0D04-56EA-4E68-9F7D-01BB6EDCBEC6}" presName="linear" presStyleCnt="0">
        <dgm:presLayoutVars>
          <dgm:dir/>
          <dgm:resizeHandles val="exact"/>
        </dgm:presLayoutVars>
      </dgm:prSet>
      <dgm:spPr/>
      <dgm:t>
        <a:bodyPr/>
        <a:lstStyle/>
        <a:p>
          <a:endParaRPr lang="en-US"/>
        </a:p>
      </dgm:t>
    </dgm:pt>
    <dgm:pt modelId="{B8ABBA6E-DF76-49F9-ACFF-8E5860D539FD}" type="pres">
      <dgm:prSet presAssocID="{6973FA75-178C-429C-991C-3CF22A2C72ED}" presName="comp" presStyleCnt="0"/>
      <dgm:spPr/>
    </dgm:pt>
    <dgm:pt modelId="{E6B957F7-C968-486D-8AE8-693A2C62C21F}" type="pres">
      <dgm:prSet presAssocID="{6973FA75-178C-429C-991C-3CF22A2C72ED}" presName="box" presStyleLbl="node1" presStyleIdx="0" presStyleCnt="3" custLinFactNeighborY="2421"/>
      <dgm:spPr/>
      <dgm:t>
        <a:bodyPr/>
        <a:lstStyle/>
        <a:p>
          <a:endParaRPr lang="en-US"/>
        </a:p>
      </dgm:t>
    </dgm:pt>
    <dgm:pt modelId="{12CF4376-59C7-4376-B2EF-EDFC2315E8AB}" type="pres">
      <dgm:prSet presAssocID="{6973FA75-178C-429C-991C-3CF22A2C72ED}" presName="img" presStyleLbl="fgImgPlace1" presStyleIdx="0" presStyleCnt="3"/>
      <dgm:spPr>
        <a:solidFill>
          <a:schemeClr val="bg1"/>
        </a:solidFill>
        <a:ln>
          <a:solidFill>
            <a:srgbClr val="3973A1"/>
          </a:solidFill>
        </a:ln>
      </dgm:spPr>
    </dgm:pt>
    <dgm:pt modelId="{B4F5F272-1DAB-4975-BCA5-07DEE4224D7A}" type="pres">
      <dgm:prSet presAssocID="{6973FA75-178C-429C-991C-3CF22A2C72ED}" presName="text" presStyleLbl="node1" presStyleIdx="0" presStyleCnt="3">
        <dgm:presLayoutVars>
          <dgm:bulletEnabled val="1"/>
        </dgm:presLayoutVars>
      </dgm:prSet>
      <dgm:spPr/>
      <dgm:t>
        <a:bodyPr/>
        <a:lstStyle/>
        <a:p>
          <a:endParaRPr lang="en-US"/>
        </a:p>
      </dgm:t>
    </dgm:pt>
    <dgm:pt modelId="{248127E0-8DB7-409E-B83F-DE7E1F15CE69}" type="pres">
      <dgm:prSet presAssocID="{062757A9-400C-4FC1-AB07-B1193A7053DD}" presName="spacer" presStyleCnt="0"/>
      <dgm:spPr/>
    </dgm:pt>
    <dgm:pt modelId="{D9727E19-B65B-44F2-8BA4-31516F625F9C}" type="pres">
      <dgm:prSet presAssocID="{DA484C41-DB4E-4A2C-9540-5A34503206F9}" presName="comp" presStyleCnt="0"/>
      <dgm:spPr/>
    </dgm:pt>
    <dgm:pt modelId="{FE0ECC9F-5EB5-42FA-8BCD-63BBCB729987}" type="pres">
      <dgm:prSet presAssocID="{DA484C41-DB4E-4A2C-9540-5A34503206F9}" presName="box" presStyleLbl="node1" presStyleIdx="1" presStyleCnt="3" custLinFactNeighborX="-10831" custLinFactNeighborY="0"/>
      <dgm:spPr/>
      <dgm:t>
        <a:bodyPr/>
        <a:lstStyle/>
        <a:p>
          <a:endParaRPr lang="en-US"/>
        </a:p>
      </dgm:t>
    </dgm:pt>
    <dgm:pt modelId="{3004A12F-4A16-4433-B368-39ED19BDD6AA}" type="pres">
      <dgm:prSet presAssocID="{DA484C41-DB4E-4A2C-9540-5A34503206F9}" presName="img" presStyleLbl="fgImgPlace1" presStyleIdx="1" presStyleCnt="3"/>
      <dgm:spPr>
        <a:solidFill>
          <a:schemeClr val="bg1"/>
        </a:solidFill>
        <a:ln>
          <a:solidFill>
            <a:srgbClr val="3973A1"/>
          </a:solidFill>
        </a:ln>
      </dgm:spPr>
    </dgm:pt>
    <dgm:pt modelId="{EC39F34C-9DB6-4EB6-9999-A5DB77D7372A}" type="pres">
      <dgm:prSet presAssocID="{DA484C41-DB4E-4A2C-9540-5A34503206F9}" presName="text" presStyleLbl="node1" presStyleIdx="1" presStyleCnt="3">
        <dgm:presLayoutVars>
          <dgm:bulletEnabled val="1"/>
        </dgm:presLayoutVars>
      </dgm:prSet>
      <dgm:spPr/>
      <dgm:t>
        <a:bodyPr/>
        <a:lstStyle/>
        <a:p>
          <a:endParaRPr lang="en-US"/>
        </a:p>
      </dgm:t>
    </dgm:pt>
    <dgm:pt modelId="{5551D382-2A63-4959-8667-CA40301B87BB}" type="pres">
      <dgm:prSet presAssocID="{64A914C3-801C-40E5-839B-BC6ED354F164}" presName="spacer" presStyleCnt="0"/>
      <dgm:spPr/>
    </dgm:pt>
    <dgm:pt modelId="{E69AB332-13F3-447A-A46F-8EB7B1FFEC8C}" type="pres">
      <dgm:prSet presAssocID="{87F7FE50-6E08-44CA-9FFF-E2C65DAA9DB0}" presName="comp" presStyleCnt="0"/>
      <dgm:spPr/>
    </dgm:pt>
    <dgm:pt modelId="{FAFF7BDB-F7F0-4797-A83B-E3DE7F021430}" type="pres">
      <dgm:prSet presAssocID="{87F7FE50-6E08-44CA-9FFF-E2C65DAA9DB0}" presName="box" presStyleLbl="node1" presStyleIdx="2" presStyleCnt="3"/>
      <dgm:spPr/>
      <dgm:t>
        <a:bodyPr/>
        <a:lstStyle/>
        <a:p>
          <a:endParaRPr lang="en-US"/>
        </a:p>
      </dgm:t>
    </dgm:pt>
    <dgm:pt modelId="{86A0CB25-E8D8-4939-BF60-71067401C64F}" type="pres">
      <dgm:prSet presAssocID="{87F7FE50-6E08-44CA-9FFF-E2C65DAA9DB0}" presName="img" presStyleLbl="fgImgPlace1" presStyleIdx="2" presStyleCnt="3"/>
      <dgm:spPr>
        <a:solidFill>
          <a:schemeClr val="bg1"/>
        </a:solidFill>
        <a:ln>
          <a:solidFill>
            <a:srgbClr val="3973A1"/>
          </a:solidFill>
        </a:ln>
      </dgm:spPr>
    </dgm:pt>
    <dgm:pt modelId="{87AC4C30-DF11-459A-9D72-2BAA52888E92}" type="pres">
      <dgm:prSet presAssocID="{87F7FE50-6E08-44CA-9FFF-E2C65DAA9DB0}" presName="text" presStyleLbl="node1" presStyleIdx="2" presStyleCnt="3">
        <dgm:presLayoutVars>
          <dgm:bulletEnabled val="1"/>
        </dgm:presLayoutVars>
      </dgm:prSet>
      <dgm:spPr/>
      <dgm:t>
        <a:bodyPr/>
        <a:lstStyle/>
        <a:p>
          <a:endParaRPr lang="en-US"/>
        </a:p>
      </dgm:t>
    </dgm:pt>
  </dgm:ptLst>
  <dgm:cxnLst>
    <dgm:cxn modelId="{6EB5B585-137D-4E85-B93E-68DD08E832DD}" type="presOf" srcId="{6973FA75-178C-429C-991C-3CF22A2C72ED}" destId="{E6B957F7-C968-486D-8AE8-693A2C62C21F}" srcOrd="0" destOrd="0" presId="urn:microsoft.com/office/officeart/2005/8/layout/vList4"/>
    <dgm:cxn modelId="{4204D08C-434F-4D24-9DAA-42D2DECB369B}" type="presOf" srcId="{D620B0A7-8419-475D-A67E-B8D81EAB3F1F}" destId="{B4F5F272-1DAB-4975-BCA5-07DEE4224D7A}" srcOrd="1" destOrd="2" presId="urn:microsoft.com/office/officeart/2005/8/layout/vList4"/>
    <dgm:cxn modelId="{30AF6870-0DF3-419D-921F-6B72DD31223C}" srcId="{87F7FE50-6E08-44CA-9FFF-E2C65DAA9DB0}" destId="{231BEDE5-FE3C-4023-83F9-8EAE8B7AD41E}" srcOrd="2" destOrd="0" parTransId="{8209F1E5-D25C-44AE-B925-579827DB9B67}" sibTransId="{F44187BA-074D-4E10-B419-A89D5D8D1C3C}"/>
    <dgm:cxn modelId="{B4428FC4-205F-4772-85B7-3965EAACD716}" type="presOf" srcId="{6973FA75-178C-429C-991C-3CF22A2C72ED}" destId="{B4F5F272-1DAB-4975-BCA5-07DEE4224D7A}" srcOrd="1" destOrd="0" presId="urn:microsoft.com/office/officeart/2005/8/layout/vList4"/>
    <dgm:cxn modelId="{50F84D35-DBC4-4630-A2E8-0E41247EDF47}" type="presOf" srcId="{3514A227-448C-4037-91C6-C9A623EE8DD8}" destId="{E6B957F7-C968-486D-8AE8-693A2C62C21F}" srcOrd="0" destOrd="3" presId="urn:microsoft.com/office/officeart/2005/8/layout/vList4"/>
    <dgm:cxn modelId="{E0B86AA3-9978-404C-A8EC-271659CCAB98}" type="presOf" srcId="{3514A227-448C-4037-91C6-C9A623EE8DD8}" destId="{B4F5F272-1DAB-4975-BCA5-07DEE4224D7A}" srcOrd="1" destOrd="3" presId="urn:microsoft.com/office/officeart/2005/8/layout/vList4"/>
    <dgm:cxn modelId="{35E473BE-5CA1-4C8C-9887-574E19DF5940}" type="presOf" srcId="{231BEDE5-FE3C-4023-83F9-8EAE8B7AD41E}" destId="{FAFF7BDB-F7F0-4797-A83B-E3DE7F021430}" srcOrd="0" destOrd="3" presId="urn:microsoft.com/office/officeart/2005/8/layout/vList4"/>
    <dgm:cxn modelId="{4258394F-B6E3-4466-89E7-19A78114205E}" type="presOf" srcId="{0446F6F6-B311-4F19-9B8E-CE69DDE434AF}" destId="{FE0ECC9F-5EB5-42FA-8BCD-63BBCB729987}" srcOrd="0" destOrd="2" presId="urn:microsoft.com/office/officeart/2005/8/layout/vList4"/>
    <dgm:cxn modelId="{5A913A23-A941-43AF-9CD9-67788CE1494F}" type="presOf" srcId="{231BEDE5-FE3C-4023-83F9-8EAE8B7AD41E}" destId="{87AC4C30-DF11-459A-9D72-2BAA52888E92}" srcOrd="1" destOrd="3" presId="urn:microsoft.com/office/officeart/2005/8/layout/vList4"/>
    <dgm:cxn modelId="{8A0060F2-80E6-4FB8-A9F5-EA4DF1CBD5F4}" type="presOf" srcId="{26AF0D04-56EA-4E68-9F7D-01BB6EDCBEC6}" destId="{4F21476D-34D0-4B3A-94D2-246453105DFE}" srcOrd="0" destOrd="0" presId="urn:microsoft.com/office/officeart/2005/8/layout/vList4"/>
    <dgm:cxn modelId="{1B3DF2DD-1C41-46F1-8145-A4C8CC766DDC}" type="presOf" srcId="{2F606716-9BB8-4529-966A-65F56F282ED2}" destId="{FE0ECC9F-5EB5-42FA-8BCD-63BBCB729987}" srcOrd="0" destOrd="1" presId="urn:microsoft.com/office/officeart/2005/8/layout/vList4"/>
    <dgm:cxn modelId="{3D671490-62E0-4FD5-B64A-48566B1084D7}" srcId="{DA484C41-DB4E-4A2C-9540-5A34503206F9}" destId="{0446F6F6-B311-4F19-9B8E-CE69DDE434AF}" srcOrd="1" destOrd="0" parTransId="{503434C3-545D-40E9-AA45-9806DB9CADDE}" sibTransId="{4337CECB-9F11-43B5-BAEA-5CD313F6F57E}"/>
    <dgm:cxn modelId="{AAEA3992-D862-4CC1-9BFA-EFD48A663BD0}" srcId="{26AF0D04-56EA-4E68-9F7D-01BB6EDCBEC6}" destId="{6973FA75-178C-429C-991C-3CF22A2C72ED}" srcOrd="0" destOrd="0" parTransId="{E2F8978E-C205-451B-B27B-2D6C856AC56E}" sibTransId="{062757A9-400C-4FC1-AB07-B1193A7053DD}"/>
    <dgm:cxn modelId="{D85249E5-7EDF-4BBC-8E87-5F3DBCA76E94}" type="presOf" srcId="{503083DB-122E-49A7-ABE8-D57E6F23FB89}" destId="{B4F5F272-1DAB-4975-BCA5-07DEE4224D7A}" srcOrd="1" destOrd="1" presId="urn:microsoft.com/office/officeart/2005/8/layout/vList4"/>
    <dgm:cxn modelId="{62169099-C825-4F01-9789-F00145A692F6}" srcId="{DA484C41-DB4E-4A2C-9540-5A34503206F9}" destId="{54FCDBEF-DE85-44A7-8BA1-D719B68C2100}" srcOrd="2" destOrd="0" parTransId="{8A88B915-3FE0-46FE-B3B8-43F24E7B241B}" sibTransId="{52EE3D99-FD6C-48E1-AECA-491439A9830C}"/>
    <dgm:cxn modelId="{FA90EB36-83FF-4A52-BD94-C806E840760D}" type="presOf" srcId="{2F606716-9BB8-4529-966A-65F56F282ED2}" destId="{EC39F34C-9DB6-4EB6-9999-A5DB77D7372A}" srcOrd="1" destOrd="1" presId="urn:microsoft.com/office/officeart/2005/8/layout/vList4"/>
    <dgm:cxn modelId="{891C78BC-5EA2-4F5C-9DB8-43D714607F80}" srcId="{87F7FE50-6E08-44CA-9FFF-E2C65DAA9DB0}" destId="{1C38727D-828C-4D96-B753-DB1D34A97A11}" srcOrd="1" destOrd="0" parTransId="{89DA44F8-6C86-4071-846C-32E63A190360}" sibTransId="{ED11AB61-4055-4C80-ABB3-A8AA00DD7AB1}"/>
    <dgm:cxn modelId="{C5C20296-3662-4C26-ADC0-5D18D63FE5B7}" srcId="{6973FA75-178C-429C-991C-3CF22A2C72ED}" destId="{503083DB-122E-49A7-ABE8-D57E6F23FB89}" srcOrd="0" destOrd="0" parTransId="{8DE0BF28-217A-4B11-9C9A-1EB797664D9F}" sibTransId="{3167DD35-9FF5-4988-8CAC-E5187833FF45}"/>
    <dgm:cxn modelId="{AA47E778-50E1-47BF-8E2E-634257EF508D}" type="presOf" srcId="{1C38727D-828C-4D96-B753-DB1D34A97A11}" destId="{87AC4C30-DF11-459A-9D72-2BAA52888E92}" srcOrd="1" destOrd="2" presId="urn:microsoft.com/office/officeart/2005/8/layout/vList4"/>
    <dgm:cxn modelId="{132A7AEA-A9B3-4C75-AA95-D2B77AB3C5B5}" type="presOf" srcId="{0446F6F6-B311-4F19-9B8E-CE69DDE434AF}" destId="{EC39F34C-9DB6-4EB6-9999-A5DB77D7372A}" srcOrd="1" destOrd="2" presId="urn:microsoft.com/office/officeart/2005/8/layout/vList4"/>
    <dgm:cxn modelId="{6E7FDE81-ED00-4475-8A16-AB0D7E261133}" type="presOf" srcId="{54FCDBEF-DE85-44A7-8BA1-D719B68C2100}" destId="{EC39F34C-9DB6-4EB6-9999-A5DB77D7372A}" srcOrd="1" destOrd="3" presId="urn:microsoft.com/office/officeart/2005/8/layout/vList4"/>
    <dgm:cxn modelId="{8F1169AB-1266-4B92-BE01-BC312F7DDD98}" type="presOf" srcId="{DA484C41-DB4E-4A2C-9540-5A34503206F9}" destId="{EC39F34C-9DB6-4EB6-9999-A5DB77D7372A}" srcOrd="1" destOrd="0" presId="urn:microsoft.com/office/officeart/2005/8/layout/vList4"/>
    <dgm:cxn modelId="{4B88A264-C742-4AAC-B486-B74711F934EC}" srcId="{DA484C41-DB4E-4A2C-9540-5A34503206F9}" destId="{2F606716-9BB8-4529-966A-65F56F282ED2}" srcOrd="0" destOrd="0" parTransId="{5C2CF9DF-6058-489F-9E5D-AD73A886E8BA}" sibTransId="{F4E91976-E567-45E1-9A81-2F370CF69401}"/>
    <dgm:cxn modelId="{FBC496B2-BB58-4F8A-9E11-F30D5DBD90CA}" type="presOf" srcId="{60328626-F9E7-40DA-840C-8B02AE229B98}" destId="{FAFF7BDB-F7F0-4797-A83B-E3DE7F021430}" srcOrd="0" destOrd="1" presId="urn:microsoft.com/office/officeart/2005/8/layout/vList4"/>
    <dgm:cxn modelId="{1064CF49-3B7A-46E5-91C5-CE06B0CA6EDF}" srcId="{6973FA75-178C-429C-991C-3CF22A2C72ED}" destId="{D620B0A7-8419-475D-A67E-B8D81EAB3F1F}" srcOrd="1" destOrd="0" parTransId="{9E26C76B-932A-4769-8457-F95D84BEBE79}" sibTransId="{D935659B-F34E-4CD2-9AFB-222E6C0E8E18}"/>
    <dgm:cxn modelId="{2F84D9A4-35C4-4B68-932E-249FB63B901E}" type="presOf" srcId="{87F7FE50-6E08-44CA-9FFF-E2C65DAA9DB0}" destId="{FAFF7BDB-F7F0-4797-A83B-E3DE7F021430}" srcOrd="0" destOrd="0" presId="urn:microsoft.com/office/officeart/2005/8/layout/vList4"/>
    <dgm:cxn modelId="{43AE6186-819A-444E-8BA7-10941855E511}" type="presOf" srcId="{1C38727D-828C-4D96-B753-DB1D34A97A11}" destId="{FAFF7BDB-F7F0-4797-A83B-E3DE7F021430}" srcOrd="0" destOrd="2" presId="urn:microsoft.com/office/officeart/2005/8/layout/vList4"/>
    <dgm:cxn modelId="{21ADAE94-9BA8-4764-9B7A-56B75580BB4E}" type="presOf" srcId="{60328626-F9E7-40DA-840C-8B02AE229B98}" destId="{87AC4C30-DF11-459A-9D72-2BAA52888E92}" srcOrd="1" destOrd="1" presId="urn:microsoft.com/office/officeart/2005/8/layout/vList4"/>
    <dgm:cxn modelId="{E3E96C4B-DBB9-45FE-A165-EF32BE2EC897}" srcId="{6973FA75-178C-429C-991C-3CF22A2C72ED}" destId="{3514A227-448C-4037-91C6-C9A623EE8DD8}" srcOrd="2" destOrd="0" parTransId="{99F45520-8074-4AD5-8DBE-3B46CD9E3C26}" sibTransId="{F0ABD292-8FD5-4607-9202-68429DE103A6}"/>
    <dgm:cxn modelId="{26D360BC-50C4-4FA8-9D41-3B658F6A55B0}" type="presOf" srcId="{503083DB-122E-49A7-ABE8-D57E6F23FB89}" destId="{E6B957F7-C968-486D-8AE8-693A2C62C21F}" srcOrd="0" destOrd="1" presId="urn:microsoft.com/office/officeart/2005/8/layout/vList4"/>
    <dgm:cxn modelId="{344EFCAB-718F-4704-BDC4-1CCEDCB04F48}" type="presOf" srcId="{87F7FE50-6E08-44CA-9FFF-E2C65DAA9DB0}" destId="{87AC4C30-DF11-459A-9D72-2BAA52888E92}" srcOrd="1" destOrd="0" presId="urn:microsoft.com/office/officeart/2005/8/layout/vList4"/>
    <dgm:cxn modelId="{BC019899-3957-428B-81B5-C67268C977A6}" srcId="{26AF0D04-56EA-4E68-9F7D-01BB6EDCBEC6}" destId="{87F7FE50-6E08-44CA-9FFF-E2C65DAA9DB0}" srcOrd="2" destOrd="0" parTransId="{B7FB95E4-E9FD-43FA-A591-5ADB27BB96B7}" sibTransId="{8F380C2A-2834-4C02-8878-B3B1FFFFB525}"/>
    <dgm:cxn modelId="{C8999110-3693-4AFA-A22F-ECF8EDCB2300}" type="presOf" srcId="{D620B0A7-8419-475D-A67E-B8D81EAB3F1F}" destId="{E6B957F7-C968-486D-8AE8-693A2C62C21F}" srcOrd="0" destOrd="2" presId="urn:microsoft.com/office/officeart/2005/8/layout/vList4"/>
    <dgm:cxn modelId="{195A236B-08B3-454E-99D4-46E0E90C1B83}" srcId="{26AF0D04-56EA-4E68-9F7D-01BB6EDCBEC6}" destId="{DA484C41-DB4E-4A2C-9540-5A34503206F9}" srcOrd="1" destOrd="0" parTransId="{42D9E87B-B00F-42D5-A6F1-C635367C9BA0}" sibTransId="{64A914C3-801C-40E5-839B-BC6ED354F164}"/>
    <dgm:cxn modelId="{F00F9CC5-A00A-4AEB-9083-62AA270744B2}" type="presOf" srcId="{DA484C41-DB4E-4A2C-9540-5A34503206F9}" destId="{FE0ECC9F-5EB5-42FA-8BCD-63BBCB729987}" srcOrd="0" destOrd="0" presId="urn:microsoft.com/office/officeart/2005/8/layout/vList4"/>
    <dgm:cxn modelId="{87965B56-BC00-4A00-A3E9-DD9B0A820BE0}" type="presOf" srcId="{54FCDBEF-DE85-44A7-8BA1-D719B68C2100}" destId="{FE0ECC9F-5EB5-42FA-8BCD-63BBCB729987}" srcOrd="0" destOrd="3" presId="urn:microsoft.com/office/officeart/2005/8/layout/vList4"/>
    <dgm:cxn modelId="{9C442484-07CF-491F-A787-C559D6197524}" srcId="{87F7FE50-6E08-44CA-9FFF-E2C65DAA9DB0}" destId="{60328626-F9E7-40DA-840C-8B02AE229B98}" srcOrd="0" destOrd="0" parTransId="{B0CBF76C-7840-4F3E-9EE0-39794A47A8DC}" sibTransId="{929DE5F5-3001-4E0C-A188-F6D90D33706A}"/>
    <dgm:cxn modelId="{1BC70B76-8B60-4FC3-8A88-04C42E653611}" type="presParOf" srcId="{4F21476D-34D0-4B3A-94D2-246453105DFE}" destId="{B8ABBA6E-DF76-49F9-ACFF-8E5860D539FD}" srcOrd="0" destOrd="0" presId="urn:microsoft.com/office/officeart/2005/8/layout/vList4"/>
    <dgm:cxn modelId="{9FDF45A8-43CB-4C88-B894-049C85208CB1}" type="presParOf" srcId="{B8ABBA6E-DF76-49F9-ACFF-8E5860D539FD}" destId="{E6B957F7-C968-486D-8AE8-693A2C62C21F}" srcOrd="0" destOrd="0" presId="urn:microsoft.com/office/officeart/2005/8/layout/vList4"/>
    <dgm:cxn modelId="{7A695A12-5C11-4526-89BA-7D6B87C942D8}" type="presParOf" srcId="{B8ABBA6E-DF76-49F9-ACFF-8E5860D539FD}" destId="{12CF4376-59C7-4376-B2EF-EDFC2315E8AB}" srcOrd="1" destOrd="0" presId="urn:microsoft.com/office/officeart/2005/8/layout/vList4"/>
    <dgm:cxn modelId="{6D4D3165-B834-4942-AEFD-A9E8510438B5}" type="presParOf" srcId="{B8ABBA6E-DF76-49F9-ACFF-8E5860D539FD}" destId="{B4F5F272-1DAB-4975-BCA5-07DEE4224D7A}" srcOrd="2" destOrd="0" presId="urn:microsoft.com/office/officeart/2005/8/layout/vList4"/>
    <dgm:cxn modelId="{F3EB8303-1066-4563-B0EC-4F5E5439FD78}" type="presParOf" srcId="{4F21476D-34D0-4B3A-94D2-246453105DFE}" destId="{248127E0-8DB7-409E-B83F-DE7E1F15CE69}" srcOrd="1" destOrd="0" presId="urn:microsoft.com/office/officeart/2005/8/layout/vList4"/>
    <dgm:cxn modelId="{923DBD58-68C7-4FED-B569-F2B52DA11634}" type="presParOf" srcId="{4F21476D-34D0-4B3A-94D2-246453105DFE}" destId="{D9727E19-B65B-44F2-8BA4-31516F625F9C}" srcOrd="2" destOrd="0" presId="urn:microsoft.com/office/officeart/2005/8/layout/vList4"/>
    <dgm:cxn modelId="{08E0B52A-F8A2-46D7-8460-6B402165A537}" type="presParOf" srcId="{D9727E19-B65B-44F2-8BA4-31516F625F9C}" destId="{FE0ECC9F-5EB5-42FA-8BCD-63BBCB729987}" srcOrd="0" destOrd="0" presId="urn:microsoft.com/office/officeart/2005/8/layout/vList4"/>
    <dgm:cxn modelId="{CBDD0399-4B36-4FEC-912E-DC7BBE0DCE4C}" type="presParOf" srcId="{D9727E19-B65B-44F2-8BA4-31516F625F9C}" destId="{3004A12F-4A16-4433-B368-39ED19BDD6AA}" srcOrd="1" destOrd="0" presId="urn:microsoft.com/office/officeart/2005/8/layout/vList4"/>
    <dgm:cxn modelId="{26308D5A-703B-4286-87F2-A38FC4C95FDE}" type="presParOf" srcId="{D9727E19-B65B-44F2-8BA4-31516F625F9C}" destId="{EC39F34C-9DB6-4EB6-9999-A5DB77D7372A}" srcOrd="2" destOrd="0" presId="urn:microsoft.com/office/officeart/2005/8/layout/vList4"/>
    <dgm:cxn modelId="{D6AFD1CB-0EB4-47AB-9159-29A8CBC40F2B}" type="presParOf" srcId="{4F21476D-34D0-4B3A-94D2-246453105DFE}" destId="{5551D382-2A63-4959-8667-CA40301B87BB}" srcOrd="3" destOrd="0" presId="urn:microsoft.com/office/officeart/2005/8/layout/vList4"/>
    <dgm:cxn modelId="{34AC8DF4-22F4-40FC-935B-D1EB497E22B4}" type="presParOf" srcId="{4F21476D-34D0-4B3A-94D2-246453105DFE}" destId="{E69AB332-13F3-447A-A46F-8EB7B1FFEC8C}" srcOrd="4" destOrd="0" presId="urn:microsoft.com/office/officeart/2005/8/layout/vList4"/>
    <dgm:cxn modelId="{984ECF4F-48FC-4CCD-A441-C2300C765A81}" type="presParOf" srcId="{E69AB332-13F3-447A-A46F-8EB7B1FFEC8C}" destId="{FAFF7BDB-F7F0-4797-A83B-E3DE7F021430}" srcOrd="0" destOrd="0" presId="urn:microsoft.com/office/officeart/2005/8/layout/vList4"/>
    <dgm:cxn modelId="{BB286069-7E3E-452B-A597-E2663CEB0DD3}" type="presParOf" srcId="{E69AB332-13F3-447A-A46F-8EB7B1FFEC8C}" destId="{86A0CB25-E8D8-4939-BF60-71067401C64F}" srcOrd="1" destOrd="0" presId="urn:microsoft.com/office/officeart/2005/8/layout/vList4"/>
    <dgm:cxn modelId="{216D0F68-B06A-4F51-B9A5-DE1E28604F4C}" type="presParOf" srcId="{E69AB332-13F3-447A-A46F-8EB7B1FFEC8C}" destId="{87AC4C30-DF11-459A-9D72-2BAA52888E92}" srcOrd="2" destOrd="0" presId="urn:microsoft.com/office/officeart/2005/8/layout/vList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D9E90-6FA8-44EF-BE74-ED9EAE99D3A4}">
      <dsp:nvSpPr>
        <dsp:cNvPr id="0" name=""/>
        <dsp:cNvSpPr/>
      </dsp:nvSpPr>
      <dsp:spPr>
        <a:xfrm>
          <a:off x="1367207" y="0"/>
          <a:ext cx="2040281" cy="2040489"/>
        </a:xfrm>
        <a:prstGeom prst="circularArrow">
          <a:avLst>
            <a:gd name="adj1" fmla="val 10980"/>
            <a:gd name="adj2" fmla="val 1142322"/>
            <a:gd name="adj3" fmla="val 4500000"/>
            <a:gd name="adj4" fmla="val 10800000"/>
            <a:gd name="adj5" fmla="val 12500"/>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FEFE2-88AF-4B12-924D-1DE398F852DB}">
      <dsp:nvSpPr>
        <dsp:cNvPr id="0" name=""/>
        <dsp:cNvSpPr/>
      </dsp:nvSpPr>
      <dsp:spPr>
        <a:xfrm>
          <a:off x="1840190" y="499630"/>
          <a:ext cx="1138592" cy="56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EPA v6 </a:t>
          </a:r>
        </a:p>
        <a:p>
          <a:pPr lvl="0" algn="ctr" defTabSz="488950">
            <a:lnSpc>
              <a:spcPct val="90000"/>
            </a:lnSpc>
            <a:spcBef>
              <a:spcPct val="0"/>
            </a:spcBef>
            <a:spcAft>
              <a:spcPct val="35000"/>
            </a:spcAft>
          </a:pPr>
          <a:r>
            <a:rPr lang="en-US" sz="1100" kern="1200" dirty="0" smtClean="0">
              <a:solidFill>
                <a:schemeClr val="tx1"/>
              </a:solidFill>
            </a:rPr>
            <a:t>August 2015</a:t>
          </a:r>
          <a:endParaRPr lang="en-US" sz="1100" kern="1200" dirty="0">
            <a:solidFill>
              <a:schemeClr val="tx1"/>
            </a:solidFill>
          </a:endParaRPr>
        </a:p>
      </dsp:txBody>
      <dsp:txXfrm>
        <a:off x="1840190" y="499630"/>
        <a:ext cx="1138592" cy="569237"/>
      </dsp:txXfrm>
    </dsp:sp>
    <dsp:sp modelId="{7D49469F-19C2-44B9-82F4-6140B5CC798D}">
      <dsp:nvSpPr>
        <dsp:cNvPr id="0" name=""/>
        <dsp:cNvSpPr/>
      </dsp:nvSpPr>
      <dsp:spPr>
        <a:xfrm>
          <a:off x="766274" y="1107044"/>
          <a:ext cx="2108529" cy="2171529"/>
        </a:xfrm>
        <a:prstGeom prst="leftCircularArrow">
          <a:avLst>
            <a:gd name="adj1" fmla="val 10980"/>
            <a:gd name="adj2" fmla="val 1142322"/>
            <a:gd name="adj3" fmla="val 6300000"/>
            <a:gd name="adj4" fmla="val 18900000"/>
            <a:gd name="adj5" fmla="val 12500"/>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0C301-5359-4155-9B97-4E1ADC777A95}">
      <dsp:nvSpPr>
        <dsp:cNvPr id="0" name=""/>
        <dsp:cNvSpPr/>
      </dsp:nvSpPr>
      <dsp:spPr>
        <a:xfrm>
          <a:off x="410957" y="1853532"/>
          <a:ext cx="2766940" cy="56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baseline="0" dirty="0" smtClean="0">
              <a:solidFill>
                <a:schemeClr val="tx1"/>
              </a:solidFill>
            </a:rPr>
            <a:t>September 2015 </a:t>
          </a:r>
        </a:p>
        <a:p>
          <a:pPr lvl="0" algn="ctr" defTabSz="488950">
            <a:lnSpc>
              <a:spcPct val="90000"/>
            </a:lnSpc>
            <a:spcBef>
              <a:spcPct val="0"/>
            </a:spcBef>
            <a:spcAft>
              <a:spcPct val="35000"/>
            </a:spcAft>
          </a:pPr>
          <a:r>
            <a:rPr lang="en-US" sz="1100" kern="1200" baseline="0" dirty="0" smtClean="0">
              <a:solidFill>
                <a:schemeClr val="tx1"/>
              </a:solidFill>
            </a:rPr>
            <a:t>To </a:t>
          </a:r>
        </a:p>
        <a:p>
          <a:pPr lvl="0" algn="ctr" defTabSz="488950">
            <a:lnSpc>
              <a:spcPct val="90000"/>
            </a:lnSpc>
            <a:spcBef>
              <a:spcPct val="0"/>
            </a:spcBef>
            <a:spcAft>
              <a:spcPct val="35000"/>
            </a:spcAft>
          </a:pPr>
          <a:r>
            <a:rPr lang="en-US" sz="1100" kern="1200" baseline="0" dirty="0" smtClean="0">
              <a:solidFill>
                <a:schemeClr val="tx1"/>
              </a:solidFill>
            </a:rPr>
            <a:t> November 2016</a:t>
          </a:r>
        </a:p>
      </dsp:txBody>
      <dsp:txXfrm>
        <a:off x="410957" y="1853532"/>
        <a:ext cx="2766940" cy="569237"/>
      </dsp:txXfrm>
    </dsp:sp>
    <dsp:sp modelId="{A3F24646-A8FA-45D6-B944-9335464E76C3}">
      <dsp:nvSpPr>
        <dsp:cNvPr id="0" name=""/>
        <dsp:cNvSpPr/>
      </dsp:nvSpPr>
      <dsp:spPr>
        <a:xfrm>
          <a:off x="1298949" y="2381371"/>
          <a:ext cx="2176797" cy="1976663"/>
        </a:xfrm>
        <a:prstGeom prst="circularArrow">
          <a:avLst>
            <a:gd name="adj1" fmla="val 10980"/>
            <a:gd name="adj2" fmla="val 1142322"/>
            <a:gd name="adj3" fmla="val 4500000"/>
            <a:gd name="adj4" fmla="val 13500000"/>
            <a:gd name="adj5" fmla="val 12500"/>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53346-018B-4677-8D1F-044FD1BAFE94}">
      <dsp:nvSpPr>
        <dsp:cNvPr id="0" name=""/>
        <dsp:cNvSpPr/>
      </dsp:nvSpPr>
      <dsp:spPr>
        <a:xfrm>
          <a:off x="1817668" y="3048452"/>
          <a:ext cx="1138592" cy="56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tx1"/>
              </a:solidFill>
              <a:latin typeface="+mj-lt"/>
              <a:ea typeface="ＭＳ Ｐゴシック" pitchFamily="-108" charset="-128"/>
            </a:rPr>
            <a:t>Completion Percentage: 47%</a:t>
          </a:r>
          <a:endParaRPr lang="en-US" sz="1100" kern="1200" dirty="0">
            <a:solidFill>
              <a:schemeClr val="tx1"/>
            </a:solidFill>
          </a:endParaRPr>
        </a:p>
      </dsp:txBody>
      <dsp:txXfrm>
        <a:off x="1817668" y="3048452"/>
        <a:ext cx="1138592" cy="569237"/>
      </dsp:txXfrm>
    </dsp:sp>
    <dsp:sp modelId="{7BE0CC83-3911-4DF7-BF58-2D494B463FE5}">
      <dsp:nvSpPr>
        <dsp:cNvPr id="0" name=""/>
        <dsp:cNvSpPr/>
      </dsp:nvSpPr>
      <dsp:spPr>
        <a:xfrm>
          <a:off x="890441" y="3657297"/>
          <a:ext cx="1863639" cy="1753706"/>
        </a:xfrm>
        <a:prstGeom prst="blockArc">
          <a:avLst>
            <a:gd name="adj1" fmla="val 0"/>
            <a:gd name="adj2" fmla="val 18900000"/>
            <a:gd name="adj3" fmla="val 1274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D571F-870A-48F7-9809-E356857E17E7}">
      <dsp:nvSpPr>
        <dsp:cNvPr id="0" name=""/>
        <dsp:cNvSpPr/>
      </dsp:nvSpPr>
      <dsp:spPr>
        <a:xfrm>
          <a:off x="1126318" y="4262788"/>
          <a:ext cx="1383082" cy="56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j-lt"/>
              <a:ea typeface="ＭＳ Ｐゴシック" pitchFamily="-108" charset="-128"/>
            </a:rPr>
            <a:t>Survey invitation presents randomly to 100% of visitors who view 4+pages of your website. </a:t>
          </a:r>
          <a:endParaRPr lang="en-US" sz="1100" kern="1200" dirty="0">
            <a:solidFill>
              <a:schemeClr val="tx1"/>
            </a:solidFill>
          </a:endParaRPr>
        </a:p>
      </dsp:txBody>
      <dsp:txXfrm>
        <a:off x="1126318" y="4262788"/>
        <a:ext cx="1383082" cy="569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DDCA5-136B-4A2E-B143-2876DFDBDD66}">
      <dsp:nvSpPr>
        <dsp:cNvPr id="0" name=""/>
        <dsp:cNvSpPr/>
      </dsp:nvSpPr>
      <dsp:spPr>
        <a:xfrm rot="16200000">
          <a:off x="-928278" y="1456198"/>
          <a:ext cx="2213797" cy="231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4486" bIns="0" numCol="1" spcCol="1270" anchor="t" anchorCtr="0">
          <a:noAutofit/>
        </a:bodyPr>
        <a:lstStyle/>
        <a:p>
          <a:pPr lvl="0" algn="r" defTabSz="488950">
            <a:lnSpc>
              <a:spcPct val="90000"/>
            </a:lnSpc>
            <a:spcBef>
              <a:spcPct val="0"/>
            </a:spcBef>
            <a:spcAft>
              <a:spcPct val="35000"/>
            </a:spcAft>
          </a:pPr>
          <a:r>
            <a:rPr lang="en-US" sz="1100" kern="1200" dirty="0" smtClean="0"/>
            <a:t>Health Effects</a:t>
          </a:r>
          <a:endParaRPr lang="en-US" sz="1100" kern="1200" dirty="0"/>
        </a:p>
      </dsp:txBody>
      <dsp:txXfrm>
        <a:off x="-928278" y="1456198"/>
        <a:ext cx="2213797" cy="231858"/>
      </dsp:txXfrm>
    </dsp:sp>
    <dsp:sp modelId="{CFC4C47D-930E-4705-ADA4-5196A399BC72}">
      <dsp:nvSpPr>
        <dsp:cNvPr id="0" name=""/>
        <dsp:cNvSpPr/>
      </dsp:nvSpPr>
      <dsp:spPr>
        <a:xfrm>
          <a:off x="294549" y="465228"/>
          <a:ext cx="1154900" cy="2213797"/>
        </a:xfrm>
        <a:prstGeom prst="rect">
          <a:avLst/>
        </a:prstGeom>
        <a:solidFill>
          <a:srgbClr val="EBEBEB"/>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04486"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60% Yes</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b="1" kern="1200" dirty="0" smtClean="0">
              <a:solidFill>
                <a:srgbClr val="C00000"/>
              </a:solidFill>
            </a:rPr>
            <a:t>14% No</a:t>
          </a:r>
          <a:endParaRPr lang="en-US" sz="1500" b="1" kern="1200" dirty="0">
            <a:solidFill>
              <a:srgbClr val="C00000"/>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26% Partially</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dsp:txBody>
      <dsp:txXfrm>
        <a:off x="294549" y="465228"/>
        <a:ext cx="1154900" cy="2213797"/>
      </dsp:txXfrm>
    </dsp:sp>
    <dsp:sp modelId="{BC540A78-E1E2-469A-9C43-90CC75AB1C4B}">
      <dsp:nvSpPr>
        <dsp:cNvPr id="0" name=""/>
        <dsp:cNvSpPr/>
      </dsp:nvSpPr>
      <dsp:spPr>
        <a:xfrm>
          <a:off x="62691" y="159175"/>
          <a:ext cx="463716" cy="46371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55F53-9B39-4CC9-8BB0-FB52F3299707}">
      <dsp:nvSpPr>
        <dsp:cNvPr id="0" name=""/>
        <dsp:cNvSpPr/>
      </dsp:nvSpPr>
      <dsp:spPr>
        <a:xfrm rot="16200000">
          <a:off x="771872" y="1456198"/>
          <a:ext cx="2213797" cy="231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4486" bIns="0" numCol="1" spcCol="1270" anchor="t" anchorCtr="0">
          <a:noAutofit/>
        </a:bodyPr>
        <a:lstStyle/>
        <a:p>
          <a:pPr lvl="0" algn="r" defTabSz="488950">
            <a:lnSpc>
              <a:spcPct val="90000"/>
            </a:lnSpc>
            <a:spcBef>
              <a:spcPct val="0"/>
            </a:spcBef>
            <a:spcAft>
              <a:spcPct val="35000"/>
            </a:spcAft>
          </a:pPr>
          <a:r>
            <a:rPr lang="en-US" sz="1100" kern="1200" dirty="0" smtClean="0"/>
            <a:t>Basic radiation science</a:t>
          </a:r>
          <a:endParaRPr lang="en-US" sz="1100" kern="1200" dirty="0"/>
        </a:p>
      </dsp:txBody>
      <dsp:txXfrm>
        <a:off x="771872" y="1456198"/>
        <a:ext cx="2213797" cy="231858"/>
      </dsp:txXfrm>
    </dsp:sp>
    <dsp:sp modelId="{A3C9FF3B-BB03-4D86-80E6-07C245A83016}">
      <dsp:nvSpPr>
        <dsp:cNvPr id="0" name=""/>
        <dsp:cNvSpPr/>
      </dsp:nvSpPr>
      <dsp:spPr>
        <a:xfrm>
          <a:off x="1994700" y="465228"/>
          <a:ext cx="1154900" cy="2213797"/>
        </a:xfrm>
        <a:prstGeom prst="rect">
          <a:avLst/>
        </a:prstGeom>
        <a:solidFill>
          <a:srgbClr val="EBEBEB"/>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04486"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56% Yes</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10% No</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35% Partially</a:t>
          </a:r>
          <a:endParaRPr lang="en-US" sz="1500" kern="1200" dirty="0">
            <a:solidFill>
              <a:schemeClr val="tx1"/>
            </a:solidFill>
          </a:endParaRPr>
        </a:p>
      </dsp:txBody>
      <dsp:txXfrm>
        <a:off x="1994700" y="465228"/>
        <a:ext cx="1154900" cy="2213797"/>
      </dsp:txXfrm>
    </dsp:sp>
    <dsp:sp modelId="{F95CDE1A-839C-4D70-9E3C-67D7F0C8BE1B}">
      <dsp:nvSpPr>
        <dsp:cNvPr id="0" name=""/>
        <dsp:cNvSpPr/>
      </dsp:nvSpPr>
      <dsp:spPr>
        <a:xfrm>
          <a:off x="1762841" y="159175"/>
          <a:ext cx="463716" cy="46371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E66151-7C5A-457E-8906-9082AEBB90DA}">
      <dsp:nvSpPr>
        <dsp:cNvPr id="0" name=""/>
        <dsp:cNvSpPr/>
      </dsp:nvSpPr>
      <dsp:spPr>
        <a:xfrm rot="16200000">
          <a:off x="2472023" y="1456198"/>
          <a:ext cx="2213797" cy="231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4486" bIns="0" numCol="1" spcCol="1270" anchor="t" anchorCtr="0">
          <a:noAutofit/>
        </a:bodyPr>
        <a:lstStyle/>
        <a:p>
          <a:pPr lvl="0" algn="r" defTabSz="488950">
            <a:lnSpc>
              <a:spcPct val="90000"/>
            </a:lnSpc>
            <a:spcBef>
              <a:spcPct val="0"/>
            </a:spcBef>
            <a:spcAft>
              <a:spcPct val="35000"/>
            </a:spcAft>
          </a:pPr>
          <a:r>
            <a:rPr lang="en-US" sz="1100" kern="1200" dirty="0" smtClean="0"/>
            <a:t>Other</a:t>
          </a:r>
          <a:endParaRPr lang="en-US" sz="1100" kern="1200" dirty="0"/>
        </a:p>
      </dsp:txBody>
      <dsp:txXfrm>
        <a:off x="2472023" y="1456198"/>
        <a:ext cx="2213797" cy="231858"/>
      </dsp:txXfrm>
    </dsp:sp>
    <dsp:sp modelId="{07A5B815-A6C8-452D-AC86-79D1E8AA0DCF}">
      <dsp:nvSpPr>
        <dsp:cNvPr id="0" name=""/>
        <dsp:cNvSpPr/>
      </dsp:nvSpPr>
      <dsp:spPr>
        <a:xfrm>
          <a:off x="3694851" y="465228"/>
          <a:ext cx="1154900" cy="2213797"/>
        </a:xfrm>
        <a:prstGeom prst="rect">
          <a:avLst/>
        </a:prstGeom>
        <a:solidFill>
          <a:srgbClr val="EBEBEB"/>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04486"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30% Yes</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35% No</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35% Partially</a:t>
          </a:r>
          <a:endParaRPr lang="en-US" sz="1500" kern="1200" dirty="0">
            <a:solidFill>
              <a:schemeClr val="tx1"/>
            </a:solidFill>
          </a:endParaRPr>
        </a:p>
      </dsp:txBody>
      <dsp:txXfrm>
        <a:off x="3694851" y="465228"/>
        <a:ext cx="1154900" cy="2213797"/>
      </dsp:txXfrm>
    </dsp:sp>
    <dsp:sp modelId="{50D0E06D-161D-4E80-ACEB-8919278F771E}">
      <dsp:nvSpPr>
        <dsp:cNvPr id="0" name=""/>
        <dsp:cNvSpPr/>
      </dsp:nvSpPr>
      <dsp:spPr>
        <a:xfrm>
          <a:off x="3462992" y="159175"/>
          <a:ext cx="463716" cy="463716"/>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330A6-F8A8-469A-9B29-76A61032052D}">
      <dsp:nvSpPr>
        <dsp:cNvPr id="0" name=""/>
        <dsp:cNvSpPr/>
      </dsp:nvSpPr>
      <dsp:spPr>
        <a:xfrm rot="16200000">
          <a:off x="4172174" y="1456198"/>
          <a:ext cx="2213797" cy="231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4486" bIns="0" numCol="1" spcCol="1270" anchor="t" anchorCtr="0">
          <a:noAutofit/>
        </a:bodyPr>
        <a:lstStyle/>
        <a:p>
          <a:pPr lvl="0" algn="r" defTabSz="488950">
            <a:lnSpc>
              <a:spcPct val="90000"/>
            </a:lnSpc>
            <a:spcBef>
              <a:spcPct val="0"/>
            </a:spcBef>
            <a:spcAft>
              <a:spcPct val="35000"/>
            </a:spcAft>
          </a:pPr>
          <a:r>
            <a:rPr lang="en-US" sz="1100" kern="1200" dirty="0" smtClean="0"/>
            <a:t>Medical (x-rays, CT scans, etc.)</a:t>
          </a:r>
          <a:endParaRPr lang="en-US" sz="1100" kern="1200" dirty="0"/>
        </a:p>
      </dsp:txBody>
      <dsp:txXfrm>
        <a:off x="4172174" y="1456198"/>
        <a:ext cx="2213797" cy="231858"/>
      </dsp:txXfrm>
    </dsp:sp>
    <dsp:sp modelId="{8878899F-D325-4F1F-B4D1-D95103B2DC7F}">
      <dsp:nvSpPr>
        <dsp:cNvPr id="0" name=""/>
        <dsp:cNvSpPr/>
      </dsp:nvSpPr>
      <dsp:spPr>
        <a:xfrm>
          <a:off x="5395002" y="465228"/>
          <a:ext cx="1154900" cy="2213797"/>
        </a:xfrm>
        <a:prstGeom prst="rect">
          <a:avLst/>
        </a:prstGeom>
        <a:solidFill>
          <a:srgbClr val="EBEBEB"/>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04486"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63% Yes</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b="1" kern="1200" dirty="0" smtClean="0">
              <a:solidFill>
                <a:srgbClr val="C00000"/>
              </a:solidFill>
            </a:rPr>
            <a:t>17% No</a:t>
          </a:r>
          <a:endParaRPr lang="en-US" sz="1500" b="1" kern="1200" dirty="0">
            <a:solidFill>
              <a:srgbClr val="C00000"/>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30% Partially</a:t>
          </a:r>
          <a:endParaRPr lang="en-US" sz="1500" kern="1200" dirty="0">
            <a:solidFill>
              <a:schemeClr val="tx1"/>
            </a:solidFill>
          </a:endParaRPr>
        </a:p>
      </dsp:txBody>
      <dsp:txXfrm>
        <a:off x="5395002" y="465228"/>
        <a:ext cx="1154900" cy="2213797"/>
      </dsp:txXfrm>
    </dsp:sp>
    <dsp:sp modelId="{E5CBBFBC-B395-4ACB-B56B-8ED11C04143B}">
      <dsp:nvSpPr>
        <dsp:cNvPr id="0" name=""/>
        <dsp:cNvSpPr/>
      </dsp:nvSpPr>
      <dsp:spPr>
        <a:xfrm>
          <a:off x="5163143" y="159175"/>
          <a:ext cx="463716" cy="463716"/>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744535-DDB2-425C-A851-3534BAFA33DE}">
      <dsp:nvSpPr>
        <dsp:cNvPr id="0" name=""/>
        <dsp:cNvSpPr/>
      </dsp:nvSpPr>
      <dsp:spPr>
        <a:xfrm rot="16200000">
          <a:off x="5872325" y="1456198"/>
          <a:ext cx="2213797" cy="231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4486" bIns="0" numCol="1" spcCol="1270" anchor="t" anchorCtr="0">
          <a:noAutofit/>
        </a:bodyPr>
        <a:lstStyle/>
        <a:p>
          <a:pPr lvl="0" algn="r" defTabSz="488950">
            <a:lnSpc>
              <a:spcPct val="90000"/>
            </a:lnSpc>
            <a:spcBef>
              <a:spcPct val="0"/>
            </a:spcBef>
            <a:spcAft>
              <a:spcPct val="35000"/>
            </a:spcAft>
          </a:pPr>
          <a:r>
            <a:rPr lang="en-US" sz="1100" kern="1200" dirty="0" smtClean="0"/>
            <a:t>Nuclear power issues</a:t>
          </a:r>
          <a:endParaRPr lang="en-US" sz="1100" kern="1200" dirty="0"/>
        </a:p>
      </dsp:txBody>
      <dsp:txXfrm>
        <a:off x="5872325" y="1456198"/>
        <a:ext cx="2213797" cy="231858"/>
      </dsp:txXfrm>
    </dsp:sp>
    <dsp:sp modelId="{CBBF046B-4DB5-44E6-A862-D79A2AB24CB0}">
      <dsp:nvSpPr>
        <dsp:cNvPr id="0" name=""/>
        <dsp:cNvSpPr/>
      </dsp:nvSpPr>
      <dsp:spPr>
        <a:xfrm>
          <a:off x="7095153" y="465228"/>
          <a:ext cx="1154900" cy="2213797"/>
        </a:xfrm>
        <a:prstGeom prst="rect">
          <a:avLst/>
        </a:prstGeom>
        <a:solidFill>
          <a:srgbClr val="EBEBEB"/>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04486"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54% Yes</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8% No</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38% Partially</a:t>
          </a:r>
          <a:endParaRPr lang="en-US" sz="1500" kern="1200" dirty="0">
            <a:solidFill>
              <a:schemeClr val="tx1"/>
            </a:solidFill>
          </a:endParaRPr>
        </a:p>
      </dsp:txBody>
      <dsp:txXfrm>
        <a:off x="7095153" y="465228"/>
        <a:ext cx="1154900" cy="2213797"/>
      </dsp:txXfrm>
    </dsp:sp>
    <dsp:sp modelId="{E0BFF564-37DC-4F95-93A5-B4F8BD442D0D}">
      <dsp:nvSpPr>
        <dsp:cNvPr id="0" name=""/>
        <dsp:cNvSpPr/>
      </dsp:nvSpPr>
      <dsp:spPr>
        <a:xfrm>
          <a:off x="6863294" y="159175"/>
          <a:ext cx="463716" cy="463716"/>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3812A-4BEF-4BE0-92A2-B3D52999DEBA}">
      <dsp:nvSpPr>
        <dsp:cNvPr id="0" name=""/>
        <dsp:cNvSpPr/>
      </dsp:nvSpPr>
      <dsp:spPr>
        <a:xfrm rot="16200000">
          <a:off x="7572476" y="1456198"/>
          <a:ext cx="2213797" cy="231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4486" bIns="0" numCol="1" spcCol="1270" anchor="t" anchorCtr="0">
          <a:noAutofit/>
        </a:bodyPr>
        <a:lstStyle/>
        <a:p>
          <a:pPr lvl="0" algn="r" defTabSz="488950">
            <a:lnSpc>
              <a:spcPct val="90000"/>
            </a:lnSpc>
            <a:spcBef>
              <a:spcPct val="0"/>
            </a:spcBef>
            <a:spcAft>
              <a:spcPct val="35000"/>
            </a:spcAft>
          </a:pPr>
          <a:r>
            <a:rPr lang="en-US" sz="1100" kern="1200" dirty="0" smtClean="0"/>
            <a:t>Regulations</a:t>
          </a:r>
          <a:endParaRPr lang="en-US" sz="1100" kern="1200" dirty="0"/>
        </a:p>
      </dsp:txBody>
      <dsp:txXfrm>
        <a:off x="7572476" y="1456198"/>
        <a:ext cx="2213797" cy="231858"/>
      </dsp:txXfrm>
    </dsp:sp>
    <dsp:sp modelId="{C0566B01-7B09-44B9-96A3-2BDF98E1AF25}">
      <dsp:nvSpPr>
        <dsp:cNvPr id="0" name=""/>
        <dsp:cNvSpPr/>
      </dsp:nvSpPr>
      <dsp:spPr>
        <a:xfrm>
          <a:off x="8795304" y="465228"/>
          <a:ext cx="1154900" cy="2213797"/>
        </a:xfrm>
        <a:prstGeom prst="rect">
          <a:avLst/>
        </a:prstGeom>
        <a:solidFill>
          <a:srgbClr val="EBEBEB"/>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04486"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54% Yes</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8% No</a:t>
          </a:r>
          <a:endParaRPr lang="en-US" sz="15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38% Partially</a:t>
          </a:r>
          <a:endParaRPr lang="en-US" sz="1500" kern="1200" dirty="0">
            <a:solidFill>
              <a:schemeClr val="tx1"/>
            </a:solidFill>
          </a:endParaRPr>
        </a:p>
      </dsp:txBody>
      <dsp:txXfrm>
        <a:off x="8795304" y="465228"/>
        <a:ext cx="1154900" cy="2213797"/>
      </dsp:txXfrm>
    </dsp:sp>
    <dsp:sp modelId="{639C38E0-B14B-44DD-B4FC-7A3FEF6628A8}">
      <dsp:nvSpPr>
        <dsp:cNvPr id="0" name=""/>
        <dsp:cNvSpPr/>
      </dsp:nvSpPr>
      <dsp:spPr>
        <a:xfrm>
          <a:off x="8563445" y="159175"/>
          <a:ext cx="463716" cy="463716"/>
        </a:xfrm>
        <a:prstGeom prst="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16EDE-78FB-4291-BA2B-9FC1F5E46964}">
      <dsp:nvSpPr>
        <dsp:cNvPr id="0" name=""/>
        <dsp:cNvSpPr/>
      </dsp:nvSpPr>
      <dsp:spPr>
        <a:xfrm>
          <a:off x="15720" y="975527"/>
          <a:ext cx="1625214" cy="637654"/>
        </a:xfrm>
        <a:prstGeom prst="rect">
          <a:avLst/>
        </a:prstGeom>
        <a:solidFill>
          <a:srgbClr val="3973A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Clicked on links within the page</a:t>
          </a:r>
        </a:p>
        <a:p>
          <a:pPr lvl="0" algn="ctr" defTabSz="488950">
            <a:lnSpc>
              <a:spcPct val="90000"/>
            </a:lnSpc>
            <a:spcBef>
              <a:spcPct val="0"/>
            </a:spcBef>
            <a:spcAft>
              <a:spcPct val="35000"/>
            </a:spcAft>
          </a:pPr>
          <a:r>
            <a:rPr lang="en-US" sz="1100" kern="1200" dirty="0" smtClean="0"/>
            <a:t>48% </a:t>
          </a:r>
          <a:endParaRPr lang="en-US" sz="1100" kern="1200" dirty="0"/>
        </a:p>
      </dsp:txBody>
      <dsp:txXfrm>
        <a:off x="15720" y="975527"/>
        <a:ext cx="1625214" cy="637654"/>
      </dsp:txXfrm>
    </dsp:sp>
    <dsp:sp modelId="{D0C8A3B2-3479-48FA-9B03-0224599C2723}">
      <dsp:nvSpPr>
        <dsp:cNvPr id="0" name=""/>
        <dsp:cNvSpPr/>
      </dsp:nvSpPr>
      <dsp:spPr>
        <a:xfrm>
          <a:off x="10253" y="1609351"/>
          <a:ext cx="1634449" cy="966240"/>
        </a:xfrm>
        <a:prstGeom prst="rect">
          <a:avLst/>
        </a:prstGeom>
        <a:solidFill>
          <a:srgbClr val="E9E9E9"/>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0253" y="1609351"/>
        <a:ext cx="1634449" cy="966240"/>
      </dsp:txXfrm>
    </dsp:sp>
    <dsp:sp modelId="{4317B080-5C5A-49ED-9B8C-386214A6D915}">
      <dsp:nvSpPr>
        <dsp:cNvPr id="0" name=""/>
        <dsp:cNvSpPr/>
      </dsp:nvSpPr>
      <dsp:spPr>
        <a:xfrm>
          <a:off x="1865990" y="958623"/>
          <a:ext cx="1634449" cy="637654"/>
        </a:xfrm>
        <a:prstGeom prst="rect">
          <a:avLst/>
        </a:prstGeom>
        <a:solidFill>
          <a:srgbClr val="3973A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EPA.gov basic search </a:t>
          </a:r>
        </a:p>
        <a:p>
          <a:pPr lvl="0" algn="ctr" defTabSz="488950">
            <a:lnSpc>
              <a:spcPct val="90000"/>
            </a:lnSpc>
            <a:spcBef>
              <a:spcPct val="0"/>
            </a:spcBef>
            <a:spcAft>
              <a:spcPct val="35000"/>
            </a:spcAft>
          </a:pPr>
          <a:r>
            <a:rPr lang="en-US" sz="1100" kern="1200" dirty="0" smtClean="0"/>
            <a:t>32%</a:t>
          </a:r>
          <a:endParaRPr lang="en-US" sz="1100" kern="1200" dirty="0"/>
        </a:p>
      </dsp:txBody>
      <dsp:txXfrm>
        <a:off x="1865990" y="958623"/>
        <a:ext cx="1634449" cy="637654"/>
      </dsp:txXfrm>
    </dsp:sp>
    <dsp:sp modelId="{7D25B669-0720-443F-BDB4-CDA22BB4D29B}">
      <dsp:nvSpPr>
        <dsp:cNvPr id="0" name=""/>
        <dsp:cNvSpPr/>
      </dsp:nvSpPr>
      <dsp:spPr>
        <a:xfrm>
          <a:off x="1865990" y="1596277"/>
          <a:ext cx="1634449" cy="966240"/>
        </a:xfrm>
        <a:prstGeom prst="rect">
          <a:avLst/>
        </a:prstGeom>
        <a:solidFill>
          <a:srgbClr val="E9E9E9">
            <a:alpha val="90000"/>
          </a:srgbClr>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sp>
    <dsp:sp modelId="{2B9D1149-2053-4ABB-8DC2-0631BC5397E9}">
      <dsp:nvSpPr>
        <dsp:cNvPr id="0" name=""/>
        <dsp:cNvSpPr/>
      </dsp:nvSpPr>
      <dsp:spPr>
        <a:xfrm>
          <a:off x="3729261" y="958623"/>
          <a:ext cx="1634449" cy="637654"/>
        </a:xfrm>
        <a:prstGeom prst="rect">
          <a:avLst/>
        </a:prstGeom>
        <a:solidFill>
          <a:srgbClr val="3973A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Left navigation</a:t>
          </a:r>
        </a:p>
        <a:p>
          <a:pPr lvl="0" algn="ctr" defTabSz="488950">
            <a:lnSpc>
              <a:spcPct val="90000"/>
            </a:lnSpc>
            <a:spcBef>
              <a:spcPct val="0"/>
            </a:spcBef>
            <a:spcAft>
              <a:spcPct val="35000"/>
            </a:spcAft>
          </a:pPr>
          <a:r>
            <a:rPr lang="en-US" sz="1100" kern="1200" dirty="0" smtClean="0"/>
            <a:t> bar </a:t>
          </a:r>
        </a:p>
        <a:p>
          <a:pPr lvl="0" algn="ctr" defTabSz="488950">
            <a:lnSpc>
              <a:spcPct val="90000"/>
            </a:lnSpc>
            <a:spcBef>
              <a:spcPct val="0"/>
            </a:spcBef>
            <a:spcAft>
              <a:spcPct val="35000"/>
            </a:spcAft>
          </a:pPr>
          <a:r>
            <a:rPr lang="en-US" sz="1100" kern="1200" dirty="0" smtClean="0"/>
            <a:t>15%</a:t>
          </a:r>
          <a:endParaRPr lang="en-US" sz="1100" kern="1200" dirty="0"/>
        </a:p>
      </dsp:txBody>
      <dsp:txXfrm>
        <a:off x="3729261" y="958623"/>
        <a:ext cx="1634449" cy="637654"/>
      </dsp:txXfrm>
    </dsp:sp>
    <dsp:sp modelId="{8A7F0D8F-C2D1-4764-852F-30D33F2DB3A4}">
      <dsp:nvSpPr>
        <dsp:cNvPr id="0" name=""/>
        <dsp:cNvSpPr/>
      </dsp:nvSpPr>
      <dsp:spPr>
        <a:xfrm>
          <a:off x="3729261" y="1596277"/>
          <a:ext cx="1634449" cy="966240"/>
        </a:xfrm>
        <a:prstGeom prst="rect">
          <a:avLst/>
        </a:prstGeom>
        <a:solidFill>
          <a:srgbClr val="E9E9E9">
            <a:alpha val="90000"/>
          </a:srgbClr>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sp>
    <dsp:sp modelId="{C4F69963-6C58-47BD-BA10-BC5F11A5A146}">
      <dsp:nvSpPr>
        <dsp:cNvPr id="0" name=""/>
        <dsp:cNvSpPr/>
      </dsp:nvSpPr>
      <dsp:spPr>
        <a:xfrm>
          <a:off x="5592533" y="958623"/>
          <a:ext cx="1634449" cy="637654"/>
        </a:xfrm>
        <a:prstGeom prst="rect">
          <a:avLst/>
        </a:prstGeom>
        <a:solidFill>
          <a:srgbClr val="3973A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EPA.gov advanced search </a:t>
          </a:r>
        </a:p>
        <a:p>
          <a:pPr lvl="0" algn="ctr" defTabSz="488950">
            <a:lnSpc>
              <a:spcPct val="90000"/>
            </a:lnSpc>
            <a:spcBef>
              <a:spcPct val="0"/>
            </a:spcBef>
            <a:spcAft>
              <a:spcPct val="35000"/>
            </a:spcAft>
          </a:pPr>
          <a:r>
            <a:rPr lang="en-US" sz="1100" kern="1200" dirty="0" smtClean="0"/>
            <a:t>13% </a:t>
          </a:r>
          <a:endParaRPr lang="en-US" sz="1100" kern="1200" dirty="0"/>
        </a:p>
      </dsp:txBody>
      <dsp:txXfrm>
        <a:off x="5592533" y="958623"/>
        <a:ext cx="1634449" cy="637654"/>
      </dsp:txXfrm>
    </dsp:sp>
    <dsp:sp modelId="{6FB0017F-6F2A-4582-A38A-FA425C3CC6C7}">
      <dsp:nvSpPr>
        <dsp:cNvPr id="0" name=""/>
        <dsp:cNvSpPr/>
      </dsp:nvSpPr>
      <dsp:spPr>
        <a:xfrm>
          <a:off x="5592533" y="1596277"/>
          <a:ext cx="1634449" cy="966240"/>
        </a:xfrm>
        <a:prstGeom prst="rect">
          <a:avLst/>
        </a:prstGeom>
        <a:solidFill>
          <a:srgbClr val="EBEBEB"/>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957F7-C968-486D-8AE8-693A2C62C21F}">
      <dsp:nvSpPr>
        <dsp:cNvPr id="0" name=""/>
        <dsp:cNvSpPr/>
      </dsp:nvSpPr>
      <dsp:spPr>
        <a:xfrm>
          <a:off x="0" y="21548"/>
          <a:ext cx="5482288" cy="890050"/>
        </a:xfrm>
        <a:prstGeom prst="roundRect">
          <a:avLst>
            <a:gd name="adj" fmla="val 10000"/>
          </a:avLst>
        </a:prstGeom>
        <a:solidFill>
          <a:schemeClr val="lt1">
            <a:hueOff val="0"/>
            <a:satOff val="0"/>
            <a:lumOff val="0"/>
            <a:alphaOff val="0"/>
          </a:schemeClr>
        </a:solidFill>
        <a:ln w="25400" cap="flat" cmpd="sng" algn="ctr">
          <a:solidFill>
            <a:srgbClr val="3973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Document library </a:t>
          </a:r>
          <a:endParaRPr lang="en-US" sz="1400" b="1" kern="1200" dirty="0"/>
        </a:p>
        <a:p>
          <a:pPr marL="57150" lvl="1" indent="-57150" algn="l" defTabSz="488950">
            <a:lnSpc>
              <a:spcPct val="90000"/>
            </a:lnSpc>
            <a:spcBef>
              <a:spcPct val="0"/>
            </a:spcBef>
            <a:spcAft>
              <a:spcPct val="15000"/>
            </a:spcAft>
            <a:buChar char="••"/>
          </a:pPr>
          <a:r>
            <a:rPr lang="en-US" sz="1100" kern="1200" dirty="0" smtClean="0"/>
            <a:t> </a:t>
          </a:r>
          <a:r>
            <a:rPr lang="en-US" sz="1100" b="1" kern="1200" dirty="0" smtClean="0"/>
            <a:t>17% Links did not take me where I expected</a:t>
          </a:r>
          <a:endParaRPr lang="en-US" sz="1100" b="1" kern="1200" dirty="0"/>
        </a:p>
        <a:p>
          <a:pPr marL="57150" lvl="1" indent="-57150" algn="l" defTabSz="488950">
            <a:lnSpc>
              <a:spcPct val="90000"/>
            </a:lnSpc>
            <a:spcBef>
              <a:spcPct val="0"/>
            </a:spcBef>
            <a:spcAft>
              <a:spcPct val="15000"/>
            </a:spcAft>
            <a:buChar char="••"/>
          </a:pPr>
          <a:r>
            <a:rPr lang="en-US" sz="1100" b="1" kern="1200" dirty="0" smtClean="0"/>
            <a:t> 17% Links/Labels are difficult to understand</a:t>
          </a:r>
          <a:endParaRPr lang="en-US" sz="1100" b="1" kern="1200" dirty="0"/>
        </a:p>
        <a:p>
          <a:pPr marL="57150" lvl="1" indent="-57150" algn="l" defTabSz="488950">
            <a:lnSpc>
              <a:spcPct val="90000"/>
            </a:lnSpc>
            <a:spcBef>
              <a:spcPct val="0"/>
            </a:spcBef>
            <a:spcAft>
              <a:spcPct val="15000"/>
            </a:spcAft>
            <a:buChar char="••"/>
          </a:pPr>
          <a:r>
            <a:rPr lang="en-US" sz="1100" kern="1200" dirty="0" smtClean="0"/>
            <a:t>   0% Too many links or navigational choices  </a:t>
          </a:r>
          <a:endParaRPr lang="en-US" sz="1100" kern="1200" dirty="0"/>
        </a:p>
      </dsp:txBody>
      <dsp:txXfrm>
        <a:off x="1185462" y="21548"/>
        <a:ext cx="4296825" cy="890050"/>
      </dsp:txXfrm>
    </dsp:sp>
    <dsp:sp modelId="{12CF4376-59C7-4376-B2EF-EDFC2315E8AB}">
      <dsp:nvSpPr>
        <dsp:cNvPr id="0" name=""/>
        <dsp:cNvSpPr/>
      </dsp:nvSpPr>
      <dsp:spPr>
        <a:xfrm>
          <a:off x="89005" y="89005"/>
          <a:ext cx="1096457" cy="712040"/>
        </a:xfrm>
        <a:prstGeom prst="roundRect">
          <a:avLst>
            <a:gd name="adj" fmla="val 10000"/>
          </a:avLst>
        </a:prstGeom>
        <a:solidFill>
          <a:schemeClr val="bg1"/>
        </a:solidFill>
        <a:ln w="25400" cap="flat" cmpd="sng" algn="ctr">
          <a:solidFill>
            <a:srgbClr val="3973A1"/>
          </a:solidFill>
          <a:prstDash val="solid"/>
        </a:ln>
        <a:effectLst/>
      </dsp:spPr>
      <dsp:style>
        <a:lnRef idx="2">
          <a:scrgbClr r="0" g="0" b="0"/>
        </a:lnRef>
        <a:fillRef idx="1">
          <a:scrgbClr r="0" g="0" b="0"/>
        </a:fillRef>
        <a:effectRef idx="0">
          <a:scrgbClr r="0" g="0" b="0"/>
        </a:effectRef>
        <a:fontRef idx="minor"/>
      </dsp:style>
    </dsp:sp>
    <dsp:sp modelId="{FE0ECC9F-5EB5-42FA-8BCD-63BBCB729987}">
      <dsp:nvSpPr>
        <dsp:cNvPr id="0" name=""/>
        <dsp:cNvSpPr/>
      </dsp:nvSpPr>
      <dsp:spPr>
        <a:xfrm>
          <a:off x="0" y="979055"/>
          <a:ext cx="5482288" cy="890050"/>
        </a:xfrm>
        <a:prstGeom prst="roundRect">
          <a:avLst>
            <a:gd name="adj" fmla="val 10000"/>
          </a:avLst>
        </a:prstGeom>
        <a:solidFill>
          <a:schemeClr val="lt1">
            <a:hueOff val="0"/>
            <a:satOff val="0"/>
            <a:lumOff val="0"/>
            <a:alphaOff val="0"/>
          </a:schemeClr>
        </a:solidFill>
        <a:ln w="25400" cap="flat" cmpd="sng" algn="ctr">
          <a:solidFill>
            <a:srgbClr val="3973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Electronic radiation (cell phones, etc.)</a:t>
          </a:r>
          <a:endParaRPr lang="en-US" sz="1400" b="1" kern="1200" dirty="0"/>
        </a:p>
        <a:p>
          <a:pPr marL="57150" lvl="1" indent="-57150" algn="l" defTabSz="488950">
            <a:lnSpc>
              <a:spcPct val="90000"/>
            </a:lnSpc>
            <a:spcBef>
              <a:spcPct val="0"/>
            </a:spcBef>
            <a:spcAft>
              <a:spcPct val="15000"/>
            </a:spcAft>
            <a:buChar char="••"/>
          </a:pPr>
          <a:r>
            <a:rPr lang="en-US" sz="1100" kern="1200" dirty="0" smtClean="0"/>
            <a:t>   7% Links did not take me where I expected</a:t>
          </a:r>
          <a:endParaRPr lang="en-US" sz="1100" kern="1200" dirty="0"/>
        </a:p>
        <a:p>
          <a:pPr marL="57150" lvl="1" indent="-57150" algn="l" defTabSz="488950">
            <a:lnSpc>
              <a:spcPct val="90000"/>
            </a:lnSpc>
            <a:spcBef>
              <a:spcPct val="0"/>
            </a:spcBef>
            <a:spcAft>
              <a:spcPct val="15000"/>
            </a:spcAft>
            <a:buChar char="••"/>
          </a:pPr>
          <a:r>
            <a:rPr lang="en-US" sz="1100" b="1" kern="1200" dirty="0" smtClean="0"/>
            <a:t> 21% Links/Labels are difficult to understand</a:t>
          </a:r>
          <a:endParaRPr lang="en-US" sz="1100" b="1" kern="1200" dirty="0"/>
        </a:p>
        <a:p>
          <a:pPr marL="57150" lvl="1" indent="-57150" algn="l" defTabSz="488950">
            <a:lnSpc>
              <a:spcPct val="90000"/>
            </a:lnSpc>
            <a:spcBef>
              <a:spcPct val="0"/>
            </a:spcBef>
            <a:spcAft>
              <a:spcPct val="15000"/>
            </a:spcAft>
            <a:buChar char="••"/>
          </a:pPr>
          <a:r>
            <a:rPr lang="en-US" sz="1100" kern="1200" dirty="0" smtClean="0"/>
            <a:t> 14% Too many links or navigational choices </a:t>
          </a:r>
          <a:endParaRPr lang="en-US" sz="1100" kern="1200" dirty="0"/>
        </a:p>
      </dsp:txBody>
      <dsp:txXfrm>
        <a:off x="1185462" y="979055"/>
        <a:ext cx="4296825" cy="890050"/>
      </dsp:txXfrm>
    </dsp:sp>
    <dsp:sp modelId="{3004A12F-4A16-4433-B368-39ED19BDD6AA}">
      <dsp:nvSpPr>
        <dsp:cNvPr id="0" name=""/>
        <dsp:cNvSpPr/>
      </dsp:nvSpPr>
      <dsp:spPr>
        <a:xfrm>
          <a:off x="89005" y="1068060"/>
          <a:ext cx="1096457" cy="712040"/>
        </a:xfrm>
        <a:prstGeom prst="roundRect">
          <a:avLst>
            <a:gd name="adj" fmla="val 10000"/>
          </a:avLst>
        </a:prstGeom>
        <a:solidFill>
          <a:schemeClr val="bg1"/>
        </a:solidFill>
        <a:ln w="25400" cap="flat" cmpd="sng" algn="ctr">
          <a:solidFill>
            <a:srgbClr val="3973A1"/>
          </a:solidFill>
          <a:prstDash val="solid"/>
        </a:ln>
        <a:effectLst/>
      </dsp:spPr>
      <dsp:style>
        <a:lnRef idx="2">
          <a:scrgbClr r="0" g="0" b="0"/>
        </a:lnRef>
        <a:fillRef idx="1">
          <a:scrgbClr r="0" g="0" b="0"/>
        </a:fillRef>
        <a:effectRef idx="0">
          <a:scrgbClr r="0" g="0" b="0"/>
        </a:effectRef>
        <a:fontRef idx="minor"/>
      </dsp:style>
    </dsp:sp>
    <dsp:sp modelId="{FAFF7BDB-F7F0-4797-A83B-E3DE7F021430}">
      <dsp:nvSpPr>
        <dsp:cNvPr id="0" name=""/>
        <dsp:cNvSpPr/>
      </dsp:nvSpPr>
      <dsp:spPr>
        <a:xfrm>
          <a:off x="0" y="1958111"/>
          <a:ext cx="5482288" cy="890050"/>
        </a:xfrm>
        <a:prstGeom prst="roundRect">
          <a:avLst>
            <a:gd name="adj" fmla="val 10000"/>
          </a:avLst>
        </a:prstGeom>
        <a:solidFill>
          <a:schemeClr val="lt1">
            <a:hueOff val="0"/>
            <a:satOff val="0"/>
            <a:lumOff val="0"/>
            <a:alphaOff val="0"/>
          </a:schemeClr>
        </a:solidFill>
        <a:ln w="25400" cap="flat" cmpd="sng" algn="ctr">
          <a:solidFill>
            <a:srgbClr val="3973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EPA emergency response capabilities  </a:t>
          </a:r>
          <a:endParaRPr lang="en-US" sz="1400" b="1" kern="1200" dirty="0"/>
        </a:p>
        <a:p>
          <a:pPr marL="57150" lvl="1" indent="-57150" algn="l" defTabSz="488950">
            <a:lnSpc>
              <a:spcPct val="90000"/>
            </a:lnSpc>
            <a:spcBef>
              <a:spcPct val="0"/>
            </a:spcBef>
            <a:spcAft>
              <a:spcPct val="15000"/>
            </a:spcAft>
            <a:buChar char="••"/>
          </a:pPr>
          <a:r>
            <a:rPr lang="en-US" sz="1100" kern="1200" dirty="0" smtClean="0"/>
            <a:t>   8% Links did not take me where I expected</a:t>
          </a:r>
          <a:endParaRPr lang="en-US" sz="1100" kern="1200" dirty="0"/>
        </a:p>
        <a:p>
          <a:pPr marL="57150" lvl="1" indent="-57150" algn="l" defTabSz="488950">
            <a:lnSpc>
              <a:spcPct val="90000"/>
            </a:lnSpc>
            <a:spcBef>
              <a:spcPct val="0"/>
            </a:spcBef>
            <a:spcAft>
              <a:spcPct val="15000"/>
            </a:spcAft>
            <a:buChar char="••"/>
          </a:pPr>
          <a:r>
            <a:rPr lang="en-US" sz="1100" b="1" kern="1200" dirty="0" smtClean="0"/>
            <a:t> 17% Links/Labels are difficult to understand</a:t>
          </a:r>
          <a:endParaRPr lang="en-US" sz="1100" b="1" kern="1200" dirty="0"/>
        </a:p>
        <a:p>
          <a:pPr marL="57150" lvl="1" indent="-57150" algn="l" defTabSz="488950">
            <a:lnSpc>
              <a:spcPct val="90000"/>
            </a:lnSpc>
            <a:spcBef>
              <a:spcPct val="0"/>
            </a:spcBef>
            <a:spcAft>
              <a:spcPct val="15000"/>
            </a:spcAft>
            <a:buChar char="••"/>
          </a:pPr>
          <a:r>
            <a:rPr lang="en-US" sz="1100" kern="1200" dirty="0" smtClean="0"/>
            <a:t>   0% Too many links or navigational choices </a:t>
          </a:r>
          <a:endParaRPr lang="en-US" sz="1100" kern="1200" dirty="0"/>
        </a:p>
      </dsp:txBody>
      <dsp:txXfrm>
        <a:off x="1185462" y="1958111"/>
        <a:ext cx="4296825" cy="890050"/>
      </dsp:txXfrm>
    </dsp:sp>
    <dsp:sp modelId="{86A0CB25-E8D8-4939-BF60-71067401C64F}">
      <dsp:nvSpPr>
        <dsp:cNvPr id="0" name=""/>
        <dsp:cNvSpPr/>
      </dsp:nvSpPr>
      <dsp:spPr>
        <a:xfrm>
          <a:off x="89005" y="2047116"/>
          <a:ext cx="1096457" cy="712040"/>
        </a:xfrm>
        <a:prstGeom prst="roundRect">
          <a:avLst>
            <a:gd name="adj" fmla="val 10000"/>
          </a:avLst>
        </a:prstGeom>
        <a:solidFill>
          <a:schemeClr val="bg1"/>
        </a:solidFill>
        <a:ln w="25400" cap="flat" cmpd="sng" algn="ctr">
          <a:solidFill>
            <a:srgbClr val="3973A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0.04793</cdr:x>
      <cdr:y>0.08379</cdr:y>
    </cdr:from>
    <cdr:to>
      <cdr:x>0.90213</cdr:x>
      <cdr:y>0.89547</cdr:y>
    </cdr:to>
    <cdr:sp macro="" textlink="">
      <cdr:nvSpPr>
        <cdr:cNvPr id="3" name="Oval 2"/>
        <cdr:cNvSpPr/>
      </cdr:nvSpPr>
      <cdr:spPr>
        <a:xfrm xmlns:a="http://schemas.openxmlformats.org/drawingml/2006/main">
          <a:off x="116490" y="214302"/>
          <a:ext cx="2075894" cy="2075864"/>
        </a:xfrm>
        <a:prstGeom xmlns:a="http://schemas.openxmlformats.org/drawingml/2006/main" prst="ellipse">
          <a:avLst/>
        </a:prstGeom>
        <a:noFill xmlns:a="http://schemas.openxmlformats.org/drawingml/2006/main"/>
        <a:ln xmlns:a="http://schemas.openxmlformats.org/drawingml/2006/main" w="219075" cmpd="sng">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0.081</cdr:x>
      <cdr:y>0.53525</cdr:y>
    </cdr:from>
    <cdr:to>
      <cdr:x>0.9765</cdr:x>
      <cdr:y>0.5355</cdr:y>
    </cdr:to>
    <cdr:sp macro="" textlink="">
      <cdr:nvSpPr>
        <cdr:cNvPr id="2049" name="Line 1"/>
        <cdr:cNvSpPr>
          <a:spLocks xmlns:a="http://schemas.openxmlformats.org/drawingml/2006/main" noChangeShapeType="1"/>
        </cdr:cNvSpPr>
      </cdr:nvSpPr>
      <cdr:spPr bwMode="auto">
        <a:xfrm xmlns:a="http://schemas.openxmlformats.org/drawingml/2006/main">
          <a:off x="705872" y="3116473"/>
          <a:ext cx="7687348" cy="4379"/>
        </a:xfrm>
        <a:prstGeom xmlns:a="http://schemas.openxmlformats.org/drawingml/2006/main" prst="line">
          <a:avLst/>
        </a:prstGeom>
        <a:noFill xmlns:a="http://schemas.openxmlformats.org/drawingml/2006/main"/>
        <a:ln xmlns:a="http://schemas.openxmlformats.org/drawingml/2006/main" w="19050">
          <a:solidFill>
            <a:srgbClr val="969696"/>
          </a:solidFill>
          <a:prstDash val="sysDot"/>
          <a:round/>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0.08069</cdr:x>
      <cdr:y>0.13078</cdr:y>
    </cdr:from>
    <cdr:to>
      <cdr:x>0.52882</cdr:x>
      <cdr:y>0.20328</cdr:y>
    </cdr:to>
    <cdr:sp macro="" textlink="">
      <cdr:nvSpPr>
        <cdr:cNvPr id="2050" name="Text Box 2"/>
        <cdr:cNvSpPr txBox="1">
          <a:spLocks xmlns:a="http://schemas.openxmlformats.org/drawingml/2006/main" noChangeArrowheads="1"/>
        </cdr:cNvSpPr>
      </cdr:nvSpPr>
      <cdr:spPr bwMode="auto">
        <a:xfrm xmlns:a="http://schemas.openxmlformats.org/drawingml/2006/main">
          <a:off x="692520" y="741691"/>
          <a:ext cx="3845862" cy="4189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100" b="1" i="0" strike="noStrike" dirty="0">
              <a:solidFill>
                <a:srgbClr val="000000"/>
              </a:solidFill>
              <a:latin typeface="Arial"/>
              <a:cs typeface="Arial"/>
            </a:rPr>
            <a:t>STATUS QUO REQUIRED</a:t>
          </a:r>
        </a:p>
      </cdr:txBody>
    </cdr:sp>
  </cdr:relSizeAnchor>
  <cdr:relSizeAnchor xmlns:cdr="http://schemas.openxmlformats.org/drawingml/2006/chartDrawing">
    <cdr:from>
      <cdr:x>0.52794</cdr:x>
      <cdr:y>0.13078</cdr:y>
    </cdr:from>
    <cdr:to>
      <cdr:x>0.97669</cdr:x>
      <cdr:y>0.20328</cdr:y>
    </cdr:to>
    <cdr:sp macro="" textlink="">
      <cdr:nvSpPr>
        <cdr:cNvPr id="2051" name="Text Box 3"/>
        <cdr:cNvSpPr txBox="1">
          <a:spLocks xmlns:a="http://schemas.openxmlformats.org/drawingml/2006/main" noChangeArrowheads="1"/>
        </cdr:cNvSpPr>
      </cdr:nvSpPr>
      <cdr:spPr bwMode="auto">
        <a:xfrm xmlns:a="http://schemas.openxmlformats.org/drawingml/2006/main">
          <a:off x="4530804" y="741691"/>
          <a:ext cx="3851196" cy="4189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100" b="1" i="0" strike="noStrike" dirty="0">
              <a:solidFill>
                <a:srgbClr val="000000"/>
              </a:solidFill>
              <a:latin typeface="Arial"/>
              <a:cs typeface="Arial"/>
            </a:rPr>
            <a:t>MAINTAIN OR IMPROVE</a:t>
          </a:r>
        </a:p>
      </cdr:txBody>
    </cdr:sp>
  </cdr:relSizeAnchor>
  <cdr:relSizeAnchor xmlns:cdr="http://schemas.openxmlformats.org/drawingml/2006/chartDrawing">
    <cdr:from>
      <cdr:x>0.5205</cdr:x>
      <cdr:y>0.1925</cdr:y>
    </cdr:from>
    <cdr:to>
      <cdr:x>0.5205</cdr:x>
      <cdr:y>0.85975</cdr:y>
    </cdr:to>
    <cdr:sp macro="" textlink="">
      <cdr:nvSpPr>
        <cdr:cNvPr id="1028" name="Line 4"/>
        <cdr:cNvSpPr>
          <a:spLocks xmlns:a="http://schemas.openxmlformats.org/drawingml/2006/main" noChangeShapeType="1"/>
        </cdr:cNvSpPr>
      </cdr:nvSpPr>
      <cdr:spPr bwMode="auto">
        <a:xfrm xmlns:a="http://schemas.openxmlformats.org/drawingml/2006/main">
          <a:off x="4466944" y="1123974"/>
          <a:ext cx="0" cy="3895956"/>
        </a:xfrm>
        <a:prstGeom xmlns:a="http://schemas.openxmlformats.org/drawingml/2006/main" prst="line">
          <a:avLst/>
        </a:prstGeom>
        <a:noFill xmlns:a="http://schemas.openxmlformats.org/drawingml/2006/main"/>
        <a:ln xmlns:a="http://schemas.openxmlformats.org/drawingml/2006/main" w="19050">
          <a:solidFill>
            <a:srgbClr val="969696"/>
          </a:solidFill>
          <a:prstDash val="sysDot"/>
          <a:round/>
          <a:headEnd/>
          <a:tailEnd/>
        </a:ln>
      </cdr:spPr>
    </cdr:sp>
  </cdr:relSizeAnchor>
  <cdr:relSizeAnchor xmlns:cdr="http://schemas.openxmlformats.org/drawingml/2006/chartDrawing">
    <cdr:from>
      <cdr:x>0.08064</cdr:x>
      <cdr:y>0.86</cdr:y>
    </cdr:from>
    <cdr:to>
      <cdr:x>0.52882</cdr:x>
      <cdr:y>0.93175</cdr:y>
    </cdr:to>
    <cdr:sp macro="" textlink="">
      <cdr:nvSpPr>
        <cdr:cNvPr id="2053" name="Text Box 5"/>
        <cdr:cNvSpPr txBox="1">
          <a:spLocks xmlns:a="http://schemas.openxmlformats.org/drawingml/2006/main" noChangeArrowheads="1"/>
        </cdr:cNvSpPr>
      </cdr:nvSpPr>
      <cdr:spPr bwMode="auto">
        <a:xfrm xmlns:a="http://schemas.openxmlformats.org/drawingml/2006/main">
          <a:off x="692042" y="5021361"/>
          <a:ext cx="3846339" cy="4189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100" b="1" i="0" strike="noStrike" dirty="0">
              <a:solidFill>
                <a:srgbClr val="000000"/>
              </a:solidFill>
              <a:latin typeface="Arial"/>
              <a:cs typeface="Arial"/>
            </a:rPr>
            <a:t>MONITOR</a:t>
          </a:r>
        </a:p>
      </cdr:txBody>
    </cdr:sp>
  </cdr:relSizeAnchor>
  <cdr:relSizeAnchor xmlns:cdr="http://schemas.openxmlformats.org/drawingml/2006/chartDrawing">
    <cdr:from>
      <cdr:x>0.5293</cdr:x>
      <cdr:y>0.86</cdr:y>
    </cdr:from>
    <cdr:to>
      <cdr:x>0.97669</cdr:x>
      <cdr:y>0.93175</cdr:y>
    </cdr:to>
    <cdr:sp macro="" textlink="">
      <cdr:nvSpPr>
        <cdr:cNvPr id="2054" name="Text Box 6"/>
        <cdr:cNvSpPr txBox="1">
          <a:spLocks xmlns:a="http://schemas.openxmlformats.org/drawingml/2006/main" noChangeArrowheads="1"/>
        </cdr:cNvSpPr>
      </cdr:nvSpPr>
      <cdr:spPr bwMode="auto">
        <a:xfrm xmlns:a="http://schemas.openxmlformats.org/drawingml/2006/main">
          <a:off x="4542486" y="5021361"/>
          <a:ext cx="3839513" cy="41893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400" b="1" i="0" strike="noStrike" dirty="0">
              <a:solidFill>
                <a:srgbClr val="FF0000"/>
              </a:solidFill>
              <a:latin typeface="Arial"/>
              <a:cs typeface="Arial"/>
            </a:rPr>
            <a:t>TOP PRIORITY</a:t>
          </a:r>
        </a:p>
      </cdr:txBody>
    </cdr:sp>
  </cdr:relSizeAnchor>
</c:userShapes>
</file>

<file path=ppt/drawings/drawing3.xml><?xml version="1.0" encoding="utf-8"?>
<c:userShapes xmlns:c="http://schemas.openxmlformats.org/drawingml/2006/chart">
  <cdr:relSizeAnchor xmlns:cdr="http://schemas.openxmlformats.org/drawingml/2006/chartDrawing">
    <cdr:from>
      <cdr:x>0.22684</cdr:x>
      <cdr:y>0.37452</cdr:y>
    </cdr:from>
    <cdr:to>
      <cdr:x>0.46766</cdr:x>
      <cdr:y>0.53828</cdr:y>
    </cdr:to>
    <cdr:sp macro="" textlink="">
      <cdr:nvSpPr>
        <cdr:cNvPr id="4" name="TextBox 3"/>
        <cdr:cNvSpPr txBox="1"/>
      </cdr:nvSpPr>
      <cdr:spPr>
        <a:xfrm xmlns:a="http://schemas.openxmlformats.org/drawingml/2006/main">
          <a:off x="817812" y="1063137"/>
          <a:ext cx="868218" cy="4648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smtClean="0">
              <a:solidFill>
                <a:schemeClr val="tx1"/>
              </a:solidFill>
            </a:rPr>
            <a:t>Had No</a:t>
          </a:r>
          <a:r>
            <a:rPr lang="en-US" sz="1100" dirty="0" smtClean="0">
              <a:solidFill>
                <a:schemeClr val="tx1"/>
              </a:solidFill>
            </a:rPr>
            <a:t> Difficulties</a:t>
          </a:r>
          <a:endParaRPr lang="en-US" sz="11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BD18F80-FAAA-D847-92D9-EF6B47674F6B}" type="datetimeFigureOut">
              <a:rPr lang="en-US" smtClean="0"/>
              <a:t>12/13/2016</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426C175-777A-A740-B094-318DB0A48D93}" type="slidenum">
              <a:rPr lang="en-US" smtClean="0"/>
              <a:t>‹#›</a:t>
            </a:fld>
            <a:endParaRPr lang="en-US" dirty="0"/>
          </a:p>
        </p:txBody>
      </p:sp>
    </p:spTree>
    <p:extLst>
      <p:ext uri="{BB962C8B-B14F-4D97-AF65-F5344CB8AC3E}">
        <p14:creationId xmlns:p14="http://schemas.microsoft.com/office/powerpoint/2010/main" val="1013899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3A0E0BB-0142-B348-9853-27ADBED97CAE}" type="datetimeFigureOut">
              <a:rPr lang="en-US" smtClean="0"/>
              <a:t>12/13/2016</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1711622-BE9D-1049-AE18-A29823FC9BA9}" type="slidenum">
              <a:rPr lang="en-US" smtClean="0"/>
              <a:t>‹#›</a:t>
            </a:fld>
            <a:endParaRPr lang="en-US" dirty="0"/>
          </a:p>
        </p:txBody>
      </p:sp>
    </p:spTree>
    <p:extLst>
      <p:ext uri="{BB962C8B-B14F-4D97-AF65-F5344CB8AC3E}">
        <p14:creationId xmlns:p14="http://schemas.microsoft.com/office/powerpoint/2010/main" val="3205727089"/>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76D47-F590-464F-B98B-647CAFAB7BFD}" type="slidenum">
              <a:rPr lang="en-US" smtClean="0"/>
              <a:t>1</a:t>
            </a:fld>
            <a:endParaRPr lang="en-US" dirty="0"/>
          </a:p>
        </p:txBody>
      </p:sp>
    </p:spTree>
    <p:extLst>
      <p:ext uri="{BB962C8B-B14F-4D97-AF65-F5344CB8AC3E}">
        <p14:creationId xmlns:p14="http://schemas.microsoft.com/office/powerpoint/2010/main" val="2912313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19</a:t>
            </a:fld>
            <a:endParaRPr lang="en-US" dirty="0"/>
          </a:p>
        </p:txBody>
      </p:sp>
    </p:spTree>
    <p:extLst>
      <p:ext uri="{BB962C8B-B14F-4D97-AF65-F5344CB8AC3E}">
        <p14:creationId xmlns:p14="http://schemas.microsoft.com/office/powerpoint/2010/main" val="93398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26</a:t>
            </a:fld>
            <a:endParaRPr lang="en-US" dirty="0"/>
          </a:p>
        </p:txBody>
      </p:sp>
    </p:spTree>
    <p:extLst>
      <p:ext uri="{BB962C8B-B14F-4D97-AF65-F5344CB8AC3E}">
        <p14:creationId xmlns:p14="http://schemas.microsoft.com/office/powerpoint/2010/main" val="254548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27</a:t>
            </a:fld>
            <a:endParaRPr lang="en-US" dirty="0"/>
          </a:p>
        </p:txBody>
      </p:sp>
    </p:spTree>
    <p:extLst>
      <p:ext uri="{BB962C8B-B14F-4D97-AF65-F5344CB8AC3E}">
        <p14:creationId xmlns:p14="http://schemas.microsoft.com/office/powerpoint/2010/main" val="287931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28</a:t>
            </a:fld>
            <a:endParaRPr lang="en-US" dirty="0"/>
          </a:p>
        </p:txBody>
      </p:sp>
    </p:spTree>
    <p:extLst>
      <p:ext uri="{BB962C8B-B14F-4D97-AF65-F5344CB8AC3E}">
        <p14:creationId xmlns:p14="http://schemas.microsoft.com/office/powerpoint/2010/main" val="3050408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749133" y="4642915"/>
            <a:ext cx="5993044" cy="4398550"/>
          </a:xfrm>
          <a:prstGeom prst="rect">
            <a:avLst/>
          </a:prstGeom>
        </p:spPr>
        <p:txBody>
          <a:bodyPr lIns="98630" tIns="98630" rIns="98630" bIns="98630" anchor="t" anchorCtr="0">
            <a:noAutofit/>
          </a:bodyPr>
          <a:lstStyle/>
          <a:p>
            <a:endParaRPr dirty="0"/>
          </a:p>
        </p:txBody>
      </p:sp>
      <p:sp>
        <p:nvSpPr>
          <p:cNvPr id="646" name="Shape 646"/>
          <p:cNvSpPr>
            <a:spLocks noGrp="1" noRot="1" noChangeAspect="1"/>
          </p:cNvSpPr>
          <p:nvPr>
            <p:ph type="sldImg" idx="2"/>
          </p:nvPr>
        </p:nvSpPr>
        <p:spPr>
          <a:xfrm>
            <a:off x="488950" y="733425"/>
            <a:ext cx="65135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12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4</a:t>
            </a:fld>
            <a:endParaRPr lang="en-US" dirty="0"/>
          </a:p>
        </p:txBody>
      </p:sp>
    </p:spTree>
    <p:extLst>
      <p:ext uri="{BB962C8B-B14F-4D97-AF65-F5344CB8AC3E}">
        <p14:creationId xmlns:p14="http://schemas.microsoft.com/office/powerpoint/2010/main" val="209735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ForeSee Completion:</a:t>
            </a:r>
            <a:r>
              <a:rPr lang="en-US" baseline="0" dirty="0" smtClean="0"/>
              <a:t> 47%; Independent agencies: 57%; eGov: 52%; Public Sector: 50%; Overall Gov: 49%; Fed Gov: 50%; Informational: 49%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5</a:t>
            </a:fld>
            <a:endParaRPr lang="en-US" dirty="0"/>
          </a:p>
        </p:txBody>
      </p:sp>
    </p:spTree>
    <p:extLst>
      <p:ext uri="{BB962C8B-B14F-4D97-AF65-F5344CB8AC3E}">
        <p14:creationId xmlns:p14="http://schemas.microsoft.com/office/powerpoint/2010/main" val="256048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7</a:t>
            </a:fld>
            <a:endParaRPr lang="en-US" dirty="0"/>
          </a:p>
        </p:txBody>
      </p:sp>
    </p:spTree>
    <p:extLst>
      <p:ext uri="{BB962C8B-B14F-4D97-AF65-F5344CB8AC3E}">
        <p14:creationId xmlns:p14="http://schemas.microsoft.com/office/powerpoint/2010/main" val="403746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8</a:t>
            </a:fld>
            <a:endParaRPr lang="en-US" dirty="0"/>
          </a:p>
        </p:txBody>
      </p:sp>
    </p:spTree>
    <p:extLst>
      <p:ext uri="{BB962C8B-B14F-4D97-AF65-F5344CB8AC3E}">
        <p14:creationId xmlns:p14="http://schemas.microsoft.com/office/powerpoint/2010/main" val="102409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12</a:t>
            </a:fld>
            <a:endParaRPr lang="en-US" dirty="0"/>
          </a:p>
        </p:txBody>
      </p:sp>
    </p:spTree>
    <p:extLst>
      <p:ext uri="{BB962C8B-B14F-4D97-AF65-F5344CB8AC3E}">
        <p14:creationId xmlns:p14="http://schemas.microsoft.com/office/powerpoint/2010/main" val="301044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Radar, satellite, Maps</a:t>
            </a:r>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14</a:t>
            </a:fld>
            <a:endParaRPr lang="en-US" dirty="0"/>
          </a:p>
        </p:txBody>
      </p:sp>
    </p:spTree>
    <p:extLst>
      <p:ext uri="{BB962C8B-B14F-4D97-AF65-F5344CB8AC3E}">
        <p14:creationId xmlns:p14="http://schemas.microsoft.com/office/powerpoint/2010/main" val="185240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 did</a:t>
            </a:r>
            <a:r>
              <a:rPr lang="en-US" baseline="0" dirty="0" smtClean="0"/>
              <a:t> not find it (31% partially found information, 15% did not find what they were looking for) </a:t>
            </a:r>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15</a:t>
            </a:fld>
            <a:endParaRPr lang="en-US" dirty="0"/>
          </a:p>
        </p:txBody>
      </p:sp>
    </p:spTree>
    <p:extLst>
      <p:ext uri="{BB962C8B-B14F-4D97-AF65-F5344CB8AC3E}">
        <p14:creationId xmlns:p14="http://schemas.microsoft.com/office/powerpoint/2010/main" val="273091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Radiation and UV Index</a:t>
            </a:r>
            <a:r>
              <a:rPr lang="en-US" baseline="0" dirty="0" smtClean="0"/>
              <a:t> terms were the most searched terms </a:t>
            </a:r>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17</a:t>
            </a:fld>
            <a:endParaRPr lang="en-US" dirty="0"/>
          </a:p>
        </p:txBody>
      </p:sp>
    </p:spTree>
    <p:extLst>
      <p:ext uri="{BB962C8B-B14F-4D97-AF65-F5344CB8AC3E}">
        <p14:creationId xmlns:p14="http://schemas.microsoft.com/office/powerpoint/2010/main" val="427724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owerPoint_Background_v1-1_cov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609442" y="618436"/>
            <a:ext cx="6530148" cy="2222131"/>
          </a:xfrm>
        </p:spPr>
        <p:txBody>
          <a:bodyPr wrap="square" anchor="b">
            <a:normAutofit/>
          </a:bodyPr>
          <a:lstStyle>
            <a:lvl1pPr algn="l">
              <a:lnSpc>
                <a:spcPct val="90000"/>
              </a:lnSpc>
              <a:defRPr sz="48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442" y="3009900"/>
            <a:ext cx="6530148" cy="1127723"/>
          </a:xfrm>
        </p:spPr>
        <p:txBody>
          <a:bodyPr>
            <a:normAutofit/>
          </a:bodyPr>
          <a:lstStyle>
            <a:lvl1pPr marL="0" indent="0" algn="l">
              <a:lnSpc>
                <a:spcPct val="90000"/>
              </a:lnSpc>
              <a:buNone/>
              <a:defRPr sz="2700">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441" y="5914602"/>
            <a:ext cx="3262130" cy="441748"/>
          </a:xfrm>
          <a:prstGeom prst="rect">
            <a:avLst/>
          </a:prstGeom>
        </p:spPr>
        <p:txBody>
          <a:bodyPr lIns="121899" tIns="60949" rIns="121899" bIns="60949"/>
          <a:lstStyle>
            <a:lvl1pPr>
              <a:defRPr sz="2100" b="1"/>
            </a:lvl1pPr>
          </a:lstStyle>
          <a:p>
            <a:fld id="{69E1A3CB-3B27-2B47-BA34-65E5A40E2ED2}" type="datetimeFigureOut">
              <a:rPr lang="en-US" smtClean="0"/>
              <a:pPr/>
              <a:t>12/13/2016</a:t>
            </a:fld>
            <a:endParaRPr lang="en-US" dirty="0"/>
          </a:p>
        </p:txBody>
      </p:sp>
      <p:sp>
        <p:nvSpPr>
          <p:cNvPr id="5" name="Footer Placeholder 4"/>
          <p:cNvSpPr>
            <a:spLocks noGrp="1"/>
          </p:cNvSpPr>
          <p:nvPr>
            <p:ph type="ftr" sz="quarter" idx="11"/>
          </p:nvPr>
        </p:nvSpPr>
        <p:spPr>
          <a:xfrm>
            <a:off x="609441" y="6356351"/>
            <a:ext cx="3262129" cy="365125"/>
          </a:xfrm>
          <a:prstGeom prst="rect">
            <a:avLst/>
          </a:prstGeom>
        </p:spPr>
        <p:txBody>
          <a:bodyPr lIns="121899" tIns="60949" rIns="121899" bIns="60949"/>
          <a:lstStyle>
            <a:lvl1pPr marL="0" marR="0" indent="0" algn="l" defTabSz="609493" rtl="0" eaLnBrk="1" fontAlgn="auto" latinLnBrk="0" hangingPunct="1">
              <a:lnSpc>
                <a:spcPct val="100000"/>
              </a:lnSpc>
              <a:spcBef>
                <a:spcPts val="0"/>
              </a:spcBef>
              <a:spcAft>
                <a:spcPts val="0"/>
              </a:spcAft>
              <a:buClrTx/>
              <a:buSzTx/>
              <a:buFontTx/>
              <a:buNone/>
              <a:tabLst/>
              <a:defRPr sz="900"/>
            </a:lvl1pPr>
          </a:lstStyle>
          <a:p>
            <a:r>
              <a:rPr lang="en-US" dirty="0" smtClean="0">
                <a:solidFill>
                  <a:schemeClr val="bg1">
                    <a:lumMod val="85000"/>
                  </a:schemeClr>
                </a:solidFill>
              </a:rPr>
              <a:t>Property of ForeSee – Proprietary &amp; Confidential</a:t>
            </a:r>
            <a:endParaRPr lang="en-US" dirty="0">
              <a:solidFill>
                <a:schemeClr val="bg1">
                  <a:lumMod val="85000"/>
                </a:schemeClr>
              </a:solidFill>
            </a:endParaRPr>
          </a:p>
        </p:txBody>
      </p:sp>
      <p:pic>
        <p:nvPicPr>
          <p:cNvPr id="6" name="Picture 5" descr="ForeSee_logo_1-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5799" y="4919848"/>
            <a:ext cx="3198503" cy="1436501"/>
          </a:xfrm>
          <a:prstGeom prst="rect">
            <a:avLst/>
          </a:prstGeom>
        </p:spPr>
      </p:pic>
      <p:sp>
        <p:nvSpPr>
          <p:cNvPr id="9" name="Picture Placeholder 8"/>
          <p:cNvSpPr>
            <a:spLocks noGrp="1"/>
          </p:cNvSpPr>
          <p:nvPr>
            <p:ph type="pic" sz="quarter" idx="12" hasCustomPrompt="1"/>
          </p:nvPr>
        </p:nvSpPr>
        <p:spPr>
          <a:xfrm>
            <a:off x="9361598" y="193675"/>
            <a:ext cx="2346215" cy="1560513"/>
          </a:xfrm>
        </p:spPr>
        <p:txBody>
          <a:bodyPr/>
          <a:lstStyle>
            <a:lvl1pPr marL="82535" indent="0">
              <a:buNone/>
              <a:defRPr/>
            </a:lvl1pPr>
          </a:lstStyle>
          <a:p>
            <a:r>
              <a:rPr lang="en-US" dirty="0" smtClean="0"/>
              <a:t>Client logo</a:t>
            </a:r>
            <a:endParaRPr lang="en-US" dirty="0"/>
          </a:p>
        </p:txBody>
      </p:sp>
    </p:spTree>
    <p:extLst>
      <p:ext uri="{BB962C8B-B14F-4D97-AF65-F5344CB8AC3E}">
        <p14:creationId xmlns:p14="http://schemas.microsoft.com/office/powerpoint/2010/main" val="29569046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111882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600492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PowerPoint_Background_v1-1_light_blue_angle.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4" y="0"/>
            <a:ext cx="12188952"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0383"/>
            <a:ext cx="12188825" cy="487553"/>
          </a:xfrm>
          <a:prstGeom prst="rect">
            <a:avLst/>
          </a:prstGeom>
          <a:solidFill>
            <a:schemeClr val="accent1"/>
          </a:solidFill>
        </p:spPr>
      </p:pic>
      <p:pic>
        <p:nvPicPr>
          <p:cNvPr id="12" name="Picture 11" descr="ForeSee_logo_1-colo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2" name="Title 1"/>
          <p:cNvSpPr>
            <a:spLocks noGrp="1"/>
          </p:cNvSpPr>
          <p:nvPr>
            <p:ph type="title" hasCustomPrompt="1"/>
          </p:nvPr>
        </p:nvSpPr>
        <p:spPr>
          <a:xfrm>
            <a:off x="1521183" y="2213435"/>
            <a:ext cx="9243802" cy="1485364"/>
          </a:xfrm>
        </p:spPr>
        <p:txBody>
          <a:bodyPr anchor="b"/>
          <a:lstStyle>
            <a:lvl1pPr algn="ctr">
              <a:lnSpc>
                <a:spcPct val="80000"/>
              </a:lnSpc>
              <a:defRPr sz="5300" b="1" cap="none">
                <a:solidFill>
                  <a:srgbClr val="3A475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1183" y="3843938"/>
            <a:ext cx="9243802" cy="873205"/>
          </a:xfrm>
        </p:spPr>
        <p:txBody>
          <a:bodyPr anchor="t"/>
          <a:lstStyle>
            <a:lvl1pPr marL="0" indent="0" algn="ctr">
              <a:buNone/>
              <a:defRPr sz="2700">
                <a:solidFill>
                  <a:schemeClr val="tx1">
                    <a:lumMod val="50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4234000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19861170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117158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443" y="71967"/>
            <a:ext cx="4010039" cy="895351"/>
          </a:xfrm>
        </p:spPr>
        <p:txBody>
          <a:bodyPr anchor="ctr">
            <a:normAutofit/>
          </a:bodyPr>
          <a:lstStyle>
            <a:lvl1pPr algn="ctr">
              <a:defRPr sz="27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09443" y="1075268"/>
            <a:ext cx="4010039"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19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16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3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marL="385166" marR="0" lvl="0"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Click to edit Master text styles</a:t>
            </a:r>
          </a:p>
          <a:p>
            <a:pPr marL="385166" marR="0" lvl="1"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Second level</a:t>
            </a:r>
          </a:p>
          <a:p>
            <a:pPr marL="385166" marR="0" lvl="2"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Third level</a:t>
            </a:r>
          </a:p>
          <a:p>
            <a:pPr marL="385166" marR="0" lvl="3"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Fourth level</a:t>
            </a:r>
          </a:p>
          <a:p>
            <a:pPr marL="385166" marR="0" lvl="4"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3A475B"/>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dirty="0"/>
          </a:p>
        </p:txBody>
      </p:sp>
      <p:sp>
        <p:nvSpPr>
          <p:cNvPr id="10" name="Content Placeholder 9"/>
          <p:cNvSpPr>
            <a:spLocks noGrp="1"/>
          </p:cNvSpPr>
          <p:nvPr>
            <p:ph sz="quarter" idx="13"/>
          </p:nvPr>
        </p:nvSpPr>
        <p:spPr>
          <a:xfrm>
            <a:off x="4776073" y="0"/>
            <a:ext cx="7412752" cy="6370320"/>
          </a:xfrm>
        </p:spPr>
        <p:txBody>
          <a:bodyPr/>
          <a:lstStyle>
            <a:lvl1pPr marL="82535" indent="0">
              <a:buNone/>
              <a:defRPr/>
            </a:lvl1pPr>
          </a:lstStyle>
          <a:p>
            <a:pPr lvl="0"/>
            <a:r>
              <a:rPr lang="en-US" smtClean="0"/>
              <a:t>Click to edit Master text styles</a:t>
            </a:r>
          </a:p>
        </p:txBody>
      </p:sp>
    </p:spTree>
    <p:extLst>
      <p:ext uri="{BB962C8B-B14F-4D97-AF65-F5344CB8AC3E}">
        <p14:creationId xmlns:p14="http://schemas.microsoft.com/office/powerpoint/2010/main" val="33341848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16515712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88825" cy="6858000"/>
          </a:xfrm>
        </p:spPr>
        <p:txBody>
          <a:bodyPr/>
          <a:lstStyle>
            <a:lvl1pPr marL="82535" indent="0">
              <a:buNone/>
              <a:defRPr/>
            </a:lvl1pPr>
          </a:lstStyle>
          <a:p>
            <a:r>
              <a:rPr lang="en-US" dirty="0" smtClean="0"/>
              <a:t>Drag picture to placeholder or click icon to add</a:t>
            </a:r>
            <a:endParaRPr lang="en-US" dirty="0"/>
          </a:p>
        </p:txBody>
      </p:sp>
      <p:sp>
        <p:nvSpPr>
          <p:cNvPr id="3" name="Slide Number Placeholder 2"/>
          <p:cNvSpPr>
            <a:spLocks noGrp="1"/>
          </p:cNvSpPr>
          <p:nvPr>
            <p:ph type="sldNum" sz="quarter" idx="10"/>
          </p:nvPr>
        </p:nvSpPr>
        <p:spPr/>
        <p:txBody>
          <a:bodyPr/>
          <a:lstStyle/>
          <a:p>
            <a:fld id="{C932CDCB-4B29-F641-AE31-D4360F16EBC3}" type="slidenum">
              <a:rPr lang="en-US" smtClean="0"/>
              <a:pPr/>
              <a:t>‹#›</a:t>
            </a:fld>
            <a:endParaRPr lang="en-US" dirty="0"/>
          </a:p>
        </p:txBody>
      </p: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pic>
        <p:nvPicPr>
          <p:cNvPr id="6" name="Picture 5" descr="Logo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pic>
        <p:nvPicPr>
          <p:cNvPr id="7" name="Picture 6" descr="ForeSee_logo_1-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9" name="Content Placeholder 8"/>
          <p:cNvSpPr>
            <a:spLocks noGrp="1"/>
          </p:cNvSpPr>
          <p:nvPr>
            <p:ph sz="quarter" idx="12"/>
          </p:nvPr>
        </p:nvSpPr>
        <p:spPr>
          <a:xfrm>
            <a:off x="609440" y="1074738"/>
            <a:ext cx="10969943" cy="4997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996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ro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88825" cy="6858000"/>
          </a:xfrm>
        </p:spPr>
        <p:txBody>
          <a:bodyPr/>
          <a:lstStyle>
            <a:lvl1pPr marL="82535" indent="0">
              <a:buNone/>
              <a:defRPr/>
            </a:lvl1pPr>
          </a:lstStyle>
          <a:p>
            <a:r>
              <a:rPr lang="en-US" dirty="0" smtClean="0"/>
              <a:t>Drag picture to placeholder or click icon to add</a:t>
            </a:r>
            <a:endParaRPr lang="en-US" dirty="0"/>
          </a:p>
        </p:txBody>
      </p:sp>
      <p:sp>
        <p:nvSpPr>
          <p:cNvPr id="2" name="Title 1"/>
          <p:cNvSpPr>
            <a:spLocks noGrp="1"/>
          </p:cNvSpPr>
          <p:nvPr>
            <p:ph type="title"/>
          </p:nvPr>
        </p:nvSpPr>
        <p:spPr>
          <a:xfrm>
            <a:off x="1378841" y="2984696"/>
            <a:ext cx="9431144" cy="888608"/>
          </a:xfrm>
        </p:spPr>
        <p:txBody>
          <a:bodyPr>
            <a:noAutofit/>
          </a:bodyPr>
          <a:lstStyle>
            <a:lvl1pPr>
              <a:defRPr sz="60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252663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Bar.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sp>
        <p:nvSpPr>
          <p:cNvPr id="2" name="Title Placeholder 1"/>
          <p:cNvSpPr>
            <a:spLocks noGrp="1"/>
          </p:cNvSpPr>
          <p:nvPr>
            <p:ph type="title"/>
          </p:nvPr>
        </p:nvSpPr>
        <p:spPr>
          <a:xfrm>
            <a:off x="609441" y="83227"/>
            <a:ext cx="10969943" cy="888608"/>
          </a:xfrm>
          <a:prstGeom prst="rect">
            <a:avLst/>
          </a:prstGeom>
        </p:spPr>
        <p:txBody>
          <a:bodyPr vert="horz" lIns="121899" tIns="60949" rIns="121899" bIns="6094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441" y="1089623"/>
            <a:ext cx="10969943" cy="5036541"/>
          </a:xfrm>
          <a:prstGeom prst="rect">
            <a:avLst/>
          </a:prstGeom>
        </p:spPr>
        <p:txBody>
          <a:bodyPr vert="horz" lIns="121899" tIns="60949" rIns="121899"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09441" y="6431598"/>
            <a:ext cx="2844059" cy="365125"/>
          </a:xfrm>
          <a:prstGeom prst="rect">
            <a:avLst/>
          </a:prstGeom>
        </p:spPr>
        <p:txBody>
          <a:bodyPr vert="horz" lIns="121899" tIns="60949" rIns="121899" bIns="60949" rtlCol="0" anchor="ctr"/>
          <a:lstStyle>
            <a:lvl1pPr algn="l">
              <a:defRPr sz="1300">
                <a:solidFill>
                  <a:schemeClr val="tx1">
                    <a:lumMod val="40000"/>
                    <a:lumOff val="60000"/>
                  </a:schemeClr>
                </a:solidFill>
              </a:defRPr>
            </a:lvl1pPr>
          </a:lstStyle>
          <a:p>
            <a:fld id="{C932CDCB-4B29-F641-AE31-D4360F16EBC3}" type="slidenum">
              <a:rPr lang="en-US" smtClean="0"/>
              <a:pPr/>
              <a:t>‹#›</a:t>
            </a:fld>
            <a:endParaRPr lang="en-US" dirty="0"/>
          </a:p>
        </p:txBody>
      </p:sp>
      <p:pic>
        <p:nvPicPr>
          <p:cNvPr id="9" name="Picture 8" descr="ForeSee_logo_1-colo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Tree>
    <p:extLst>
      <p:ext uri="{BB962C8B-B14F-4D97-AF65-F5344CB8AC3E}">
        <p14:creationId xmlns:p14="http://schemas.microsoft.com/office/powerpoint/2010/main" val="99224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60" r:id="rId8"/>
    <p:sldLayoutId id="2147483661" r:id="rId9"/>
    <p:sldLayoutId id="2147483655" r:id="rId10"/>
  </p:sldLayoutIdLst>
  <p:timing>
    <p:tnLst>
      <p:par>
        <p:cTn id="1" dur="indefinite" restart="never" nodeType="tmRoot"/>
      </p:par>
    </p:tnLst>
  </p:timing>
  <p:txStyles>
    <p:titleStyle>
      <a:lvl1pPr algn="ctr" defTabSz="609493"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385166" indent="-302631" algn="l" defTabSz="609493" rtl="0" eaLnBrk="1" latinLnBrk="0" hangingPunct="1">
        <a:lnSpc>
          <a:spcPct val="90000"/>
        </a:lnSpc>
        <a:spcBef>
          <a:spcPts val="900"/>
        </a:spcBef>
        <a:spcAft>
          <a:spcPts val="600"/>
        </a:spcAft>
        <a:buSzPct val="100000"/>
        <a:buFont typeface="Arial"/>
        <a:buChar char="•"/>
        <a:tabLst/>
        <a:defRPr sz="2100" b="0" kern="1200">
          <a:solidFill>
            <a:schemeClr val="tx1"/>
          </a:solidFill>
          <a:latin typeface="+mn-lt"/>
          <a:ea typeface="+mn-ea"/>
          <a:cs typeface="+mn-cs"/>
        </a:defRPr>
      </a:lvl1pPr>
      <a:lvl2pPr marL="757634" indent="-302631" algn="l" defTabSz="759751" rtl="0" eaLnBrk="1" latinLnBrk="0" hangingPunct="1">
        <a:lnSpc>
          <a:spcPct val="90000"/>
        </a:lnSpc>
        <a:spcBef>
          <a:spcPts val="600"/>
        </a:spcBef>
        <a:spcAft>
          <a:spcPts val="600"/>
        </a:spcAft>
        <a:buSzPct val="90000"/>
        <a:buFont typeface="Lucida Grande"/>
        <a:buChar char="-"/>
        <a:tabLst/>
        <a:defRPr sz="2100" kern="1200">
          <a:solidFill>
            <a:schemeClr val="tx1"/>
          </a:solidFill>
          <a:latin typeface="+mn-lt"/>
          <a:ea typeface="+mn-ea"/>
          <a:cs typeface="+mn-cs"/>
        </a:defRPr>
      </a:lvl2pPr>
      <a:lvl3pPr marL="1149150" indent="-304747" algn="l" defTabSz="609493" rtl="0" eaLnBrk="1" latinLnBrk="0" hangingPunct="1">
        <a:lnSpc>
          <a:spcPct val="90000"/>
        </a:lnSpc>
        <a:spcBef>
          <a:spcPts val="600"/>
        </a:spcBef>
        <a:spcAft>
          <a:spcPts val="600"/>
        </a:spcAft>
        <a:buSzPct val="90000"/>
        <a:buFont typeface="Wingdings" charset="2"/>
        <a:buChar char="§"/>
        <a:defRPr sz="1600" kern="1200">
          <a:solidFill>
            <a:schemeClr val="tx1"/>
          </a:solidFill>
          <a:latin typeface="+mn-lt"/>
          <a:ea typeface="+mn-ea"/>
          <a:cs typeface="+mn-cs"/>
        </a:defRPr>
      </a:lvl3pPr>
      <a:lvl4pPr marL="1525850"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4pPr>
      <a:lvl5pPr marL="1900434"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learn.foresee.com/summit_update"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2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6.gif"/><Relationship Id="rId7" Type="http://schemas.openxmlformats.org/officeDocument/2006/relationships/image" Target="../media/image29.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chart" Target="../charts/chart4.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chart" Target="../charts/chart8.xml"/><Relationship Id="rId7"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7.jp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4.xml"/><Relationship Id="rId7" Type="http://schemas.openxmlformats.org/officeDocument/2006/relationships/image" Target="../media/image4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42.png"/><Relationship Id="rId5" Type="http://schemas.openxmlformats.org/officeDocument/2006/relationships/diagramColors" Target="../diagrams/colors4.xml"/><Relationship Id="rId10" Type="http://schemas.openxmlformats.org/officeDocument/2006/relationships/image" Target="../media/image45.png"/><Relationship Id="rId4" Type="http://schemas.openxmlformats.org/officeDocument/2006/relationships/diagramQuickStyle" Target="../diagrams/quickStyle4.xml"/><Relationship Id="rId9" Type="http://schemas.openxmlformats.org/officeDocument/2006/relationships/image" Target="../media/image4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foresee.com/resources/white-papers-research/the-foresee-e-government-satisfaction-index-q3-2016/?utm_campaign=FS_US_2016_Q4_RSCH_2016EGOVQ3&amp;utm_source=portal&amp;utm_medium=post&amp;utm_term=DownloadIndex&amp;utm_content=ClientPortalHo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3" Type="http://schemas.openxmlformats.org/officeDocument/2006/relationships/hyperlink" Target="http://www.foresee.com/resources/white-papers-research/the-foresee-e-government-satisfaction-index-q3-2016/?utm_campaign=FS_US_2016_Q4_RSCH_2016EGOVQ3&amp;utm_source=portal&amp;utm_medium=post&amp;utm_term=DownloadIndex&amp;utm_content=ClientPortalHo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9523-edi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632" y="893"/>
            <a:ext cx="12207870" cy="6856214"/>
          </a:xfrm>
          <a:prstGeom prst="rect">
            <a:avLst/>
          </a:prstGeom>
        </p:spPr>
      </p:pic>
      <p:grpSp>
        <p:nvGrpSpPr>
          <p:cNvPr id="9" name="Group 8"/>
          <p:cNvGrpSpPr/>
          <p:nvPr/>
        </p:nvGrpSpPr>
        <p:grpSpPr>
          <a:xfrm>
            <a:off x="3277998" y="474959"/>
            <a:ext cx="5848644" cy="984941"/>
            <a:chOff x="627884" y="474189"/>
            <a:chExt cx="5850167" cy="985198"/>
          </a:xfrm>
        </p:grpSpPr>
        <p:pic>
          <p:nvPicPr>
            <p:cNvPr id="6" name="Picture 5" descr="ForeSee_logo_1-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884" y="474189"/>
              <a:ext cx="2196759" cy="985198"/>
            </a:xfrm>
            <a:prstGeom prst="rect">
              <a:avLst/>
            </a:prstGeom>
          </p:spPr>
        </p:pic>
        <p:sp>
          <p:nvSpPr>
            <p:cNvPr id="7" name="TextBox 6"/>
            <p:cNvSpPr txBox="1"/>
            <p:nvPr/>
          </p:nvSpPr>
          <p:spPr>
            <a:xfrm>
              <a:off x="3023772" y="684124"/>
              <a:ext cx="3454279" cy="523220"/>
            </a:xfrm>
            <a:prstGeom prst="rect">
              <a:avLst/>
            </a:prstGeom>
            <a:noFill/>
          </p:spPr>
          <p:txBody>
            <a:bodyPr wrap="none" rtlCol="0">
              <a:spAutoFit/>
            </a:bodyPr>
            <a:lstStyle/>
            <a:p>
              <a:r>
                <a:rPr lang="en-US" sz="2799" spc="300" dirty="0">
                  <a:solidFill>
                    <a:schemeClr val="bg1"/>
                  </a:solidFill>
                  <a:effectLst>
                    <a:outerShdw blurRad="38100" dist="38100" dir="2700000" algn="tl">
                      <a:srgbClr val="000000">
                        <a:alpha val="43137"/>
                      </a:srgbClr>
                    </a:outerShdw>
                  </a:effectLst>
                </a:rPr>
                <a:t>SAVE THE DATE</a:t>
              </a:r>
            </a:p>
          </p:txBody>
        </p:sp>
      </p:grpSp>
      <p:pic>
        <p:nvPicPr>
          <p:cNvPr id="11" name="Picture Placeholder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52897" y="4029769"/>
            <a:ext cx="3345956" cy="2162879"/>
          </a:xfrm>
          <a:prstGeom prst="rect">
            <a:avLst/>
          </a:prstGeom>
          <a:ln w="3175" cmpd="sng">
            <a:solidFill>
              <a:srgbClr val="FFFFFF"/>
            </a:solidFill>
          </a:ln>
          <a:effectLst>
            <a:outerShdw blurRad="127000" dist="63500" dir="2700000" algn="tl" rotWithShape="0">
              <a:srgbClr val="000000">
                <a:alpha val="43000"/>
              </a:srgbClr>
            </a:outerShdw>
          </a:effectLst>
        </p:spPr>
      </p:pic>
      <p:sp>
        <p:nvSpPr>
          <p:cNvPr id="8" name="Rectangle 7"/>
          <p:cNvSpPr/>
          <p:nvPr/>
        </p:nvSpPr>
        <p:spPr>
          <a:xfrm>
            <a:off x="629307" y="1766341"/>
            <a:ext cx="5418111" cy="3584797"/>
          </a:xfrm>
          <a:prstGeom prst="rect">
            <a:avLst/>
          </a:prstGeom>
          <a:solidFill>
            <a:schemeClr val="bg1"/>
          </a:solidFill>
          <a:ln>
            <a:solidFill>
              <a:schemeClr val="accent2"/>
            </a:solidFill>
          </a:ln>
          <a:effectLst>
            <a:outerShdw blurRad="127000" dist="63500" dir="5400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10" name="TextBox 9"/>
          <p:cNvSpPr txBox="1"/>
          <p:nvPr/>
        </p:nvSpPr>
        <p:spPr>
          <a:xfrm>
            <a:off x="815456" y="2038368"/>
            <a:ext cx="5013432" cy="2133362"/>
          </a:xfrm>
          <a:prstGeom prst="rect">
            <a:avLst/>
          </a:prstGeom>
          <a:noFill/>
        </p:spPr>
        <p:txBody>
          <a:bodyPr wrap="square" rtlCol="0">
            <a:spAutoFit/>
          </a:bodyPr>
          <a:lstStyle/>
          <a:p>
            <a:pPr algn="ctr">
              <a:lnSpc>
                <a:spcPct val="80000"/>
              </a:lnSpc>
              <a:spcAft>
                <a:spcPts val="1200"/>
              </a:spcAft>
            </a:pPr>
            <a:r>
              <a:rPr lang="en-US" sz="3999" spc="600" dirty="0">
                <a:gradFill flip="none" rotWithShape="1">
                  <a:gsLst>
                    <a:gs pos="0">
                      <a:schemeClr val="accent1">
                        <a:lumMod val="50000"/>
                      </a:schemeClr>
                    </a:gs>
                    <a:gs pos="100000">
                      <a:schemeClr val="accent1"/>
                    </a:gs>
                  </a:gsLst>
                  <a:lin ang="16200000" scaled="0"/>
                  <a:tileRect/>
                </a:gradFill>
              </a:rPr>
              <a:t>THE 2017</a:t>
            </a:r>
            <a:br>
              <a:rPr lang="en-US" sz="3999" spc="600" dirty="0">
                <a:gradFill flip="none" rotWithShape="1">
                  <a:gsLst>
                    <a:gs pos="0">
                      <a:schemeClr val="accent1">
                        <a:lumMod val="50000"/>
                      </a:schemeClr>
                    </a:gs>
                    <a:gs pos="100000">
                      <a:schemeClr val="accent1"/>
                    </a:gs>
                  </a:gsLst>
                  <a:lin ang="16200000" scaled="0"/>
                  <a:tileRect/>
                </a:gradFill>
              </a:rPr>
            </a:br>
            <a:r>
              <a:rPr lang="en-US" sz="7998" b="1" dirty="0">
                <a:gradFill flip="none" rotWithShape="1">
                  <a:gsLst>
                    <a:gs pos="0">
                      <a:schemeClr val="accent1">
                        <a:lumMod val="50000"/>
                      </a:schemeClr>
                    </a:gs>
                    <a:gs pos="100000">
                      <a:schemeClr val="accent1"/>
                    </a:gs>
                  </a:gsLst>
                  <a:lin ang="16200000" scaled="0"/>
                  <a:tileRect/>
                </a:gradFill>
              </a:rPr>
              <a:t>SUMMIT</a:t>
            </a:r>
          </a:p>
          <a:p>
            <a:pPr algn="ctr">
              <a:lnSpc>
                <a:spcPct val="80000"/>
              </a:lnSpc>
              <a:spcAft>
                <a:spcPts val="1200"/>
              </a:spcAft>
            </a:pPr>
            <a:r>
              <a:rPr lang="en-US" sz="3199" b="1" spc="300" dirty="0">
                <a:gradFill flip="none" rotWithShape="1">
                  <a:gsLst>
                    <a:gs pos="0">
                      <a:schemeClr val="accent1">
                        <a:lumMod val="50000"/>
                      </a:schemeClr>
                    </a:gs>
                    <a:gs pos="100000">
                      <a:schemeClr val="accent1"/>
                    </a:gs>
                  </a:gsLst>
                  <a:lin ang="16200000" scaled="0"/>
                  <a:tileRect/>
                </a:gradFill>
              </a:rPr>
              <a:t>April 4-6, 2017</a:t>
            </a:r>
          </a:p>
        </p:txBody>
      </p:sp>
      <p:sp>
        <p:nvSpPr>
          <p:cNvPr id="12" name="Rectangle 11">
            <a:hlinkClick r:id="rId6"/>
          </p:cNvPr>
          <p:cNvSpPr/>
          <p:nvPr/>
        </p:nvSpPr>
        <p:spPr>
          <a:xfrm>
            <a:off x="629307" y="4413373"/>
            <a:ext cx="5418111" cy="937765"/>
          </a:xfrm>
          <a:prstGeom prst="rect">
            <a:avLst/>
          </a:prstGeom>
          <a:gradFill flip="none" rotWithShape="1">
            <a:gsLst>
              <a:gs pos="0">
                <a:schemeClr val="tx1">
                  <a:lumMod val="50000"/>
                </a:schemeClr>
              </a:gs>
              <a:gs pos="100000">
                <a:schemeClr val="tx1"/>
              </a:gs>
            </a:gsLst>
            <a:lin ang="16200000" scaled="0"/>
            <a:tileRect/>
          </a:gradFill>
          <a:ln>
            <a:noFill/>
          </a:ln>
          <a:effectLst>
            <a:outerShdw blurRad="127000" dist="63500" dir="5400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999" b="1" dirty="0">
                <a:effectLst>
                  <a:outerShdw blurRad="38100" dist="38100" dir="2700000" algn="tl">
                    <a:srgbClr val="000000">
                      <a:alpha val="43137"/>
                    </a:srgbClr>
                  </a:outerShdw>
                </a:effectLst>
              </a:rPr>
              <a:t>Sign up for email updates:</a:t>
            </a:r>
            <a:br>
              <a:rPr lang="en-US" sz="1999" b="1" dirty="0">
                <a:effectLst>
                  <a:outerShdw blurRad="38100" dist="38100" dir="2700000" algn="tl">
                    <a:srgbClr val="000000">
                      <a:alpha val="43137"/>
                    </a:srgbClr>
                  </a:outerShdw>
                </a:effectLst>
              </a:rPr>
            </a:br>
            <a:r>
              <a:rPr lang="en-US" sz="1999" b="1" dirty="0">
                <a:effectLst>
                  <a:outerShdw blurRad="38100" dist="38100" dir="2700000" algn="tl">
                    <a:srgbClr val="000000">
                      <a:alpha val="43137"/>
                    </a:srgbClr>
                  </a:outerShdw>
                </a:effectLst>
              </a:rPr>
              <a:t>learn.foresee.com/summit_update</a:t>
            </a:r>
          </a:p>
        </p:txBody>
      </p:sp>
      <p:sp>
        <p:nvSpPr>
          <p:cNvPr id="13" name="Rectangle 12"/>
          <p:cNvSpPr/>
          <p:nvPr/>
        </p:nvSpPr>
        <p:spPr>
          <a:xfrm>
            <a:off x="774469" y="5577697"/>
            <a:ext cx="5024138" cy="348722"/>
          </a:xfrm>
          <a:prstGeom prst="rect">
            <a:avLst/>
          </a:prstGeom>
        </p:spPr>
        <p:txBody>
          <a:bodyPr wrap="square">
            <a:spAutoFit/>
          </a:bodyPr>
          <a:lstStyle/>
          <a:p>
            <a:pPr algn="ctr">
              <a:lnSpc>
                <a:spcPct val="80000"/>
              </a:lnSpc>
              <a:spcAft>
                <a:spcPts val="1200"/>
              </a:spcAft>
            </a:pPr>
            <a:r>
              <a:rPr lang="en-US" sz="1999" b="1" dirty="0">
                <a:solidFill>
                  <a:schemeClr val="bg1"/>
                </a:solidFill>
                <a:effectLst>
                  <a:outerShdw blurRad="38100" dist="38100" dir="2700000" algn="tl">
                    <a:srgbClr val="000000">
                      <a:alpha val="43137"/>
                    </a:srgbClr>
                  </a:outerShdw>
                </a:effectLst>
              </a:rPr>
              <a:t>JW Marriott Desert Ridge</a:t>
            </a:r>
            <a:r>
              <a:rPr lang="en-US" sz="1999" dirty="0">
                <a:solidFill>
                  <a:schemeClr val="bg1"/>
                </a:solidFill>
                <a:effectLst>
                  <a:outerShdw blurRad="38100" dist="38100" dir="2700000" algn="tl">
                    <a:srgbClr val="000000">
                      <a:alpha val="43137"/>
                    </a:srgbClr>
                  </a:outerShdw>
                </a:effectLst>
              </a:rPr>
              <a:t> | </a:t>
            </a:r>
            <a:r>
              <a:rPr lang="en-US" sz="1999" b="1" dirty="0">
                <a:solidFill>
                  <a:schemeClr val="bg1"/>
                </a:solidFill>
                <a:effectLst>
                  <a:outerShdw blurRad="38100" dist="38100" dir="2700000" algn="tl">
                    <a:srgbClr val="000000">
                      <a:alpha val="43137"/>
                    </a:srgbClr>
                  </a:outerShdw>
                </a:effectLst>
              </a:rPr>
              <a:t>Phoenix, AZ</a:t>
            </a:r>
          </a:p>
        </p:txBody>
      </p:sp>
      <p:cxnSp>
        <p:nvCxnSpPr>
          <p:cNvPr id="15" name="Straight Connector 14"/>
          <p:cNvCxnSpPr/>
          <p:nvPr/>
        </p:nvCxnSpPr>
        <p:spPr>
          <a:xfrm>
            <a:off x="1167279" y="3550449"/>
            <a:ext cx="43421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6" name="Picture Placeholder 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35301" y="2038368"/>
            <a:ext cx="2824718" cy="3693494"/>
          </a:xfrm>
          <a:prstGeom prst="rect">
            <a:avLst/>
          </a:prstGeom>
          <a:ln w="3175" cmpd="sng">
            <a:solidFill>
              <a:srgbClr val="FFFFFF"/>
            </a:solidFill>
          </a:ln>
          <a:effectLst>
            <a:outerShdw blurRad="127000" dist="63500" dir="2700000" algn="tl" rotWithShape="0">
              <a:srgbClr val="000000">
                <a:alpha val="43000"/>
              </a:srgbClr>
            </a:outerShdw>
          </a:effectLst>
        </p:spPr>
      </p:pic>
    </p:spTree>
    <p:extLst>
      <p:ext uri="{BB962C8B-B14F-4D97-AF65-F5344CB8AC3E}">
        <p14:creationId xmlns:p14="http://schemas.microsoft.com/office/powerpoint/2010/main" val="32598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print"/>
          <a:srcRect/>
          <a:stretch>
            <a:fillRect/>
          </a:stretch>
        </p:blipFill>
        <p:spPr bwMode="auto">
          <a:xfrm>
            <a:off x="5311348" y="1219016"/>
            <a:ext cx="1722856" cy="1164273"/>
          </a:xfrm>
          <a:prstGeom prst="rect">
            <a:avLst/>
          </a:prstGeom>
          <a:noFill/>
          <a:ln w="9525">
            <a:noFill/>
            <a:miter lim="800000"/>
            <a:headEnd/>
            <a:tailEnd/>
          </a:ln>
        </p:spPr>
      </p:pic>
      <p:sp>
        <p:nvSpPr>
          <p:cNvPr id="2" name="Title 1"/>
          <p:cNvSpPr>
            <a:spLocks noGrp="1"/>
          </p:cNvSpPr>
          <p:nvPr>
            <p:ph type="title"/>
          </p:nvPr>
        </p:nvSpPr>
        <p:spPr>
          <a:xfrm>
            <a:off x="544323" y="369861"/>
            <a:ext cx="11249066" cy="888608"/>
          </a:xfrm>
        </p:spPr>
        <p:txBody>
          <a:bodyPr>
            <a:noAutofit/>
          </a:bodyPr>
          <a:lstStyle/>
          <a:p>
            <a:r>
              <a:rPr lang="en-US" sz="2000" dirty="0" smtClean="0"/>
              <a:t>Consumers or citizens make up one-third of EPA’s radiation audience and they are the least satisfied group. Scientist and educator are the most satisfied radiation visitor groups. </a:t>
            </a:r>
            <a:endParaRPr lang="en-US" sz="2000" dirty="0"/>
          </a:p>
        </p:txBody>
      </p:sp>
      <p:sp>
        <p:nvSpPr>
          <p:cNvPr id="4" name="Text Box 3"/>
          <p:cNvSpPr txBox="1">
            <a:spLocks noChangeArrowheads="1"/>
          </p:cNvSpPr>
          <p:nvPr/>
        </p:nvSpPr>
        <p:spPr bwMode="auto">
          <a:xfrm>
            <a:off x="4632793" y="2494138"/>
            <a:ext cx="3009900" cy="730969"/>
          </a:xfrm>
          <a:prstGeom prst="rect">
            <a:avLst/>
          </a:prstGeom>
          <a:noFill/>
          <a:ln w="12700">
            <a:noFill/>
            <a:miter lim="800000"/>
            <a:headEnd/>
            <a:tailEnd/>
          </a:ln>
        </p:spPr>
        <p:txBody>
          <a:bodyPr wrap="square" lIns="82296" rIns="82296">
            <a:spAutoFit/>
          </a:bodyPr>
          <a:lstStyle/>
          <a:p>
            <a:pPr algn="ctr">
              <a:spcBef>
                <a:spcPct val="50000"/>
              </a:spcBef>
            </a:pPr>
            <a:r>
              <a:rPr lang="en-US" sz="1300" b="1" dirty="0" smtClean="0">
                <a:cs typeface="Arial" pitchFamily="34" charset="0"/>
              </a:rPr>
              <a:t>Aggregate Satisfaction Score: 67</a:t>
            </a:r>
            <a:br>
              <a:rPr lang="en-US" sz="1300" b="1" dirty="0" smtClean="0">
                <a:cs typeface="Arial" pitchFamily="34" charset="0"/>
              </a:rPr>
            </a:br>
            <a:r>
              <a:rPr lang="en-US" sz="900" dirty="0" smtClean="0">
                <a:cs typeface="Arial" pitchFamily="34" charset="0"/>
              </a:rPr>
              <a:t>n= 320</a:t>
            </a:r>
          </a:p>
          <a:p>
            <a:pPr algn="ctr">
              <a:spcBef>
                <a:spcPct val="50000"/>
              </a:spcBef>
            </a:pPr>
            <a:endParaRPr lang="en-US" sz="1300" dirty="0"/>
          </a:p>
        </p:txBody>
      </p:sp>
      <p:sp>
        <p:nvSpPr>
          <p:cNvPr id="5" name="Line 7"/>
          <p:cNvSpPr>
            <a:spLocks noChangeShapeType="1"/>
          </p:cNvSpPr>
          <p:nvPr/>
        </p:nvSpPr>
        <p:spPr bwMode="auto">
          <a:xfrm>
            <a:off x="6172776" y="2988474"/>
            <a:ext cx="1" cy="170139"/>
          </a:xfrm>
          <a:prstGeom prst="line">
            <a:avLst/>
          </a:prstGeom>
          <a:ln>
            <a:solidFill>
              <a:srgbClr val="002060"/>
            </a:solidFill>
            <a:headEnd/>
            <a:tailEnd/>
          </a:ln>
        </p:spPr>
        <p:style>
          <a:lnRef idx="2">
            <a:schemeClr val="dk1"/>
          </a:lnRef>
          <a:fillRef idx="0">
            <a:schemeClr val="dk1"/>
          </a:fillRef>
          <a:effectRef idx="1">
            <a:schemeClr val="dk1"/>
          </a:effectRef>
          <a:fontRef idx="minor">
            <a:schemeClr val="tx1"/>
          </a:fontRef>
        </p:style>
        <p:txBody>
          <a:bodyPr/>
          <a:lstStyle/>
          <a:p>
            <a:endParaRPr lang="en-US" dirty="0">
              <a:solidFill>
                <a:srgbClr val="151515"/>
              </a:solidFill>
            </a:endParaRPr>
          </a:p>
        </p:txBody>
      </p:sp>
      <p:grpSp>
        <p:nvGrpSpPr>
          <p:cNvPr id="6" name="Group 8"/>
          <p:cNvGrpSpPr>
            <a:grpSpLocks/>
          </p:cNvGrpSpPr>
          <p:nvPr/>
        </p:nvGrpSpPr>
        <p:grpSpPr bwMode="auto">
          <a:xfrm>
            <a:off x="757382" y="3148224"/>
            <a:ext cx="10658763" cy="837429"/>
            <a:chOff x="1507" y="1770"/>
            <a:chExt cx="2787" cy="315"/>
          </a:xfrm>
        </p:grpSpPr>
        <p:sp>
          <p:nvSpPr>
            <p:cNvPr id="7" name="Line 9"/>
            <p:cNvSpPr>
              <a:spLocks noChangeShapeType="1"/>
            </p:cNvSpPr>
            <p:nvPr/>
          </p:nvSpPr>
          <p:spPr bwMode="auto">
            <a:xfrm>
              <a:off x="1507" y="1776"/>
              <a:ext cx="2787" cy="0"/>
            </a:xfrm>
            <a:prstGeom prst="line">
              <a:avLst/>
            </a:prstGeom>
            <a:ln>
              <a:solidFill>
                <a:srgbClr val="002060"/>
              </a:solidFill>
              <a:headEnd/>
              <a:tailEnd/>
            </a:ln>
          </p:spPr>
          <p:style>
            <a:lnRef idx="2">
              <a:schemeClr val="dk1"/>
            </a:lnRef>
            <a:fillRef idx="0">
              <a:schemeClr val="dk1"/>
            </a:fillRef>
            <a:effectRef idx="1">
              <a:schemeClr val="dk1"/>
            </a:effectRef>
            <a:fontRef idx="minor">
              <a:schemeClr val="tx1"/>
            </a:fontRef>
          </p:style>
          <p:txBody>
            <a:bodyPr/>
            <a:lstStyle/>
            <a:p>
              <a:endParaRPr lang="en-US" dirty="0">
                <a:solidFill>
                  <a:srgbClr val="151515"/>
                </a:solidFill>
              </a:endParaRPr>
            </a:p>
          </p:txBody>
        </p:sp>
        <p:sp>
          <p:nvSpPr>
            <p:cNvPr id="8" name="Line 10"/>
            <p:cNvSpPr>
              <a:spLocks noChangeShapeType="1"/>
            </p:cNvSpPr>
            <p:nvPr/>
          </p:nvSpPr>
          <p:spPr bwMode="auto">
            <a:xfrm flipH="1">
              <a:off x="1511" y="1776"/>
              <a:ext cx="0" cy="309"/>
            </a:xfrm>
            <a:prstGeom prst="line">
              <a:avLst/>
            </a:prstGeom>
            <a:ln>
              <a:solidFill>
                <a:srgbClr val="002060"/>
              </a:solidFill>
              <a:headEnd/>
              <a:tailEnd/>
            </a:ln>
          </p:spPr>
          <p:style>
            <a:lnRef idx="2">
              <a:schemeClr val="dk1"/>
            </a:lnRef>
            <a:fillRef idx="0">
              <a:schemeClr val="dk1"/>
            </a:fillRef>
            <a:effectRef idx="1">
              <a:schemeClr val="dk1"/>
            </a:effectRef>
            <a:fontRef idx="minor">
              <a:schemeClr val="tx1"/>
            </a:fontRef>
          </p:style>
          <p:txBody>
            <a:bodyPr/>
            <a:lstStyle/>
            <a:p>
              <a:endParaRPr lang="en-US" dirty="0">
                <a:solidFill>
                  <a:srgbClr val="151515"/>
                </a:solidFill>
              </a:endParaRPr>
            </a:p>
          </p:txBody>
        </p:sp>
        <p:sp>
          <p:nvSpPr>
            <p:cNvPr id="9" name="Line 11"/>
            <p:cNvSpPr>
              <a:spLocks noChangeShapeType="1"/>
            </p:cNvSpPr>
            <p:nvPr/>
          </p:nvSpPr>
          <p:spPr bwMode="auto">
            <a:xfrm flipH="1">
              <a:off x="4294" y="1770"/>
              <a:ext cx="0" cy="315"/>
            </a:xfrm>
            <a:prstGeom prst="line">
              <a:avLst/>
            </a:prstGeom>
            <a:ln>
              <a:solidFill>
                <a:srgbClr val="002060"/>
              </a:solidFill>
              <a:headEnd/>
              <a:tailEnd/>
            </a:ln>
          </p:spPr>
          <p:style>
            <a:lnRef idx="2">
              <a:schemeClr val="dk1"/>
            </a:lnRef>
            <a:fillRef idx="0">
              <a:schemeClr val="dk1"/>
            </a:fillRef>
            <a:effectRef idx="1">
              <a:schemeClr val="dk1"/>
            </a:effectRef>
            <a:fontRef idx="minor">
              <a:schemeClr val="tx1"/>
            </a:fontRef>
          </p:style>
          <p:txBody>
            <a:bodyPr/>
            <a:lstStyle/>
            <a:p>
              <a:endParaRPr lang="en-US" dirty="0">
                <a:solidFill>
                  <a:srgbClr val="151515"/>
                </a:solidFill>
              </a:endParaRPr>
            </a:p>
          </p:txBody>
        </p:sp>
      </p:grpSp>
      <p:sp>
        <p:nvSpPr>
          <p:cNvPr id="12" name="Line 11"/>
          <p:cNvSpPr>
            <a:spLocks noChangeShapeType="1"/>
          </p:cNvSpPr>
          <p:nvPr/>
        </p:nvSpPr>
        <p:spPr bwMode="auto">
          <a:xfrm flipH="1">
            <a:off x="3362460" y="3164175"/>
            <a:ext cx="0" cy="837429"/>
          </a:xfrm>
          <a:prstGeom prst="line">
            <a:avLst/>
          </a:prstGeom>
          <a:ln>
            <a:solidFill>
              <a:srgbClr val="002060"/>
            </a:solidFill>
            <a:headEnd/>
            <a:tailEnd/>
          </a:ln>
        </p:spPr>
        <p:style>
          <a:lnRef idx="2">
            <a:schemeClr val="dk1"/>
          </a:lnRef>
          <a:fillRef idx="0">
            <a:schemeClr val="dk1"/>
          </a:fillRef>
          <a:effectRef idx="1">
            <a:schemeClr val="dk1"/>
          </a:effectRef>
          <a:fontRef idx="minor">
            <a:schemeClr val="tx1"/>
          </a:fontRef>
        </p:style>
        <p:txBody>
          <a:bodyPr/>
          <a:lstStyle/>
          <a:p>
            <a:endParaRPr lang="en-US" dirty="0">
              <a:solidFill>
                <a:srgbClr val="151515"/>
              </a:solidFill>
            </a:endParaRPr>
          </a:p>
        </p:txBody>
      </p:sp>
      <p:sp>
        <p:nvSpPr>
          <p:cNvPr id="13" name="Text Box 3"/>
          <p:cNvSpPr txBox="1">
            <a:spLocks noChangeArrowheads="1"/>
          </p:cNvSpPr>
          <p:nvPr/>
        </p:nvSpPr>
        <p:spPr bwMode="auto">
          <a:xfrm>
            <a:off x="7916417" y="5168706"/>
            <a:ext cx="1833843" cy="1115690"/>
          </a:xfrm>
          <a:prstGeom prst="rect">
            <a:avLst/>
          </a:prstGeom>
          <a:noFill/>
          <a:ln w="12700">
            <a:noFill/>
            <a:miter lim="800000"/>
            <a:headEnd/>
            <a:tailEnd/>
          </a:ln>
        </p:spPr>
        <p:txBody>
          <a:bodyPr wrap="square" lIns="82296" rIns="82296">
            <a:spAutoFit/>
          </a:bodyPr>
          <a:lstStyle/>
          <a:p>
            <a:pPr algn="ctr">
              <a:spcBef>
                <a:spcPct val="50000"/>
              </a:spcBef>
            </a:pPr>
            <a:r>
              <a:rPr lang="en-US" sz="1400" dirty="0" smtClean="0">
                <a:cs typeface="Arial" pitchFamily="34" charset="0"/>
              </a:rPr>
              <a:t>Scientist</a:t>
            </a:r>
          </a:p>
          <a:p>
            <a:pPr algn="ctr">
              <a:spcBef>
                <a:spcPct val="50000"/>
              </a:spcBef>
            </a:pPr>
            <a:r>
              <a:rPr lang="en-US" sz="1400" b="1" dirty="0" smtClean="0">
                <a:cs typeface="Arial" pitchFamily="34" charset="0"/>
              </a:rPr>
              <a:t>Satisfaction: 76</a:t>
            </a:r>
            <a:br>
              <a:rPr lang="en-US" sz="1400" b="1" dirty="0" smtClean="0">
                <a:cs typeface="Arial" pitchFamily="34" charset="0"/>
              </a:rPr>
            </a:br>
            <a:r>
              <a:rPr lang="en-US" sz="1200" dirty="0" smtClean="0">
                <a:cs typeface="Arial" pitchFamily="34" charset="0"/>
              </a:rPr>
              <a:t>11%  |  n=35</a:t>
            </a:r>
          </a:p>
          <a:p>
            <a:pPr algn="ctr">
              <a:spcBef>
                <a:spcPct val="50000"/>
              </a:spcBef>
            </a:pPr>
            <a:endParaRPr lang="en-US" sz="1300" dirty="0"/>
          </a:p>
        </p:txBody>
      </p:sp>
      <p:sp>
        <p:nvSpPr>
          <p:cNvPr id="14" name="Line 11"/>
          <p:cNvSpPr>
            <a:spLocks noChangeShapeType="1"/>
          </p:cNvSpPr>
          <p:nvPr/>
        </p:nvSpPr>
        <p:spPr bwMode="auto">
          <a:xfrm flipH="1">
            <a:off x="6172777" y="3164175"/>
            <a:ext cx="0" cy="837429"/>
          </a:xfrm>
          <a:prstGeom prst="line">
            <a:avLst/>
          </a:prstGeom>
          <a:ln>
            <a:solidFill>
              <a:srgbClr val="002060"/>
            </a:solidFill>
            <a:headEnd/>
            <a:tailEnd/>
          </a:ln>
        </p:spPr>
        <p:style>
          <a:lnRef idx="2">
            <a:schemeClr val="dk1"/>
          </a:lnRef>
          <a:fillRef idx="0">
            <a:schemeClr val="dk1"/>
          </a:fillRef>
          <a:effectRef idx="1">
            <a:schemeClr val="dk1"/>
          </a:effectRef>
          <a:fontRef idx="minor">
            <a:schemeClr val="tx1"/>
          </a:fontRef>
        </p:style>
        <p:txBody>
          <a:bodyPr/>
          <a:lstStyle/>
          <a:p>
            <a:endParaRPr lang="en-US" dirty="0">
              <a:solidFill>
                <a:srgbClr val="151515"/>
              </a:solidFill>
            </a:endParaRPr>
          </a:p>
        </p:txBody>
      </p:sp>
      <p:sp>
        <p:nvSpPr>
          <p:cNvPr id="19" name="Text Box 3"/>
          <p:cNvSpPr txBox="1">
            <a:spLocks noChangeArrowheads="1"/>
          </p:cNvSpPr>
          <p:nvPr/>
        </p:nvSpPr>
        <p:spPr bwMode="auto">
          <a:xfrm>
            <a:off x="-8120" y="5168706"/>
            <a:ext cx="1722793" cy="1031051"/>
          </a:xfrm>
          <a:prstGeom prst="rect">
            <a:avLst/>
          </a:prstGeom>
          <a:noFill/>
          <a:ln w="12700">
            <a:noFill/>
            <a:miter lim="800000"/>
            <a:headEnd/>
            <a:tailEnd/>
          </a:ln>
        </p:spPr>
        <p:txBody>
          <a:bodyPr wrap="square" lIns="82296" rIns="82296">
            <a:spAutoFit/>
          </a:bodyPr>
          <a:lstStyle/>
          <a:p>
            <a:pPr algn="ctr">
              <a:spcBef>
                <a:spcPct val="50000"/>
              </a:spcBef>
            </a:pPr>
            <a:r>
              <a:rPr lang="en-US" sz="1400" dirty="0" smtClean="0">
                <a:cs typeface="Arial" pitchFamily="34" charset="0"/>
              </a:rPr>
              <a:t>Consumer or citizen</a:t>
            </a:r>
          </a:p>
          <a:p>
            <a:pPr algn="ctr">
              <a:spcBef>
                <a:spcPct val="50000"/>
              </a:spcBef>
            </a:pPr>
            <a:r>
              <a:rPr lang="en-US" sz="1400" b="1" dirty="0" smtClean="0">
                <a:cs typeface="Arial" pitchFamily="34" charset="0"/>
              </a:rPr>
              <a:t>Satisfaction: 60</a:t>
            </a:r>
            <a:br>
              <a:rPr lang="en-US" sz="1400" b="1" dirty="0" smtClean="0">
                <a:cs typeface="Arial" pitchFamily="34" charset="0"/>
              </a:rPr>
            </a:br>
            <a:r>
              <a:rPr lang="en-US" sz="1200" dirty="0" smtClean="0">
                <a:cs typeface="Arial" pitchFamily="34" charset="0"/>
              </a:rPr>
              <a:t>33%  |  n=106</a:t>
            </a:r>
          </a:p>
        </p:txBody>
      </p:sp>
      <p:sp>
        <p:nvSpPr>
          <p:cNvPr id="20" name="Text Box 3"/>
          <p:cNvSpPr txBox="1">
            <a:spLocks noChangeArrowheads="1"/>
          </p:cNvSpPr>
          <p:nvPr/>
        </p:nvSpPr>
        <p:spPr bwMode="auto">
          <a:xfrm>
            <a:off x="5433690" y="5168706"/>
            <a:ext cx="1488389" cy="1115690"/>
          </a:xfrm>
          <a:prstGeom prst="rect">
            <a:avLst/>
          </a:prstGeom>
          <a:noFill/>
          <a:ln w="12700">
            <a:noFill/>
            <a:miter lim="800000"/>
            <a:headEnd/>
            <a:tailEnd/>
          </a:ln>
        </p:spPr>
        <p:txBody>
          <a:bodyPr wrap="square" lIns="82296" rIns="82296">
            <a:spAutoFit/>
          </a:bodyPr>
          <a:lstStyle/>
          <a:p>
            <a:pPr algn="ctr">
              <a:spcBef>
                <a:spcPct val="50000"/>
              </a:spcBef>
            </a:pPr>
            <a:r>
              <a:rPr lang="en-US" sz="1400" dirty="0" smtClean="0">
                <a:cs typeface="Arial" pitchFamily="34" charset="0"/>
              </a:rPr>
              <a:t>Educator</a:t>
            </a:r>
          </a:p>
          <a:p>
            <a:pPr algn="ctr">
              <a:spcBef>
                <a:spcPct val="50000"/>
              </a:spcBef>
            </a:pPr>
            <a:r>
              <a:rPr lang="en-US" sz="1400" b="1" dirty="0" smtClean="0">
                <a:cs typeface="Arial" pitchFamily="34" charset="0"/>
              </a:rPr>
              <a:t>Satisfaction: 75 </a:t>
            </a:r>
            <a:br>
              <a:rPr lang="en-US" sz="1400" b="1" dirty="0" smtClean="0">
                <a:cs typeface="Arial" pitchFamily="34" charset="0"/>
              </a:rPr>
            </a:br>
            <a:r>
              <a:rPr lang="en-US" sz="1200" dirty="0" smtClean="0">
                <a:cs typeface="Arial" pitchFamily="34" charset="0"/>
              </a:rPr>
              <a:t>13%  |  n=41</a:t>
            </a:r>
          </a:p>
          <a:p>
            <a:pPr algn="ctr">
              <a:spcBef>
                <a:spcPct val="50000"/>
              </a:spcBef>
            </a:pPr>
            <a:endParaRPr lang="en-US" sz="1300" dirty="0"/>
          </a:p>
        </p:txBody>
      </p:sp>
      <p:sp>
        <p:nvSpPr>
          <p:cNvPr id="21" name="Text Box 3"/>
          <p:cNvSpPr txBox="1">
            <a:spLocks noChangeArrowheads="1"/>
          </p:cNvSpPr>
          <p:nvPr/>
        </p:nvSpPr>
        <p:spPr bwMode="auto">
          <a:xfrm>
            <a:off x="10551013" y="5104323"/>
            <a:ext cx="1593477" cy="1331134"/>
          </a:xfrm>
          <a:prstGeom prst="rect">
            <a:avLst/>
          </a:prstGeom>
          <a:noFill/>
          <a:ln w="12700">
            <a:noFill/>
            <a:miter lim="800000"/>
            <a:headEnd/>
            <a:tailEnd/>
          </a:ln>
        </p:spPr>
        <p:txBody>
          <a:bodyPr wrap="square" lIns="82296" rIns="82296">
            <a:spAutoFit/>
          </a:bodyPr>
          <a:lstStyle/>
          <a:p>
            <a:pPr algn="ctr">
              <a:spcBef>
                <a:spcPct val="50000"/>
              </a:spcBef>
            </a:pPr>
            <a:r>
              <a:rPr lang="en-US" sz="1400" dirty="0" smtClean="0">
                <a:cs typeface="Arial" pitchFamily="34" charset="0"/>
              </a:rPr>
              <a:t>Represent Business</a:t>
            </a:r>
          </a:p>
          <a:p>
            <a:pPr algn="ctr">
              <a:spcBef>
                <a:spcPct val="50000"/>
              </a:spcBef>
            </a:pPr>
            <a:r>
              <a:rPr lang="en-US" sz="1400" b="1" dirty="0" smtClean="0">
                <a:cs typeface="Arial" pitchFamily="34" charset="0"/>
              </a:rPr>
              <a:t>Satisfaction: 65</a:t>
            </a:r>
            <a:br>
              <a:rPr lang="en-US" sz="1400" b="1" dirty="0" smtClean="0">
                <a:cs typeface="Arial" pitchFamily="34" charset="0"/>
              </a:rPr>
            </a:br>
            <a:r>
              <a:rPr lang="en-US" sz="1200" dirty="0" smtClean="0">
                <a:cs typeface="Arial" pitchFamily="34" charset="0"/>
              </a:rPr>
              <a:t>10%  |  </a:t>
            </a:r>
            <a:r>
              <a:rPr lang="en-US" sz="1200" dirty="0">
                <a:cs typeface="Arial" pitchFamily="34" charset="0"/>
              </a:rPr>
              <a:t>n</a:t>
            </a:r>
            <a:r>
              <a:rPr lang="en-US" sz="1200" dirty="0" smtClean="0">
                <a:cs typeface="Arial" pitchFamily="34" charset="0"/>
              </a:rPr>
              <a:t>= 32</a:t>
            </a:r>
          </a:p>
          <a:p>
            <a:pPr algn="ctr">
              <a:spcBef>
                <a:spcPct val="50000"/>
              </a:spcBef>
            </a:pPr>
            <a:endParaRPr lang="en-US" sz="1300" dirty="0"/>
          </a:p>
        </p:txBody>
      </p:sp>
      <p:sp>
        <p:nvSpPr>
          <p:cNvPr id="22" name="Line 11"/>
          <p:cNvSpPr>
            <a:spLocks noChangeShapeType="1"/>
          </p:cNvSpPr>
          <p:nvPr/>
        </p:nvSpPr>
        <p:spPr bwMode="auto">
          <a:xfrm flipH="1">
            <a:off x="8828231" y="3148224"/>
            <a:ext cx="0" cy="837429"/>
          </a:xfrm>
          <a:prstGeom prst="line">
            <a:avLst/>
          </a:prstGeom>
          <a:ln>
            <a:solidFill>
              <a:srgbClr val="002060"/>
            </a:solidFill>
            <a:headEnd/>
            <a:tailEnd/>
          </a:ln>
        </p:spPr>
        <p:style>
          <a:lnRef idx="2">
            <a:schemeClr val="dk1"/>
          </a:lnRef>
          <a:fillRef idx="0">
            <a:schemeClr val="dk1"/>
          </a:fillRef>
          <a:effectRef idx="1">
            <a:schemeClr val="dk1"/>
          </a:effectRef>
          <a:fontRef idx="minor">
            <a:schemeClr val="tx1"/>
          </a:fontRef>
        </p:style>
        <p:txBody>
          <a:bodyPr/>
          <a:lstStyle/>
          <a:p>
            <a:endParaRPr lang="en-US" dirty="0">
              <a:solidFill>
                <a:srgbClr val="151515"/>
              </a:solidFill>
            </a:endParaRPr>
          </a:p>
        </p:txBody>
      </p:sp>
      <p:sp>
        <p:nvSpPr>
          <p:cNvPr id="26" name="Text Box 3"/>
          <p:cNvSpPr txBox="1">
            <a:spLocks noChangeArrowheads="1"/>
          </p:cNvSpPr>
          <p:nvPr/>
        </p:nvSpPr>
        <p:spPr bwMode="auto">
          <a:xfrm>
            <a:off x="2585994" y="5168706"/>
            <a:ext cx="1488389" cy="1115690"/>
          </a:xfrm>
          <a:prstGeom prst="rect">
            <a:avLst/>
          </a:prstGeom>
          <a:noFill/>
          <a:ln w="12700">
            <a:noFill/>
            <a:miter lim="800000"/>
            <a:headEnd/>
            <a:tailEnd/>
          </a:ln>
        </p:spPr>
        <p:txBody>
          <a:bodyPr wrap="square" lIns="82296" rIns="82296">
            <a:spAutoFit/>
          </a:bodyPr>
          <a:lstStyle/>
          <a:p>
            <a:pPr algn="ctr">
              <a:spcBef>
                <a:spcPct val="50000"/>
              </a:spcBef>
            </a:pPr>
            <a:r>
              <a:rPr lang="en-US" sz="1400" dirty="0" smtClean="0">
                <a:cs typeface="Arial" pitchFamily="34" charset="0"/>
              </a:rPr>
              <a:t>Student</a:t>
            </a:r>
          </a:p>
          <a:p>
            <a:pPr algn="ctr">
              <a:spcBef>
                <a:spcPct val="50000"/>
              </a:spcBef>
            </a:pPr>
            <a:r>
              <a:rPr lang="en-US" sz="1400" b="1" dirty="0" smtClean="0">
                <a:cs typeface="Arial" pitchFamily="34" charset="0"/>
              </a:rPr>
              <a:t>Satisfaction: 69 </a:t>
            </a:r>
            <a:br>
              <a:rPr lang="en-US" sz="1400" b="1" dirty="0" smtClean="0">
                <a:cs typeface="Arial" pitchFamily="34" charset="0"/>
              </a:rPr>
            </a:br>
            <a:r>
              <a:rPr lang="en-US" sz="1200" dirty="0" smtClean="0">
                <a:cs typeface="Arial" pitchFamily="34" charset="0"/>
              </a:rPr>
              <a:t>13%  |  n=43</a:t>
            </a:r>
          </a:p>
          <a:p>
            <a:pPr algn="ctr">
              <a:spcBef>
                <a:spcPct val="50000"/>
              </a:spcBef>
            </a:pPr>
            <a:endParaRPr lang="en-US" sz="1300" dirty="0"/>
          </a:p>
        </p:txBody>
      </p:sp>
      <p:sp>
        <p:nvSpPr>
          <p:cNvPr id="30" name="Slide Number Placeholder 47"/>
          <p:cNvSpPr>
            <a:spLocks noGrp="1"/>
          </p:cNvSpPr>
          <p:nvPr>
            <p:ph type="sldNum" sz="quarter" idx="12"/>
          </p:nvPr>
        </p:nvSpPr>
        <p:spPr>
          <a:xfrm>
            <a:off x="609441" y="6431598"/>
            <a:ext cx="484421" cy="365125"/>
          </a:xfrm>
        </p:spPr>
        <p:txBody>
          <a:bodyPr/>
          <a:lstStyle/>
          <a:p>
            <a:fld id="{C932CDCB-4B29-F641-AE31-D4360F16EBC3}" type="slidenum">
              <a:rPr lang="en-US" smtClean="0"/>
              <a:t>10</a:t>
            </a:fld>
            <a:endParaRPr lang="en-US" dirty="0"/>
          </a:p>
        </p:txBody>
      </p:sp>
      <p:sp>
        <p:nvSpPr>
          <p:cNvPr id="32" name="Rectangle 31"/>
          <p:cNvSpPr>
            <a:spLocks noChangeArrowheads="1"/>
          </p:cNvSpPr>
          <p:nvPr/>
        </p:nvSpPr>
        <p:spPr bwMode="auto">
          <a:xfrm rot="10801223" flipV="1">
            <a:off x="4673461" y="6426137"/>
            <a:ext cx="2360702" cy="230824"/>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900" dirty="0" smtClean="0">
                <a:solidFill>
                  <a:schemeClr val="bg1"/>
                </a:solidFill>
                <a:latin typeface="+mj-lt"/>
              </a:rPr>
              <a:t>Top 5 answer choices shown only</a:t>
            </a:r>
            <a:endParaRPr lang="en-US" sz="900" dirty="0">
              <a:solidFill>
                <a:schemeClr val="bg1"/>
              </a:solidFill>
              <a:latin typeface="+mj-lt"/>
            </a:endParaRPr>
          </a:p>
        </p:txBody>
      </p:sp>
      <p:sp>
        <p:nvSpPr>
          <p:cNvPr id="34" name="Rectangle 33"/>
          <p:cNvSpPr>
            <a:spLocks noChangeArrowheads="1"/>
          </p:cNvSpPr>
          <p:nvPr/>
        </p:nvSpPr>
        <p:spPr bwMode="auto">
          <a:xfrm rot="10801223" flipV="1">
            <a:off x="3003443" y="6564814"/>
            <a:ext cx="6101347" cy="230824"/>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900" dirty="0" smtClean="0">
                <a:solidFill>
                  <a:schemeClr val="bg1"/>
                </a:solidFill>
                <a:latin typeface="+mj-lt"/>
              </a:rPr>
              <a:t>Individual Satisfaction scores represent average of scores between September 1, 2015 – November  30, 2016</a:t>
            </a:r>
            <a:endParaRPr lang="en-US" sz="900" dirty="0">
              <a:solidFill>
                <a:schemeClr val="bg1"/>
              </a:solidFill>
              <a:latin typeface="+mj-lt"/>
            </a:endParaRPr>
          </a:p>
        </p:txBody>
      </p:sp>
      <p:pic>
        <p:nvPicPr>
          <p:cNvPr id="10" name="Picture 9" descr="File:Briefcase font awesome.svg - Wikimedia Commons"/>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863457" y="4086915"/>
            <a:ext cx="1017408" cy="1017408"/>
          </a:xfrm>
          <a:prstGeom prst="rect">
            <a:avLst/>
          </a:prstGeom>
        </p:spPr>
      </p:pic>
      <p:pic>
        <p:nvPicPr>
          <p:cNvPr id="11" name="Picture 10" descr="SMALL IMAGE (PNG) Public Domain"/>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629249" y="4056012"/>
            <a:ext cx="1079213" cy="1079213"/>
          </a:xfrm>
          <a:prstGeom prst="rect">
            <a:avLst/>
          </a:prstGeom>
        </p:spPr>
      </p:pic>
      <p:pic>
        <p:nvPicPr>
          <p:cNvPr id="16" name="Picture 15" descr="File:Group font awesome.svg - Wikimedia Commons"/>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345417" y="4065111"/>
            <a:ext cx="997321" cy="997321"/>
          </a:xfrm>
          <a:prstGeom prst="rect">
            <a:avLst/>
          </a:prstGeom>
        </p:spPr>
      </p:pic>
      <p:sp>
        <p:nvSpPr>
          <p:cNvPr id="17" name="TextBox 16"/>
          <p:cNvSpPr txBox="1"/>
          <p:nvPr/>
        </p:nvSpPr>
        <p:spPr>
          <a:xfrm>
            <a:off x="3474317" y="2292398"/>
            <a:ext cx="5407134" cy="261610"/>
          </a:xfrm>
          <a:prstGeom prst="rect">
            <a:avLst/>
          </a:prstGeom>
          <a:noFill/>
        </p:spPr>
        <p:txBody>
          <a:bodyPr wrap="square" rtlCol="0">
            <a:spAutoFit/>
          </a:bodyPr>
          <a:lstStyle/>
          <a:p>
            <a:r>
              <a:rPr lang="en-US" sz="1100" b="1" dirty="0" smtClean="0"/>
              <a:t>For this visit to the EPA website, which of the following best describes you?</a:t>
            </a:r>
            <a:endParaRPr lang="en-US" sz="1100" b="1" dirty="0"/>
          </a:p>
        </p:txBody>
      </p:sp>
      <p:pic>
        <p:nvPicPr>
          <p:cNvPr id="18" name="Picture 17" descr="... education, graduation, school, student, user icon | Icon search engine"/>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2833189" y="4086915"/>
            <a:ext cx="1048310" cy="1048310"/>
          </a:xfrm>
          <a:prstGeom prst="rect">
            <a:avLst/>
          </a:prstGeom>
        </p:spPr>
      </p:pic>
      <p:pic>
        <p:nvPicPr>
          <p:cNvPr id="24" name="Picture 23" descr="原始文件 ‎ （SVG文件，尺寸为87 × 87像素，文件大小 ..."/>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76658" y="4051018"/>
            <a:ext cx="1103146" cy="1103146"/>
          </a:xfrm>
          <a:prstGeom prst="rect">
            <a:avLst/>
          </a:prstGeom>
        </p:spPr>
      </p:pic>
    </p:spTree>
    <p:extLst>
      <p:ext uri="{BB962C8B-B14F-4D97-AF65-F5344CB8AC3E}">
        <p14:creationId xmlns:p14="http://schemas.microsoft.com/office/powerpoint/2010/main" val="969464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735181" y="4523132"/>
            <a:ext cx="687734" cy="705609"/>
          </a:xfrm>
          <a:prstGeom prst="rect">
            <a:avLst/>
          </a:prstGeom>
          <a:ln>
            <a:solidFill>
              <a:srgbClr val="002060"/>
            </a:solidFill>
          </a:ln>
        </p:spPr>
      </p:pic>
      <p:pic>
        <p:nvPicPr>
          <p:cNvPr id="40" name="Picture 39" descr="external image 1363047-Nuclear-Power-Plants-7.gif"/>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833205" y="4609649"/>
            <a:ext cx="516087" cy="554339"/>
          </a:xfrm>
          <a:prstGeom prst="rect">
            <a:avLst/>
          </a:prstGeom>
        </p:spPr>
      </p:pic>
      <p:sp>
        <p:nvSpPr>
          <p:cNvPr id="2" name="Title 1"/>
          <p:cNvSpPr>
            <a:spLocks noGrp="1"/>
          </p:cNvSpPr>
          <p:nvPr>
            <p:ph type="title"/>
          </p:nvPr>
        </p:nvSpPr>
        <p:spPr>
          <a:xfrm>
            <a:off x="609441" y="428278"/>
            <a:ext cx="10969943" cy="888608"/>
          </a:xfrm>
        </p:spPr>
        <p:txBody>
          <a:bodyPr>
            <a:noAutofit/>
          </a:bodyPr>
          <a:lstStyle/>
          <a:p>
            <a:r>
              <a:rPr lang="en-US" sz="2000" dirty="0" smtClean="0"/>
              <a:t>One-third of Radiation visitors came to EPA.gov to find radiation information because they see EPA as a trusted source for radiation concerns in their community. The majority of visitors view health effects topics during their visit. </a:t>
            </a:r>
            <a:endParaRPr lang="en-US" sz="2000" dirty="0"/>
          </a:p>
        </p:txBody>
      </p:sp>
      <p:sp>
        <p:nvSpPr>
          <p:cNvPr id="4" name="TextBox 3"/>
          <p:cNvSpPr txBox="1"/>
          <p:nvPr/>
        </p:nvSpPr>
        <p:spPr>
          <a:xfrm>
            <a:off x="8420515" y="3499189"/>
            <a:ext cx="1636606" cy="800219"/>
          </a:xfrm>
          <a:prstGeom prst="rect">
            <a:avLst/>
          </a:prstGeom>
          <a:noFill/>
        </p:spPr>
        <p:txBody>
          <a:bodyPr wrap="square" rtlCol="0">
            <a:spAutoFit/>
          </a:bodyPr>
          <a:lstStyle/>
          <a:p>
            <a:pPr algn="ctr" defTabSz="609493"/>
            <a:r>
              <a:rPr lang="en-US" sz="1400" b="1" dirty="0" smtClean="0">
                <a:latin typeface="Arial"/>
              </a:rPr>
              <a:t>Basic radiation science</a:t>
            </a:r>
            <a:endParaRPr lang="en-US" sz="1400" b="1" dirty="0">
              <a:latin typeface="Arial"/>
            </a:endParaRPr>
          </a:p>
          <a:p>
            <a:pPr algn="ctr" defTabSz="609493"/>
            <a:endParaRPr lang="en-US" sz="400" b="1" dirty="0">
              <a:solidFill>
                <a:srgbClr val="3A475B">
                  <a:lumMod val="50000"/>
                </a:srgbClr>
              </a:solidFill>
              <a:latin typeface="Arial"/>
            </a:endParaRPr>
          </a:p>
          <a:p>
            <a:pPr algn="ctr" defTabSz="609493"/>
            <a:r>
              <a:rPr lang="en-US" sz="1400" b="1" dirty="0" smtClean="0">
                <a:solidFill>
                  <a:srgbClr val="3973A1"/>
                </a:solidFill>
                <a:latin typeface="Arial"/>
              </a:rPr>
              <a:t>36%</a:t>
            </a:r>
          </a:p>
        </p:txBody>
      </p:sp>
      <p:pic>
        <p:nvPicPr>
          <p:cNvPr id="5" name="Picture 4"/>
          <p:cNvPicPr>
            <a:picLocks noChangeAspect="1"/>
          </p:cNvPicPr>
          <p:nvPr/>
        </p:nvPicPr>
        <p:blipFill>
          <a:blip r:embed="rId2"/>
          <a:stretch>
            <a:fillRect/>
          </a:stretch>
        </p:blipFill>
        <p:spPr>
          <a:xfrm>
            <a:off x="7194052" y="2826029"/>
            <a:ext cx="687734" cy="705609"/>
          </a:xfrm>
          <a:prstGeom prst="rect">
            <a:avLst/>
          </a:prstGeom>
          <a:ln>
            <a:solidFill>
              <a:srgbClr val="002060"/>
            </a:solidFill>
          </a:ln>
        </p:spPr>
      </p:pic>
      <p:sp>
        <p:nvSpPr>
          <p:cNvPr id="6" name="Rectangle 5"/>
          <p:cNvSpPr/>
          <p:nvPr/>
        </p:nvSpPr>
        <p:spPr>
          <a:xfrm>
            <a:off x="7269453" y="2994235"/>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10378952" y="2826029"/>
            <a:ext cx="687734" cy="705609"/>
          </a:xfrm>
          <a:prstGeom prst="rect">
            <a:avLst/>
          </a:prstGeom>
          <a:ln>
            <a:solidFill>
              <a:srgbClr val="002060"/>
            </a:solidFill>
          </a:ln>
        </p:spPr>
      </p:pic>
      <p:sp>
        <p:nvSpPr>
          <p:cNvPr id="8" name="Rectangle 7"/>
          <p:cNvSpPr/>
          <p:nvPr/>
        </p:nvSpPr>
        <p:spPr>
          <a:xfrm>
            <a:off x="10459500" y="2980500"/>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pic>
        <p:nvPicPr>
          <p:cNvPr id="9" name="Picture 8"/>
          <p:cNvPicPr>
            <a:picLocks noChangeAspect="1"/>
          </p:cNvPicPr>
          <p:nvPr/>
        </p:nvPicPr>
        <p:blipFill>
          <a:blip r:embed="rId2"/>
          <a:stretch>
            <a:fillRect/>
          </a:stretch>
        </p:blipFill>
        <p:spPr>
          <a:xfrm>
            <a:off x="7194052" y="4523132"/>
            <a:ext cx="687734" cy="705609"/>
          </a:xfrm>
          <a:prstGeom prst="rect">
            <a:avLst/>
          </a:prstGeom>
          <a:ln>
            <a:solidFill>
              <a:srgbClr val="002060"/>
            </a:solidFill>
          </a:ln>
        </p:spPr>
      </p:pic>
      <p:pic>
        <p:nvPicPr>
          <p:cNvPr id="12" name="Picture 11"/>
          <p:cNvPicPr>
            <a:picLocks noChangeAspect="1"/>
          </p:cNvPicPr>
          <p:nvPr/>
        </p:nvPicPr>
        <p:blipFill>
          <a:blip r:embed="rId2"/>
          <a:stretch>
            <a:fillRect/>
          </a:stretch>
        </p:blipFill>
        <p:spPr>
          <a:xfrm>
            <a:off x="8871942" y="2826029"/>
            <a:ext cx="687734" cy="705609"/>
          </a:xfrm>
          <a:prstGeom prst="rect">
            <a:avLst/>
          </a:prstGeom>
          <a:ln>
            <a:solidFill>
              <a:srgbClr val="002060"/>
            </a:solidFill>
          </a:ln>
        </p:spPr>
      </p:pic>
      <p:sp>
        <p:nvSpPr>
          <p:cNvPr id="13" name="Rectangle 12"/>
          <p:cNvSpPr/>
          <p:nvPr/>
        </p:nvSpPr>
        <p:spPr>
          <a:xfrm>
            <a:off x="8970964" y="3002556"/>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831677" y="3499189"/>
            <a:ext cx="1454728" cy="800219"/>
          </a:xfrm>
          <a:prstGeom prst="rect">
            <a:avLst/>
          </a:prstGeom>
          <a:noFill/>
        </p:spPr>
        <p:txBody>
          <a:bodyPr wrap="square" rtlCol="0">
            <a:spAutoFit/>
          </a:bodyPr>
          <a:lstStyle/>
          <a:p>
            <a:pPr algn="ctr" defTabSz="609493"/>
            <a:r>
              <a:rPr lang="en-US" sz="1400" b="1" dirty="0" smtClean="0">
                <a:latin typeface="Arial"/>
              </a:rPr>
              <a:t>Health </a:t>
            </a:r>
          </a:p>
          <a:p>
            <a:pPr algn="ctr" defTabSz="609493"/>
            <a:r>
              <a:rPr lang="en-US" sz="1400" b="1" dirty="0" smtClean="0">
                <a:latin typeface="Arial"/>
              </a:rPr>
              <a:t>Effects </a:t>
            </a:r>
            <a:endParaRPr lang="en-US" sz="1400" b="1" dirty="0">
              <a:latin typeface="Arial"/>
            </a:endParaRPr>
          </a:p>
          <a:p>
            <a:pPr algn="ctr" defTabSz="609493"/>
            <a:endParaRPr lang="en-US" sz="400" b="1" dirty="0">
              <a:solidFill>
                <a:srgbClr val="3A475B">
                  <a:lumMod val="50000"/>
                </a:srgbClr>
              </a:solidFill>
              <a:latin typeface="Arial"/>
            </a:endParaRPr>
          </a:p>
          <a:p>
            <a:pPr algn="ctr" defTabSz="609493"/>
            <a:r>
              <a:rPr lang="en-US" sz="1400" b="1" dirty="0" smtClean="0">
                <a:solidFill>
                  <a:srgbClr val="3973A1"/>
                </a:solidFill>
                <a:latin typeface="Arial"/>
              </a:rPr>
              <a:t>40%</a:t>
            </a:r>
          </a:p>
        </p:txBody>
      </p:sp>
      <p:sp>
        <p:nvSpPr>
          <p:cNvPr id="15" name="TextBox 14"/>
          <p:cNvSpPr txBox="1"/>
          <p:nvPr/>
        </p:nvSpPr>
        <p:spPr>
          <a:xfrm>
            <a:off x="10034950" y="3499189"/>
            <a:ext cx="1308708" cy="769441"/>
          </a:xfrm>
          <a:prstGeom prst="rect">
            <a:avLst/>
          </a:prstGeom>
          <a:noFill/>
        </p:spPr>
        <p:txBody>
          <a:bodyPr wrap="square" rtlCol="0">
            <a:spAutoFit/>
          </a:bodyPr>
          <a:lstStyle/>
          <a:p>
            <a:pPr algn="ctr" defTabSz="609493"/>
            <a:r>
              <a:rPr lang="en-US" sz="1400" b="1" dirty="0" smtClean="0">
                <a:latin typeface="Arial"/>
              </a:rPr>
              <a:t>Other</a:t>
            </a:r>
            <a:endParaRPr lang="en-US" sz="1400" b="1" dirty="0">
              <a:latin typeface="Arial"/>
            </a:endParaRPr>
          </a:p>
          <a:p>
            <a:pPr algn="ctr" defTabSz="609493"/>
            <a:endParaRPr lang="en-US" sz="400" b="1" dirty="0" smtClean="0">
              <a:solidFill>
                <a:srgbClr val="3A475B">
                  <a:lumMod val="50000"/>
                </a:srgbClr>
              </a:solidFill>
              <a:latin typeface="Arial"/>
            </a:endParaRPr>
          </a:p>
          <a:p>
            <a:pPr algn="ctr" defTabSz="609493"/>
            <a:endParaRPr lang="en-US" sz="400" b="1" dirty="0">
              <a:solidFill>
                <a:srgbClr val="3A475B">
                  <a:lumMod val="50000"/>
                </a:srgbClr>
              </a:solidFill>
              <a:latin typeface="Arial"/>
            </a:endParaRPr>
          </a:p>
          <a:p>
            <a:pPr algn="ctr" defTabSz="609493"/>
            <a:endParaRPr lang="en-US" sz="400" b="1" dirty="0" smtClean="0">
              <a:solidFill>
                <a:srgbClr val="3A475B">
                  <a:lumMod val="50000"/>
                </a:srgbClr>
              </a:solidFill>
              <a:latin typeface="Arial"/>
            </a:endParaRPr>
          </a:p>
          <a:p>
            <a:pPr algn="ctr" defTabSz="609493"/>
            <a:endParaRPr lang="en-US" sz="400" b="1" dirty="0">
              <a:solidFill>
                <a:srgbClr val="3A475B">
                  <a:lumMod val="50000"/>
                </a:srgbClr>
              </a:solidFill>
              <a:latin typeface="Arial"/>
            </a:endParaRPr>
          </a:p>
          <a:p>
            <a:pPr algn="ctr" defTabSz="609493"/>
            <a:r>
              <a:rPr lang="en-US" sz="1400" b="1" dirty="0" smtClean="0">
                <a:solidFill>
                  <a:srgbClr val="3973A1"/>
                </a:solidFill>
                <a:latin typeface="Arial"/>
              </a:rPr>
              <a:t>25%</a:t>
            </a:r>
          </a:p>
        </p:txBody>
      </p:sp>
      <p:sp>
        <p:nvSpPr>
          <p:cNvPr id="16" name="TextBox 15"/>
          <p:cNvSpPr txBox="1"/>
          <p:nvPr/>
        </p:nvSpPr>
        <p:spPr>
          <a:xfrm>
            <a:off x="8355747" y="5224602"/>
            <a:ext cx="1577604" cy="800219"/>
          </a:xfrm>
          <a:prstGeom prst="rect">
            <a:avLst/>
          </a:prstGeom>
          <a:noFill/>
        </p:spPr>
        <p:txBody>
          <a:bodyPr wrap="square" rtlCol="0">
            <a:spAutoFit/>
          </a:bodyPr>
          <a:lstStyle/>
          <a:p>
            <a:pPr algn="ctr" defTabSz="609493"/>
            <a:r>
              <a:rPr lang="en-US" sz="1400" b="1" dirty="0" smtClean="0">
                <a:latin typeface="Arial"/>
              </a:rPr>
              <a:t>Nuclear Power</a:t>
            </a:r>
          </a:p>
          <a:p>
            <a:pPr algn="ctr" defTabSz="609493"/>
            <a:r>
              <a:rPr lang="en-US" sz="1400" b="1" dirty="0" smtClean="0">
                <a:latin typeface="Arial"/>
              </a:rPr>
              <a:t>Issues</a:t>
            </a:r>
            <a:endParaRPr lang="en-US" sz="1400" b="1" dirty="0">
              <a:latin typeface="Arial"/>
            </a:endParaRPr>
          </a:p>
          <a:p>
            <a:pPr algn="ctr" defTabSz="609493"/>
            <a:endParaRPr lang="en-US" sz="400" b="1" dirty="0">
              <a:solidFill>
                <a:srgbClr val="3A475B">
                  <a:lumMod val="50000"/>
                </a:srgbClr>
              </a:solidFill>
              <a:latin typeface="Arial"/>
            </a:endParaRPr>
          </a:p>
          <a:p>
            <a:pPr algn="ctr" defTabSz="609493"/>
            <a:r>
              <a:rPr lang="en-US" sz="1400" b="1" dirty="0" smtClean="0">
                <a:solidFill>
                  <a:srgbClr val="3973A1"/>
                </a:solidFill>
                <a:latin typeface="Arial"/>
              </a:rPr>
              <a:t>15%</a:t>
            </a:r>
          </a:p>
        </p:txBody>
      </p:sp>
      <p:sp>
        <p:nvSpPr>
          <p:cNvPr id="17" name="TextBox 16"/>
          <p:cNvSpPr txBox="1"/>
          <p:nvPr/>
        </p:nvSpPr>
        <p:spPr>
          <a:xfrm>
            <a:off x="6844579" y="5259933"/>
            <a:ext cx="1511168" cy="800219"/>
          </a:xfrm>
          <a:prstGeom prst="rect">
            <a:avLst/>
          </a:prstGeom>
          <a:noFill/>
        </p:spPr>
        <p:txBody>
          <a:bodyPr wrap="square" rtlCol="0">
            <a:spAutoFit/>
          </a:bodyPr>
          <a:lstStyle/>
          <a:p>
            <a:pPr algn="ctr" defTabSz="609493"/>
            <a:r>
              <a:rPr lang="en-US" sz="1400" b="1" dirty="0" smtClean="0">
                <a:latin typeface="Arial"/>
              </a:rPr>
              <a:t>Medical</a:t>
            </a:r>
          </a:p>
          <a:p>
            <a:pPr algn="ctr" defTabSz="609493"/>
            <a:r>
              <a:rPr lang="en-US" sz="1400" b="1" dirty="0" smtClean="0">
                <a:latin typeface="Arial"/>
              </a:rPr>
              <a:t>(x-ray, CT scan) </a:t>
            </a:r>
            <a:endParaRPr lang="en-US" sz="400" b="1" dirty="0" smtClean="0">
              <a:solidFill>
                <a:srgbClr val="3A475B">
                  <a:lumMod val="50000"/>
                </a:srgbClr>
              </a:solidFill>
              <a:latin typeface="Arial"/>
            </a:endParaRPr>
          </a:p>
          <a:p>
            <a:pPr algn="ctr" defTabSz="609493"/>
            <a:endParaRPr lang="en-US" sz="400" b="1" dirty="0" smtClean="0">
              <a:solidFill>
                <a:srgbClr val="3A475B">
                  <a:lumMod val="50000"/>
                </a:srgbClr>
              </a:solidFill>
              <a:latin typeface="Arial"/>
            </a:endParaRPr>
          </a:p>
          <a:p>
            <a:pPr algn="ctr" defTabSz="609493"/>
            <a:r>
              <a:rPr lang="en-US" sz="1400" b="1" dirty="0" smtClean="0">
                <a:solidFill>
                  <a:srgbClr val="3973A1"/>
                </a:solidFill>
                <a:latin typeface="Arial"/>
              </a:rPr>
              <a:t>15%</a:t>
            </a:r>
          </a:p>
        </p:txBody>
      </p:sp>
      <p:sp>
        <p:nvSpPr>
          <p:cNvPr id="18" name="TextBox 17"/>
          <p:cNvSpPr txBox="1"/>
          <p:nvPr/>
        </p:nvSpPr>
        <p:spPr>
          <a:xfrm>
            <a:off x="7521077" y="2018095"/>
            <a:ext cx="3492840" cy="738664"/>
          </a:xfrm>
          <a:prstGeom prst="rect">
            <a:avLst/>
          </a:prstGeom>
          <a:noFill/>
        </p:spPr>
        <p:txBody>
          <a:bodyPr wrap="square" rtlCol="0">
            <a:spAutoFit/>
          </a:bodyPr>
          <a:lstStyle/>
          <a:p>
            <a:pPr algn="ctr"/>
            <a:r>
              <a:rPr lang="en-US" sz="1100" b="1" dirty="0" smtClean="0"/>
              <a:t>Which of the following radiation information topics did you view during your site visit today?</a:t>
            </a:r>
          </a:p>
          <a:p>
            <a:pPr algn="ctr"/>
            <a:r>
              <a:rPr lang="en-US" sz="1100" b="1" dirty="0" smtClean="0"/>
              <a:t>(Select all that apply)</a:t>
            </a:r>
          </a:p>
          <a:p>
            <a:pPr algn="ctr"/>
            <a:r>
              <a:rPr lang="en-US" sz="900" b="1" dirty="0" smtClean="0"/>
              <a:t>n=175</a:t>
            </a:r>
          </a:p>
        </p:txBody>
      </p:sp>
      <p:sp>
        <p:nvSpPr>
          <p:cNvPr id="19" name="Rectangle 18"/>
          <p:cNvSpPr/>
          <p:nvPr/>
        </p:nvSpPr>
        <p:spPr>
          <a:xfrm>
            <a:off x="7255223" y="4685297"/>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Slide Number Placeholder 26"/>
          <p:cNvSpPr>
            <a:spLocks noGrp="1"/>
          </p:cNvSpPr>
          <p:nvPr>
            <p:ph type="sldNum" sz="quarter" idx="12"/>
          </p:nvPr>
        </p:nvSpPr>
        <p:spPr/>
        <p:txBody>
          <a:bodyPr/>
          <a:lstStyle/>
          <a:p>
            <a:fld id="{C932CDCB-4B29-F641-AE31-D4360F16EBC3}" type="slidenum">
              <a:rPr lang="en-US" smtClean="0"/>
              <a:t>11</a:t>
            </a:fld>
            <a:endParaRPr lang="en-US" dirty="0"/>
          </a:p>
        </p:txBody>
      </p:sp>
      <p:graphicFrame>
        <p:nvGraphicFramePr>
          <p:cNvPr id="31" name="Chart 30"/>
          <p:cNvGraphicFramePr/>
          <p:nvPr>
            <p:extLst>
              <p:ext uri="{D42A27DB-BD31-4B8C-83A1-F6EECF244321}">
                <p14:modId xmlns:p14="http://schemas.microsoft.com/office/powerpoint/2010/main" val="2216965831"/>
              </p:ext>
            </p:extLst>
          </p:nvPr>
        </p:nvGraphicFramePr>
        <p:xfrm>
          <a:off x="611910" y="1843638"/>
          <a:ext cx="5114636" cy="4101061"/>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32"/>
          <p:cNvSpPr/>
          <p:nvPr/>
        </p:nvSpPr>
        <p:spPr>
          <a:xfrm>
            <a:off x="3453499" y="6501566"/>
            <a:ext cx="5143569" cy="230832"/>
          </a:xfrm>
          <a:prstGeom prst="rect">
            <a:avLst/>
          </a:prstGeom>
        </p:spPr>
        <p:txBody>
          <a:bodyPr wrap="square">
            <a:spAutoFit/>
          </a:bodyPr>
          <a:lstStyle/>
          <a:p>
            <a:r>
              <a:rPr lang="en-US" sz="900" dirty="0" smtClean="0">
                <a:solidFill>
                  <a:schemeClr val="bg1"/>
                </a:solidFill>
              </a:rPr>
              <a:t>Results are based on top answers I 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
        <p:nvSpPr>
          <p:cNvPr id="28" name="TextBox 27"/>
          <p:cNvSpPr txBox="1"/>
          <p:nvPr/>
        </p:nvSpPr>
        <p:spPr>
          <a:xfrm>
            <a:off x="4310978" y="2870303"/>
            <a:ext cx="1385777" cy="600164"/>
          </a:xfrm>
          <a:prstGeom prst="rect">
            <a:avLst/>
          </a:prstGeom>
          <a:solidFill>
            <a:schemeClr val="bg1">
              <a:lumMod val="95000"/>
            </a:schemeClr>
          </a:solidFill>
          <a:ln>
            <a:solidFill>
              <a:srgbClr val="002060"/>
            </a:solidFill>
          </a:ln>
        </p:spPr>
        <p:txBody>
          <a:bodyPr wrap="square" rtlCol="0">
            <a:spAutoFit/>
          </a:bodyPr>
          <a:lstStyle/>
          <a:p>
            <a:pPr algn="ctr"/>
            <a:r>
              <a:rPr lang="en-US" sz="1100" dirty="0" smtClean="0"/>
              <a:t>Radiation concerns</a:t>
            </a:r>
          </a:p>
          <a:p>
            <a:pPr algn="ctr"/>
            <a:r>
              <a:rPr lang="en-US" sz="1100" dirty="0" smtClean="0"/>
              <a:t>EPA reports on radiation  </a:t>
            </a:r>
            <a:endParaRPr lang="en-US" sz="1100" dirty="0"/>
          </a:p>
        </p:txBody>
      </p:sp>
      <p:sp>
        <p:nvSpPr>
          <p:cNvPr id="3" name="Down Arrow 2"/>
          <p:cNvSpPr/>
          <p:nvPr/>
        </p:nvSpPr>
        <p:spPr>
          <a:xfrm>
            <a:off x="4853985" y="3492042"/>
            <a:ext cx="262344" cy="273778"/>
          </a:xfrm>
          <a:prstGeom prst="downArrow">
            <a:avLst/>
          </a:prstGeom>
          <a:solidFill>
            <a:srgbClr val="3973A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a:blip r:embed="rId2"/>
          <a:stretch>
            <a:fillRect/>
          </a:stretch>
        </p:blipFill>
        <p:spPr>
          <a:xfrm>
            <a:off x="10374335" y="4523132"/>
            <a:ext cx="687734" cy="705609"/>
          </a:xfrm>
          <a:prstGeom prst="rect">
            <a:avLst/>
          </a:prstGeom>
          <a:ln>
            <a:solidFill>
              <a:srgbClr val="002060"/>
            </a:solidFill>
          </a:ln>
        </p:spPr>
      </p:pic>
      <p:sp>
        <p:nvSpPr>
          <p:cNvPr id="32" name="Rectangle 31"/>
          <p:cNvSpPr/>
          <p:nvPr/>
        </p:nvSpPr>
        <p:spPr>
          <a:xfrm>
            <a:off x="10454883" y="4693843"/>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4" name="TextBox 33"/>
          <p:cNvSpPr txBox="1"/>
          <p:nvPr/>
        </p:nvSpPr>
        <p:spPr>
          <a:xfrm>
            <a:off x="10067666" y="5198116"/>
            <a:ext cx="1308708" cy="830997"/>
          </a:xfrm>
          <a:prstGeom prst="rect">
            <a:avLst/>
          </a:prstGeom>
          <a:noFill/>
        </p:spPr>
        <p:txBody>
          <a:bodyPr wrap="square" rtlCol="0">
            <a:spAutoFit/>
          </a:bodyPr>
          <a:lstStyle/>
          <a:p>
            <a:pPr algn="ctr" defTabSz="609493"/>
            <a:r>
              <a:rPr lang="en-US" sz="1400" b="1" dirty="0" smtClean="0">
                <a:latin typeface="Arial"/>
              </a:rPr>
              <a:t>Regulations </a:t>
            </a:r>
            <a:endParaRPr lang="en-US" sz="1400" b="1" dirty="0">
              <a:latin typeface="Arial"/>
            </a:endParaRPr>
          </a:p>
          <a:p>
            <a:pPr algn="ctr" defTabSz="609493"/>
            <a:endParaRPr lang="en-US" sz="400" b="1" dirty="0" smtClean="0">
              <a:solidFill>
                <a:srgbClr val="3A475B">
                  <a:lumMod val="50000"/>
                </a:srgbClr>
              </a:solidFill>
              <a:latin typeface="Arial"/>
            </a:endParaRPr>
          </a:p>
          <a:p>
            <a:pPr algn="ctr" defTabSz="609493"/>
            <a:endParaRPr lang="en-US" sz="400" b="1" dirty="0" smtClean="0">
              <a:solidFill>
                <a:srgbClr val="3A475B">
                  <a:lumMod val="50000"/>
                </a:srgbClr>
              </a:solidFill>
              <a:latin typeface="Arial"/>
            </a:endParaRPr>
          </a:p>
          <a:p>
            <a:pPr algn="ctr" defTabSz="609493"/>
            <a:endParaRPr lang="en-US" sz="400" b="1" dirty="0">
              <a:solidFill>
                <a:srgbClr val="3A475B">
                  <a:lumMod val="50000"/>
                </a:srgbClr>
              </a:solidFill>
              <a:latin typeface="Arial"/>
            </a:endParaRPr>
          </a:p>
          <a:p>
            <a:pPr algn="ctr" defTabSz="609493"/>
            <a:endParaRPr lang="en-US" sz="400" b="1" dirty="0" smtClean="0">
              <a:solidFill>
                <a:srgbClr val="3A475B">
                  <a:lumMod val="50000"/>
                </a:srgbClr>
              </a:solidFill>
              <a:latin typeface="Arial"/>
            </a:endParaRPr>
          </a:p>
          <a:p>
            <a:pPr algn="ctr" defTabSz="609493"/>
            <a:endParaRPr lang="en-US" sz="400" b="1" dirty="0">
              <a:solidFill>
                <a:srgbClr val="3A475B">
                  <a:lumMod val="50000"/>
                </a:srgbClr>
              </a:solidFill>
              <a:latin typeface="Arial"/>
            </a:endParaRPr>
          </a:p>
          <a:p>
            <a:pPr algn="ctr" defTabSz="609493"/>
            <a:r>
              <a:rPr lang="en-US" sz="1400" b="1" dirty="0" smtClean="0">
                <a:solidFill>
                  <a:srgbClr val="3973A1"/>
                </a:solidFill>
                <a:latin typeface="Arial"/>
              </a:rPr>
              <a:t>14%</a:t>
            </a:r>
          </a:p>
        </p:txBody>
      </p:sp>
      <p:pic>
        <p:nvPicPr>
          <p:cNvPr id="36" name="Picture 35" descr="Rant: &quot;Hospice and Palliative Medicine&quot; Not Listed | GeriPal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790" y="2906630"/>
            <a:ext cx="573127" cy="573127"/>
          </a:xfrm>
          <a:prstGeom prst="rect">
            <a:avLst/>
          </a:prstGeom>
        </p:spPr>
      </p:pic>
      <p:pic>
        <p:nvPicPr>
          <p:cNvPr id="23" name="Picture 22" descr="Health Effects — Asbestos And Mesothelioma News"/>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7235189" y="2901295"/>
            <a:ext cx="596880" cy="575989"/>
          </a:xfrm>
          <a:prstGeom prst="rect">
            <a:avLst/>
          </a:prstGeom>
        </p:spPr>
      </p:pic>
      <p:pic>
        <p:nvPicPr>
          <p:cNvPr id="29" name="Picture 28" descr="MrCNuclearChemistry - Exposure to Radiation (Period 5)"/>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8978663" y="2884293"/>
            <a:ext cx="475676" cy="556811"/>
          </a:xfrm>
          <a:prstGeom prst="rect">
            <a:avLst/>
          </a:prstGeom>
        </p:spPr>
      </p:pic>
      <p:pic>
        <p:nvPicPr>
          <p:cNvPr id="39" name="Picture 38" descr="Compatible With Joy-Trisomy18: 10/01/2011 - 11/01/201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7246840" y="4585505"/>
            <a:ext cx="548473" cy="597952"/>
          </a:xfrm>
          <a:prstGeom prst="rect">
            <a:avLst/>
          </a:prstGeom>
        </p:spPr>
      </p:pic>
      <p:pic>
        <p:nvPicPr>
          <p:cNvPr id="41" name="Picture 40" descr="... property legislation amendment regulations 2011 no 1 the regulations"/>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10378952" y="4564038"/>
            <a:ext cx="636751" cy="640886"/>
          </a:xfrm>
          <a:prstGeom prst="rect">
            <a:avLst/>
          </a:prstGeom>
        </p:spPr>
      </p:pic>
    </p:spTree>
    <p:extLst>
      <p:ext uri="{BB962C8B-B14F-4D97-AF65-F5344CB8AC3E}">
        <p14:creationId xmlns:p14="http://schemas.microsoft.com/office/powerpoint/2010/main" val="1762524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66" y="552771"/>
            <a:ext cx="10672634" cy="888608"/>
          </a:xfrm>
        </p:spPr>
        <p:txBody>
          <a:bodyPr>
            <a:noAutofit/>
          </a:bodyPr>
          <a:lstStyle/>
          <a:p>
            <a:r>
              <a:rPr lang="en-US" sz="2000" dirty="0" smtClean="0"/>
              <a:t>Most visitors understand the radiation information on the site, those that did not find the radiation information clear attribute this to low volume or missing radiation information. </a:t>
            </a:r>
            <a:endParaRPr lang="en-US" sz="2000" dirty="0"/>
          </a:p>
        </p:txBody>
      </p:sp>
      <p:sp>
        <p:nvSpPr>
          <p:cNvPr id="3" name="Slide Number Placeholder 2"/>
          <p:cNvSpPr>
            <a:spLocks noGrp="1"/>
          </p:cNvSpPr>
          <p:nvPr>
            <p:ph type="sldNum" sz="quarter" idx="12"/>
          </p:nvPr>
        </p:nvSpPr>
        <p:spPr>
          <a:xfrm>
            <a:off x="609441" y="6431598"/>
            <a:ext cx="568195" cy="365125"/>
          </a:xfrm>
        </p:spPr>
        <p:txBody>
          <a:bodyPr/>
          <a:lstStyle/>
          <a:p>
            <a:fld id="{C932CDCB-4B29-F641-AE31-D4360F16EBC3}" type="slidenum">
              <a:rPr lang="en-US" smtClean="0"/>
              <a:t>12</a:t>
            </a:fld>
            <a:endParaRPr lang="en-US" dirty="0"/>
          </a:p>
        </p:txBody>
      </p:sp>
      <p:sp>
        <p:nvSpPr>
          <p:cNvPr id="24" name="Rectangle 23"/>
          <p:cNvSpPr/>
          <p:nvPr/>
        </p:nvSpPr>
        <p:spPr>
          <a:xfrm>
            <a:off x="4044627" y="6514638"/>
            <a:ext cx="3261337" cy="230832"/>
          </a:xfrm>
          <a:prstGeom prst="rect">
            <a:avLst/>
          </a:prstGeom>
        </p:spPr>
        <p:txBody>
          <a:bodyPr wrap="square">
            <a:spAutoFit/>
          </a:bodyPr>
          <a:lstStyle/>
          <a:p>
            <a:r>
              <a:rPr lang="en-US" sz="900" dirty="0" smtClean="0">
                <a:solidFill>
                  <a:schemeClr val="bg1"/>
                </a:solidFill>
              </a:rPr>
              <a:t>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graphicFrame>
        <p:nvGraphicFramePr>
          <p:cNvPr id="12" name="Chart 11"/>
          <p:cNvGraphicFramePr/>
          <p:nvPr>
            <p:extLst>
              <p:ext uri="{D42A27DB-BD31-4B8C-83A1-F6EECF244321}">
                <p14:modId xmlns:p14="http://schemas.microsoft.com/office/powerpoint/2010/main" val="4083952402"/>
              </p:ext>
            </p:extLst>
          </p:nvPr>
        </p:nvGraphicFramePr>
        <p:xfrm>
          <a:off x="1305468" y="1599390"/>
          <a:ext cx="9519550" cy="2913245"/>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46"/>
          <p:cNvSpPr/>
          <p:nvPr/>
        </p:nvSpPr>
        <p:spPr>
          <a:xfrm>
            <a:off x="3643855" y="5132976"/>
            <a:ext cx="7471485" cy="938719"/>
          </a:xfrm>
          <a:prstGeom prst="rect">
            <a:avLst/>
          </a:prstGeom>
          <a:solidFill>
            <a:srgbClr val="3973A1"/>
          </a:solidFill>
          <a:ln>
            <a:solidFill>
              <a:srgbClr val="002060"/>
            </a:solidFill>
          </a:ln>
        </p:spPr>
        <p:txBody>
          <a:bodyPr wrap="square">
            <a:spAutoFit/>
          </a:bodyPr>
          <a:lstStyle/>
          <a:p>
            <a:pPr algn="ctr"/>
            <a:r>
              <a:rPr lang="en-US" sz="1100" dirty="0" smtClean="0">
                <a:solidFill>
                  <a:schemeClr val="bg1"/>
                </a:solidFill>
              </a:rPr>
              <a:t>“It </a:t>
            </a:r>
            <a:r>
              <a:rPr lang="en-US" sz="1100" dirty="0">
                <a:solidFill>
                  <a:schemeClr val="bg1"/>
                </a:solidFill>
              </a:rPr>
              <a:t>is </a:t>
            </a:r>
            <a:r>
              <a:rPr lang="en-US" sz="1100" b="1" dirty="0">
                <a:solidFill>
                  <a:schemeClr val="bg1"/>
                </a:solidFill>
              </a:rPr>
              <a:t>no longer where it used to be </a:t>
            </a:r>
            <a:r>
              <a:rPr lang="en-US" sz="1100" dirty="0">
                <a:solidFill>
                  <a:schemeClr val="bg1"/>
                </a:solidFill>
              </a:rPr>
              <a:t>&amp; there is </a:t>
            </a:r>
            <a:r>
              <a:rPr lang="en-US" sz="1100" b="1" dirty="0">
                <a:solidFill>
                  <a:schemeClr val="bg1"/>
                </a:solidFill>
              </a:rPr>
              <a:t>no link -if this information is still on the site</a:t>
            </a:r>
            <a:r>
              <a:rPr lang="en-US" sz="1100" dirty="0" smtClean="0">
                <a:solidFill>
                  <a:schemeClr val="bg1"/>
                </a:solidFill>
              </a:rPr>
              <a:t>.” (Sat 45, 07/22/2016)</a:t>
            </a:r>
          </a:p>
          <a:p>
            <a:pPr algn="ctr"/>
            <a:endParaRPr lang="en-US" sz="1100" dirty="0" smtClean="0">
              <a:solidFill>
                <a:schemeClr val="bg1"/>
              </a:solidFill>
            </a:endParaRPr>
          </a:p>
          <a:p>
            <a:pPr algn="ctr"/>
            <a:r>
              <a:rPr lang="en-US" sz="1100" dirty="0" smtClean="0">
                <a:solidFill>
                  <a:schemeClr val="bg1"/>
                </a:solidFill>
              </a:rPr>
              <a:t>“</a:t>
            </a:r>
            <a:r>
              <a:rPr lang="en-US" sz="1100" b="1" dirty="0" smtClean="0">
                <a:solidFill>
                  <a:schemeClr val="bg1"/>
                </a:solidFill>
              </a:rPr>
              <a:t>Historical </a:t>
            </a:r>
            <a:r>
              <a:rPr lang="en-US" sz="1100" b="1" dirty="0">
                <a:solidFill>
                  <a:schemeClr val="bg1"/>
                </a:solidFill>
              </a:rPr>
              <a:t>data missing</a:t>
            </a:r>
            <a:r>
              <a:rPr lang="en-US" sz="1100" dirty="0">
                <a:solidFill>
                  <a:schemeClr val="bg1"/>
                </a:solidFill>
              </a:rPr>
              <a:t>, standards are inconsistent without explanation</a:t>
            </a:r>
            <a:r>
              <a:rPr lang="en-US" sz="1100" dirty="0" smtClean="0">
                <a:solidFill>
                  <a:schemeClr val="bg1"/>
                </a:solidFill>
              </a:rPr>
              <a:t>.” (Sat 8, 05/22/2016)</a:t>
            </a:r>
          </a:p>
          <a:p>
            <a:pPr algn="ctr"/>
            <a:endParaRPr lang="en-US" sz="1100" dirty="0">
              <a:solidFill>
                <a:schemeClr val="bg1"/>
              </a:solidFill>
            </a:endParaRPr>
          </a:p>
          <a:p>
            <a:pPr algn="ctr"/>
            <a:r>
              <a:rPr lang="en-US" sz="1100" dirty="0" smtClean="0">
                <a:solidFill>
                  <a:schemeClr val="bg1"/>
                </a:solidFill>
              </a:rPr>
              <a:t>“</a:t>
            </a:r>
            <a:r>
              <a:rPr lang="en-US" sz="1100" b="1" dirty="0">
                <a:solidFill>
                  <a:schemeClr val="bg1"/>
                </a:solidFill>
              </a:rPr>
              <a:t>It Did Not Say Much About Radiation </a:t>
            </a:r>
            <a:r>
              <a:rPr lang="en-US" sz="1100" dirty="0">
                <a:solidFill>
                  <a:schemeClr val="bg1"/>
                </a:solidFill>
              </a:rPr>
              <a:t>But It Had Enough Info For An </a:t>
            </a:r>
            <a:r>
              <a:rPr lang="en-US" sz="1100" dirty="0" smtClean="0">
                <a:solidFill>
                  <a:schemeClr val="bg1"/>
                </a:solidFill>
              </a:rPr>
              <a:t>Essay.” (Sat 0, 5/18/2016)</a:t>
            </a:r>
          </a:p>
        </p:txBody>
      </p:sp>
      <p:sp>
        <p:nvSpPr>
          <p:cNvPr id="49" name="Rectangle 48"/>
          <p:cNvSpPr/>
          <p:nvPr/>
        </p:nvSpPr>
        <p:spPr>
          <a:xfrm>
            <a:off x="5057781" y="4468716"/>
            <a:ext cx="4643635" cy="600164"/>
          </a:xfrm>
          <a:prstGeom prst="rect">
            <a:avLst/>
          </a:prstGeom>
        </p:spPr>
        <p:txBody>
          <a:bodyPr wrap="square">
            <a:spAutoFit/>
          </a:bodyPr>
          <a:lstStyle/>
          <a:p>
            <a:pPr algn="ctr"/>
            <a:r>
              <a:rPr lang="en-US" sz="1100" b="1" i="1" dirty="0"/>
              <a:t>Please </a:t>
            </a:r>
            <a:r>
              <a:rPr lang="en-US" sz="1100" b="1" i="1" dirty="0" smtClean="0"/>
              <a:t>describe what was unclear about the radiation information that you viewed during your site visit today.</a:t>
            </a:r>
          </a:p>
          <a:p>
            <a:pPr algn="ctr"/>
            <a:r>
              <a:rPr lang="en-US" sz="1100" b="1" i="1" dirty="0" smtClean="0"/>
              <a:t>(n=26)</a:t>
            </a:r>
            <a:endParaRPr lang="en-US" sz="1100" dirty="0"/>
          </a:p>
        </p:txBody>
      </p:sp>
      <p:sp>
        <p:nvSpPr>
          <p:cNvPr id="50" name="TextBox 49"/>
          <p:cNvSpPr txBox="1"/>
          <p:nvPr/>
        </p:nvSpPr>
        <p:spPr>
          <a:xfrm>
            <a:off x="2189027" y="3910358"/>
            <a:ext cx="491333" cy="246221"/>
          </a:xfrm>
          <a:prstGeom prst="rect">
            <a:avLst/>
          </a:prstGeom>
          <a:noFill/>
        </p:spPr>
        <p:txBody>
          <a:bodyPr wrap="square" rtlCol="0">
            <a:spAutoFit/>
          </a:bodyPr>
          <a:lstStyle/>
          <a:p>
            <a:r>
              <a:rPr lang="en-US" sz="1000" dirty="0" smtClean="0"/>
              <a:t>Sat</a:t>
            </a:r>
            <a:endParaRPr lang="en-US" sz="1000" dirty="0"/>
          </a:p>
        </p:txBody>
      </p:sp>
      <p:sp>
        <p:nvSpPr>
          <p:cNvPr id="51" name="TextBox 50"/>
          <p:cNvSpPr txBox="1"/>
          <p:nvPr/>
        </p:nvSpPr>
        <p:spPr>
          <a:xfrm>
            <a:off x="2820725" y="3895262"/>
            <a:ext cx="362824" cy="246221"/>
          </a:xfrm>
          <a:prstGeom prst="rect">
            <a:avLst/>
          </a:prstGeom>
          <a:noFill/>
        </p:spPr>
        <p:txBody>
          <a:bodyPr wrap="square" rtlCol="0">
            <a:spAutoFit/>
          </a:bodyPr>
          <a:lstStyle/>
          <a:p>
            <a:r>
              <a:rPr lang="en-US" sz="1000" dirty="0" smtClean="0"/>
              <a:t>64</a:t>
            </a:r>
            <a:endParaRPr lang="en-US" sz="1000" dirty="0"/>
          </a:p>
        </p:txBody>
      </p:sp>
      <p:sp>
        <p:nvSpPr>
          <p:cNvPr id="52" name="TextBox 51"/>
          <p:cNvSpPr txBox="1"/>
          <p:nvPr/>
        </p:nvSpPr>
        <p:spPr>
          <a:xfrm>
            <a:off x="5916916" y="3910357"/>
            <a:ext cx="362824" cy="246221"/>
          </a:xfrm>
          <a:prstGeom prst="rect">
            <a:avLst/>
          </a:prstGeom>
          <a:noFill/>
        </p:spPr>
        <p:txBody>
          <a:bodyPr wrap="square" rtlCol="0">
            <a:spAutoFit/>
          </a:bodyPr>
          <a:lstStyle/>
          <a:p>
            <a:r>
              <a:rPr lang="en-US" sz="1000" dirty="0" smtClean="0">
                <a:solidFill>
                  <a:schemeClr val="bg1"/>
                </a:solidFill>
              </a:rPr>
              <a:t>54</a:t>
            </a:r>
            <a:endParaRPr lang="en-US" sz="1000" dirty="0">
              <a:solidFill>
                <a:schemeClr val="bg1"/>
              </a:solidFill>
            </a:endParaRPr>
          </a:p>
        </p:txBody>
      </p:sp>
      <p:sp>
        <p:nvSpPr>
          <p:cNvPr id="53" name="TextBox 52"/>
          <p:cNvSpPr txBox="1"/>
          <p:nvPr/>
        </p:nvSpPr>
        <p:spPr>
          <a:xfrm>
            <a:off x="9013107" y="3895262"/>
            <a:ext cx="362824" cy="246221"/>
          </a:xfrm>
          <a:prstGeom prst="rect">
            <a:avLst/>
          </a:prstGeom>
          <a:noFill/>
        </p:spPr>
        <p:txBody>
          <a:bodyPr wrap="square" rtlCol="0">
            <a:spAutoFit/>
          </a:bodyPr>
          <a:lstStyle/>
          <a:p>
            <a:r>
              <a:rPr lang="en-US" sz="1000" dirty="0" smtClean="0">
                <a:solidFill>
                  <a:schemeClr val="bg1"/>
                </a:solidFill>
              </a:rPr>
              <a:t>21</a:t>
            </a:r>
            <a:endParaRPr lang="en-US" sz="1000" dirty="0">
              <a:solidFill>
                <a:schemeClr val="bg1"/>
              </a:solidFill>
            </a:endParaRPr>
          </a:p>
        </p:txBody>
      </p:sp>
      <p:pic>
        <p:nvPicPr>
          <p:cNvPr id="16" name="Picture 1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2808444" y="5238461"/>
            <a:ext cx="750209" cy="727748"/>
          </a:xfrm>
          <a:prstGeom prst="rect">
            <a:avLst/>
          </a:prstGeom>
          <a:noFill/>
          <a:ln w="9525">
            <a:noFill/>
            <a:miter lim="800000"/>
            <a:headEnd/>
            <a:tailEnd/>
          </a:ln>
        </p:spPr>
      </p:pic>
    </p:spTree>
    <p:extLst>
      <p:ext uri="{BB962C8B-B14F-4D97-AF65-F5344CB8AC3E}">
        <p14:creationId xmlns:p14="http://schemas.microsoft.com/office/powerpoint/2010/main" val="2883811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28" y="417377"/>
            <a:ext cx="10969943" cy="888608"/>
          </a:xfrm>
        </p:spPr>
        <p:txBody>
          <a:bodyPr>
            <a:noAutofit/>
          </a:bodyPr>
          <a:lstStyle/>
          <a:p>
            <a:r>
              <a:rPr lang="en-US" sz="2000" dirty="0"/>
              <a:t>Slightly over two-thirds of visitors have a better idea of EPA’s role in radiation and protection matters, however, 1 in 2 visitors does not know who to contact to get more information or report an incident after their visit. </a:t>
            </a:r>
          </a:p>
        </p:txBody>
      </p:sp>
      <p:graphicFrame>
        <p:nvGraphicFramePr>
          <p:cNvPr id="4" name="Chart 3"/>
          <p:cNvGraphicFramePr/>
          <p:nvPr>
            <p:extLst>
              <p:ext uri="{D42A27DB-BD31-4B8C-83A1-F6EECF244321}">
                <p14:modId xmlns:p14="http://schemas.microsoft.com/office/powerpoint/2010/main" val="1031844695"/>
              </p:ext>
            </p:extLst>
          </p:nvPr>
        </p:nvGraphicFramePr>
        <p:xfrm>
          <a:off x="942883" y="2494451"/>
          <a:ext cx="4051387" cy="33507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10401" y="2053570"/>
            <a:ext cx="3116350" cy="738664"/>
          </a:xfrm>
          <a:prstGeom prst="rect">
            <a:avLst/>
          </a:prstGeom>
          <a:noFill/>
        </p:spPr>
        <p:txBody>
          <a:bodyPr wrap="square" rtlCol="0">
            <a:spAutoFit/>
          </a:bodyPr>
          <a:lstStyle/>
          <a:p>
            <a:pPr algn="ctr">
              <a:defRPr sz="1200" b="1" i="0" u="none" strike="noStrike" kern="1200" baseline="0">
                <a:solidFill>
                  <a:sysClr val="windowText" lastClr="000000"/>
                </a:solidFill>
                <a:latin typeface="Calibri"/>
                <a:ea typeface="Calibri"/>
                <a:cs typeface="Calibri"/>
              </a:defRPr>
            </a:pPr>
            <a:r>
              <a:rPr lang="en-US" sz="1100" b="1" dirty="0" smtClean="0">
                <a:solidFill>
                  <a:srgbClr val="3A475B"/>
                </a:solidFill>
                <a:latin typeface="+mj-lt"/>
                <a:ea typeface="+mj-ea"/>
                <a:cs typeface="+mj-cs"/>
              </a:rPr>
              <a:t>After visiting the site, do you have a better idea of EPA’s role in radiation protection?</a:t>
            </a:r>
          </a:p>
          <a:p>
            <a:pPr algn="ctr">
              <a:defRPr sz="1200" b="1" i="0" u="none" strike="noStrike" kern="1200" baseline="0">
                <a:solidFill>
                  <a:sysClr val="windowText" lastClr="000000"/>
                </a:solidFill>
                <a:latin typeface="Calibri"/>
                <a:ea typeface="Calibri"/>
                <a:cs typeface="Calibri"/>
              </a:defRPr>
            </a:pPr>
            <a:r>
              <a:rPr lang="en-US" sz="900" b="1" dirty="0" smtClean="0">
                <a:solidFill>
                  <a:srgbClr val="3A475B"/>
                </a:solidFill>
                <a:latin typeface="+mj-lt"/>
                <a:ea typeface="+mj-ea"/>
                <a:cs typeface="+mj-cs"/>
              </a:rPr>
              <a:t>n=175</a:t>
            </a:r>
            <a:endParaRPr lang="en-US" sz="900" b="1" dirty="0">
              <a:solidFill>
                <a:srgbClr val="3A475B"/>
              </a:solidFill>
              <a:latin typeface="+mj-lt"/>
              <a:ea typeface="+mj-ea"/>
              <a:cs typeface="+mj-cs"/>
            </a:endParaRPr>
          </a:p>
          <a:p>
            <a:pPr algn="ctr">
              <a:defRPr sz="1200" b="1" i="0" u="none" strike="noStrike" kern="1200" baseline="0">
                <a:solidFill>
                  <a:sysClr val="windowText" lastClr="000000"/>
                </a:solidFill>
                <a:latin typeface="Calibri"/>
                <a:ea typeface="Calibri"/>
                <a:cs typeface="Calibri"/>
              </a:defRPr>
            </a:pPr>
            <a:endParaRPr lang="en-US" sz="1100" b="1" dirty="0">
              <a:latin typeface="+mj-lt"/>
              <a:ea typeface="+mj-ea"/>
              <a:cs typeface="+mj-cs"/>
            </a:endParaRPr>
          </a:p>
        </p:txBody>
      </p:sp>
      <p:sp>
        <p:nvSpPr>
          <p:cNvPr id="6" name="TextBox 5"/>
          <p:cNvSpPr txBox="1"/>
          <p:nvPr/>
        </p:nvSpPr>
        <p:spPr>
          <a:xfrm>
            <a:off x="2066424" y="4061868"/>
            <a:ext cx="713359" cy="261610"/>
          </a:xfrm>
          <a:prstGeom prst="rect">
            <a:avLst/>
          </a:prstGeom>
          <a:noFill/>
        </p:spPr>
        <p:txBody>
          <a:bodyPr wrap="square" rtlCol="0">
            <a:spAutoFit/>
          </a:bodyPr>
          <a:lstStyle/>
          <a:p>
            <a:pPr algn="ctr"/>
            <a:r>
              <a:rPr lang="en-US" sz="1100" dirty="0" smtClean="0"/>
              <a:t>Sat 75</a:t>
            </a:r>
            <a:endParaRPr lang="en-US" sz="1100" dirty="0"/>
          </a:p>
        </p:txBody>
      </p:sp>
      <p:sp>
        <p:nvSpPr>
          <p:cNvPr id="7" name="TextBox 6"/>
          <p:cNvSpPr txBox="1"/>
          <p:nvPr/>
        </p:nvSpPr>
        <p:spPr>
          <a:xfrm>
            <a:off x="3290837" y="4066214"/>
            <a:ext cx="713359" cy="261610"/>
          </a:xfrm>
          <a:prstGeom prst="rect">
            <a:avLst/>
          </a:prstGeom>
          <a:noFill/>
        </p:spPr>
        <p:txBody>
          <a:bodyPr wrap="square" rtlCol="0">
            <a:spAutoFit/>
          </a:bodyPr>
          <a:lstStyle/>
          <a:p>
            <a:pPr algn="ctr"/>
            <a:r>
              <a:rPr lang="en-US" sz="1100" dirty="0" smtClean="0">
                <a:solidFill>
                  <a:schemeClr val="bg1"/>
                </a:solidFill>
              </a:rPr>
              <a:t>Sat 51</a:t>
            </a:r>
            <a:endParaRPr lang="en-US" sz="1100" dirty="0">
              <a:solidFill>
                <a:schemeClr val="bg1"/>
              </a:solidFill>
            </a:endParaRPr>
          </a:p>
        </p:txBody>
      </p:sp>
      <p:sp>
        <p:nvSpPr>
          <p:cNvPr id="8" name="TextBox 7"/>
          <p:cNvSpPr txBox="1"/>
          <p:nvPr/>
        </p:nvSpPr>
        <p:spPr>
          <a:xfrm>
            <a:off x="6740833" y="2053570"/>
            <a:ext cx="3641630" cy="738664"/>
          </a:xfrm>
          <a:prstGeom prst="rect">
            <a:avLst/>
          </a:prstGeom>
          <a:noFill/>
        </p:spPr>
        <p:txBody>
          <a:bodyPr wrap="square" rtlCol="0">
            <a:spAutoFit/>
          </a:bodyPr>
          <a:lstStyle/>
          <a:p>
            <a:pPr algn="ctr">
              <a:defRPr sz="1200" b="1" i="0" u="none" strike="noStrike" kern="1200" baseline="0">
                <a:solidFill>
                  <a:sysClr val="windowText" lastClr="000000"/>
                </a:solidFill>
                <a:latin typeface="Calibri"/>
                <a:ea typeface="Calibri"/>
                <a:cs typeface="Calibri"/>
              </a:defRPr>
            </a:pPr>
            <a:r>
              <a:rPr lang="en-US" sz="1100" b="1" dirty="0" smtClean="0">
                <a:solidFill>
                  <a:srgbClr val="3A475B"/>
                </a:solidFill>
                <a:latin typeface="+mj-lt"/>
                <a:ea typeface="+mj-ea"/>
                <a:cs typeface="+mj-cs"/>
              </a:rPr>
              <a:t>After visiting the site, do you know who to contact to get more information or to report an incident?</a:t>
            </a:r>
          </a:p>
          <a:p>
            <a:pPr algn="ctr">
              <a:defRPr sz="1200" b="1" i="0" u="none" strike="noStrike" kern="1200" baseline="0">
                <a:solidFill>
                  <a:sysClr val="windowText" lastClr="000000"/>
                </a:solidFill>
                <a:latin typeface="Calibri"/>
                <a:ea typeface="Calibri"/>
                <a:cs typeface="Calibri"/>
              </a:defRPr>
            </a:pPr>
            <a:r>
              <a:rPr lang="en-US" sz="900" b="1" dirty="0" smtClean="0">
                <a:solidFill>
                  <a:srgbClr val="3A475B"/>
                </a:solidFill>
                <a:latin typeface="+mj-lt"/>
                <a:ea typeface="+mj-ea"/>
                <a:cs typeface="+mj-cs"/>
              </a:rPr>
              <a:t>n=175</a:t>
            </a:r>
            <a:endParaRPr lang="en-US" sz="900" b="1" dirty="0">
              <a:solidFill>
                <a:srgbClr val="3A475B"/>
              </a:solidFill>
              <a:latin typeface="+mj-lt"/>
              <a:ea typeface="+mj-ea"/>
              <a:cs typeface="+mj-cs"/>
            </a:endParaRPr>
          </a:p>
          <a:p>
            <a:pPr algn="ctr">
              <a:defRPr sz="1200" b="1" i="0" u="none" strike="noStrike" kern="1200" baseline="0">
                <a:solidFill>
                  <a:sysClr val="windowText" lastClr="000000"/>
                </a:solidFill>
                <a:latin typeface="Calibri"/>
                <a:ea typeface="Calibri"/>
                <a:cs typeface="Calibri"/>
              </a:defRPr>
            </a:pPr>
            <a:endParaRPr lang="en-US" sz="1100" b="1" dirty="0">
              <a:latin typeface="+mj-lt"/>
              <a:ea typeface="+mj-ea"/>
              <a:cs typeface="+mj-cs"/>
            </a:endParaRPr>
          </a:p>
        </p:txBody>
      </p:sp>
      <p:graphicFrame>
        <p:nvGraphicFramePr>
          <p:cNvPr id="9" name="Chart 8"/>
          <p:cNvGraphicFramePr/>
          <p:nvPr>
            <p:extLst>
              <p:ext uri="{D42A27DB-BD31-4B8C-83A1-F6EECF244321}">
                <p14:modId xmlns:p14="http://schemas.microsoft.com/office/powerpoint/2010/main" val="318653608"/>
              </p:ext>
            </p:extLst>
          </p:nvPr>
        </p:nvGraphicFramePr>
        <p:xfrm>
          <a:off x="6435277" y="2494451"/>
          <a:ext cx="3947186" cy="33044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361901" y="3997302"/>
            <a:ext cx="713359" cy="261610"/>
          </a:xfrm>
          <a:prstGeom prst="rect">
            <a:avLst/>
          </a:prstGeom>
          <a:noFill/>
        </p:spPr>
        <p:txBody>
          <a:bodyPr wrap="square" rtlCol="0">
            <a:spAutoFit/>
          </a:bodyPr>
          <a:lstStyle/>
          <a:p>
            <a:pPr algn="ctr"/>
            <a:r>
              <a:rPr lang="en-US" sz="1100" dirty="0" smtClean="0"/>
              <a:t>Sat 78</a:t>
            </a:r>
            <a:endParaRPr lang="en-US" sz="1100" dirty="0"/>
          </a:p>
        </p:txBody>
      </p:sp>
      <p:sp>
        <p:nvSpPr>
          <p:cNvPr id="11" name="TextBox 10"/>
          <p:cNvSpPr txBox="1"/>
          <p:nvPr/>
        </p:nvSpPr>
        <p:spPr>
          <a:xfrm>
            <a:off x="8741064" y="4003192"/>
            <a:ext cx="713359" cy="261610"/>
          </a:xfrm>
          <a:prstGeom prst="rect">
            <a:avLst/>
          </a:prstGeom>
          <a:noFill/>
        </p:spPr>
        <p:txBody>
          <a:bodyPr wrap="square" rtlCol="0">
            <a:spAutoFit/>
          </a:bodyPr>
          <a:lstStyle/>
          <a:p>
            <a:pPr algn="ctr"/>
            <a:r>
              <a:rPr lang="en-US" sz="1100" dirty="0" smtClean="0">
                <a:solidFill>
                  <a:schemeClr val="bg1"/>
                </a:solidFill>
              </a:rPr>
              <a:t>Sat 56</a:t>
            </a:r>
            <a:endParaRPr lang="en-US" sz="1100" dirty="0">
              <a:solidFill>
                <a:schemeClr val="bg1"/>
              </a:solidFill>
            </a:endParaRPr>
          </a:p>
        </p:txBody>
      </p:sp>
      <p:sp>
        <p:nvSpPr>
          <p:cNvPr id="12" name="Slide Number Placeholder 11"/>
          <p:cNvSpPr>
            <a:spLocks noGrp="1"/>
          </p:cNvSpPr>
          <p:nvPr>
            <p:ph type="sldNum" sz="quarter" idx="12"/>
          </p:nvPr>
        </p:nvSpPr>
        <p:spPr/>
        <p:txBody>
          <a:bodyPr/>
          <a:lstStyle/>
          <a:p>
            <a:fld id="{C932CDCB-4B29-F641-AE31-D4360F16EBC3}" type="slidenum">
              <a:rPr lang="en-US" smtClean="0"/>
              <a:t>13</a:t>
            </a:fld>
            <a:endParaRPr lang="en-US" dirty="0"/>
          </a:p>
        </p:txBody>
      </p:sp>
      <p:sp>
        <p:nvSpPr>
          <p:cNvPr id="13" name="Rectangle 12"/>
          <p:cNvSpPr/>
          <p:nvPr/>
        </p:nvSpPr>
        <p:spPr>
          <a:xfrm>
            <a:off x="4044627" y="6514638"/>
            <a:ext cx="3261337" cy="230832"/>
          </a:xfrm>
          <a:prstGeom prst="rect">
            <a:avLst/>
          </a:prstGeom>
        </p:spPr>
        <p:txBody>
          <a:bodyPr wrap="square">
            <a:spAutoFit/>
          </a:bodyPr>
          <a:lstStyle/>
          <a:p>
            <a:r>
              <a:rPr lang="en-US" sz="900" dirty="0" smtClean="0">
                <a:solidFill>
                  <a:schemeClr val="bg1"/>
                </a:solidFill>
              </a:rPr>
              <a:t>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Tree>
    <p:extLst>
      <p:ext uri="{BB962C8B-B14F-4D97-AF65-F5344CB8AC3E}">
        <p14:creationId xmlns:p14="http://schemas.microsoft.com/office/powerpoint/2010/main" val="4195071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78" y="418749"/>
            <a:ext cx="10969943" cy="888608"/>
          </a:xfrm>
        </p:spPr>
        <p:txBody>
          <a:bodyPr>
            <a:normAutofit fontScale="90000"/>
          </a:bodyPr>
          <a:lstStyle/>
          <a:p>
            <a:r>
              <a:rPr lang="en-US" sz="2200" dirty="0" smtClean="0"/>
              <a:t>One-third of radiation visitors are coming to the site for the first time and are the least satisfied visitor group. Slightly over one half of radiation visitors get to EPA.gov through a search engine. Those coming to the site from e-mail communications are the least satisfied group of visitors. </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6606800"/>
              </p:ext>
            </p:extLst>
          </p:nvPr>
        </p:nvGraphicFramePr>
        <p:xfrm>
          <a:off x="609601" y="1403927"/>
          <a:ext cx="5267362" cy="47222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94335" y="5449454"/>
            <a:ext cx="491333" cy="246221"/>
          </a:xfrm>
          <a:prstGeom prst="rect">
            <a:avLst/>
          </a:prstGeom>
          <a:noFill/>
        </p:spPr>
        <p:txBody>
          <a:bodyPr wrap="square" rtlCol="0">
            <a:spAutoFit/>
          </a:bodyPr>
          <a:lstStyle/>
          <a:p>
            <a:r>
              <a:rPr lang="en-US" sz="1000" dirty="0" smtClean="0"/>
              <a:t>Sat</a:t>
            </a:r>
            <a:endParaRPr lang="en-US" sz="1000" dirty="0"/>
          </a:p>
        </p:txBody>
      </p:sp>
      <p:sp>
        <p:nvSpPr>
          <p:cNvPr id="5" name="TextBox 4"/>
          <p:cNvSpPr txBox="1"/>
          <p:nvPr/>
        </p:nvSpPr>
        <p:spPr>
          <a:xfrm>
            <a:off x="1107578" y="5495633"/>
            <a:ext cx="362824" cy="246221"/>
          </a:xfrm>
          <a:prstGeom prst="rect">
            <a:avLst/>
          </a:prstGeom>
          <a:noFill/>
        </p:spPr>
        <p:txBody>
          <a:bodyPr wrap="square" rtlCol="0">
            <a:spAutoFit/>
          </a:bodyPr>
          <a:lstStyle/>
          <a:p>
            <a:r>
              <a:rPr lang="en-US" sz="1000" dirty="0" smtClean="0">
                <a:solidFill>
                  <a:schemeClr val="bg1"/>
                </a:solidFill>
              </a:rPr>
              <a:t>64</a:t>
            </a:r>
            <a:endParaRPr lang="en-US" sz="1000" dirty="0">
              <a:solidFill>
                <a:schemeClr val="bg1"/>
              </a:solidFill>
            </a:endParaRPr>
          </a:p>
        </p:txBody>
      </p:sp>
      <p:sp>
        <p:nvSpPr>
          <p:cNvPr id="7" name="TextBox 6"/>
          <p:cNvSpPr txBox="1"/>
          <p:nvPr/>
        </p:nvSpPr>
        <p:spPr>
          <a:xfrm>
            <a:off x="1924998" y="5491015"/>
            <a:ext cx="399900" cy="246221"/>
          </a:xfrm>
          <a:prstGeom prst="rect">
            <a:avLst/>
          </a:prstGeom>
          <a:noFill/>
        </p:spPr>
        <p:txBody>
          <a:bodyPr wrap="square" rtlCol="0">
            <a:spAutoFit/>
          </a:bodyPr>
          <a:lstStyle/>
          <a:p>
            <a:r>
              <a:rPr lang="en-US" sz="1000" dirty="0" smtClean="0">
                <a:solidFill>
                  <a:schemeClr val="bg1"/>
                </a:solidFill>
              </a:rPr>
              <a:t>68</a:t>
            </a:r>
            <a:endParaRPr lang="en-US" sz="1000" dirty="0">
              <a:solidFill>
                <a:schemeClr val="bg1"/>
              </a:solidFill>
            </a:endParaRPr>
          </a:p>
        </p:txBody>
      </p:sp>
      <p:sp>
        <p:nvSpPr>
          <p:cNvPr id="8" name="TextBox 7"/>
          <p:cNvSpPr txBox="1"/>
          <p:nvPr/>
        </p:nvSpPr>
        <p:spPr>
          <a:xfrm>
            <a:off x="2758510" y="5506450"/>
            <a:ext cx="422231" cy="246221"/>
          </a:xfrm>
          <a:prstGeom prst="rect">
            <a:avLst/>
          </a:prstGeom>
          <a:noFill/>
        </p:spPr>
        <p:txBody>
          <a:bodyPr wrap="square" rtlCol="0">
            <a:spAutoFit/>
          </a:bodyPr>
          <a:lstStyle/>
          <a:p>
            <a:r>
              <a:rPr lang="en-US" sz="1000" dirty="0" smtClean="0">
                <a:solidFill>
                  <a:schemeClr val="bg1"/>
                </a:solidFill>
              </a:rPr>
              <a:t>7</a:t>
            </a:r>
            <a:r>
              <a:rPr lang="en-US" sz="1000" dirty="0">
                <a:solidFill>
                  <a:schemeClr val="bg1"/>
                </a:solidFill>
              </a:rPr>
              <a:t>1</a:t>
            </a:r>
          </a:p>
        </p:txBody>
      </p:sp>
      <p:sp>
        <p:nvSpPr>
          <p:cNvPr id="9" name="TextBox 8"/>
          <p:cNvSpPr txBox="1"/>
          <p:nvPr/>
        </p:nvSpPr>
        <p:spPr>
          <a:xfrm>
            <a:off x="3589635" y="5503292"/>
            <a:ext cx="422231" cy="246221"/>
          </a:xfrm>
          <a:prstGeom prst="rect">
            <a:avLst/>
          </a:prstGeom>
          <a:noFill/>
        </p:spPr>
        <p:txBody>
          <a:bodyPr wrap="square" rtlCol="0">
            <a:spAutoFit/>
          </a:bodyPr>
          <a:lstStyle/>
          <a:p>
            <a:r>
              <a:rPr lang="en-US" sz="1000" dirty="0" smtClean="0">
                <a:solidFill>
                  <a:schemeClr val="bg1"/>
                </a:solidFill>
              </a:rPr>
              <a:t>69</a:t>
            </a:r>
            <a:endParaRPr lang="en-US" sz="1000" dirty="0">
              <a:solidFill>
                <a:schemeClr val="bg1"/>
              </a:solidFill>
            </a:endParaRPr>
          </a:p>
        </p:txBody>
      </p:sp>
      <p:sp>
        <p:nvSpPr>
          <p:cNvPr id="10" name="TextBox 9"/>
          <p:cNvSpPr txBox="1"/>
          <p:nvPr/>
        </p:nvSpPr>
        <p:spPr>
          <a:xfrm>
            <a:off x="4418383" y="5513985"/>
            <a:ext cx="422231" cy="230832"/>
          </a:xfrm>
          <a:prstGeom prst="rect">
            <a:avLst/>
          </a:prstGeom>
          <a:noFill/>
        </p:spPr>
        <p:txBody>
          <a:bodyPr wrap="square" rtlCol="0">
            <a:spAutoFit/>
          </a:bodyPr>
          <a:lstStyle/>
          <a:p>
            <a:r>
              <a:rPr lang="en-US" sz="900" dirty="0" smtClean="0">
                <a:solidFill>
                  <a:schemeClr val="bg1"/>
                </a:solidFill>
              </a:rPr>
              <a:t>77</a:t>
            </a:r>
            <a:endParaRPr lang="en-US" sz="900" dirty="0">
              <a:solidFill>
                <a:schemeClr val="bg1"/>
              </a:solidFill>
            </a:endParaRPr>
          </a:p>
        </p:txBody>
      </p:sp>
      <p:sp>
        <p:nvSpPr>
          <p:cNvPr id="11" name="TextBox 10"/>
          <p:cNvSpPr txBox="1"/>
          <p:nvPr/>
        </p:nvSpPr>
        <p:spPr>
          <a:xfrm>
            <a:off x="5248896" y="5504749"/>
            <a:ext cx="422231" cy="246221"/>
          </a:xfrm>
          <a:prstGeom prst="rect">
            <a:avLst/>
          </a:prstGeom>
          <a:noFill/>
        </p:spPr>
        <p:txBody>
          <a:bodyPr wrap="square" rtlCol="0">
            <a:spAutoFit/>
          </a:bodyPr>
          <a:lstStyle/>
          <a:p>
            <a:r>
              <a:rPr lang="en-US" sz="1000" dirty="0" smtClean="0">
                <a:solidFill>
                  <a:schemeClr val="bg1"/>
                </a:solidFill>
              </a:rPr>
              <a:t>60</a:t>
            </a:r>
            <a:endParaRPr lang="en-US" sz="1000" dirty="0">
              <a:solidFill>
                <a:schemeClr val="bg1"/>
              </a:solidFill>
            </a:endParaRPr>
          </a:p>
        </p:txBody>
      </p:sp>
      <p:sp>
        <p:nvSpPr>
          <p:cNvPr id="4" name="Slide Number Placeholder 3"/>
          <p:cNvSpPr>
            <a:spLocks noGrp="1"/>
          </p:cNvSpPr>
          <p:nvPr>
            <p:ph type="sldNum" sz="quarter" idx="12"/>
          </p:nvPr>
        </p:nvSpPr>
        <p:spPr/>
        <p:txBody>
          <a:bodyPr/>
          <a:lstStyle/>
          <a:p>
            <a:fld id="{C932CDCB-4B29-F641-AE31-D4360F16EBC3}" type="slidenum">
              <a:rPr lang="en-US" smtClean="0"/>
              <a:t>14</a:t>
            </a:fld>
            <a:endParaRPr lang="en-US" dirty="0"/>
          </a:p>
        </p:txBody>
      </p:sp>
      <p:sp>
        <p:nvSpPr>
          <p:cNvPr id="12" name="Rectangle 11"/>
          <p:cNvSpPr>
            <a:spLocks noChangeArrowheads="1"/>
          </p:cNvSpPr>
          <p:nvPr/>
        </p:nvSpPr>
        <p:spPr bwMode="auto">
          <a:xfrm rot="10801223" flipV="1">
            <a:off x="2969666" y="6553715"/>
            <a:ext cx="6018072" cy="230824"/>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900" dirty="0" smtClean="0">
                <a:solidFill>
                  <a:schemeClr val="bg1"/>
                </a:solidFill>
              </a:rPr>
              <a:t>Individual Satisfaction scores represent average of scores between September 1, 2015 – November  30, 2016</a:t>
            </a:r>
            <a:endParaRPr lang="en-US" sz="900" dirty="0">
              <a:solidFill>
                <a:schemeClr val="bg1"/>
              </a:solidFill>
            </a:endParaRPr>
          </a:p>
        </p:txBody>
      </p:sp>
      <p:sp>
        <p:nvSpPr>
          <p:cNvPr id="16" name="TextBox 15"/>
          <p:cNvSpPr txBox="1"/>
          <p:nvPr/>
        </p:nvSpPr>
        <p:spPr>
          <a:xfrm>
            <a:off x="7952315" y="3530312"/>
            <a:ext cx="1005887" cy="969496"/>
          </a:xfrm>
          <a:prstGeom prst="rect">
            <a:avLst/>
          </a:prstGeom>
          <a:noFill/>
        </p:spPr>
        <p:txBody>
          <a:bodyPr wrap="square" rtlCol="0">
            <a:spAutoFit/>
          </a:bodyPr>
          <a:lstStyle/>
          <a:p>
            <a:pPr algn="ctr" defTabSz="609493"/>
            <a:r>
              <a:rPr lang="en-US" sz="1400" b="1" dirty="0" smtClean="0">
                <a:latin typeface="Arial"/>
              </a:rPr>
              <a:t>Search engine </a:t>
            </a:r>
            <a:endParaRPr lang="en-US" sz="1400" b="1" dirty="0">
              <a:latin typeface="Arial"/>
            </a:endParaRPr>
          </a:p>
          <a:p>
            <a:pPr algn="ctr" defTabSz="609493"/>
            <a:endParaRPr lang="en-US" sz="400" b="1" dirty="0">
              <a:solidFill>
                <a:srgbClr val="3A475B">
                  <a:lumMod val="50000"/>
                </a:srgbClr>
              </a:solidFill>
              <a:latin typeface="Arial"/>
            </a:endParaRPr>
          </a:p>
          <a:p>
            <a:pPr algn="ctr" defTabSz="609493"/>
            <a:r>
              <a:rPr lang="en-US" sz="1400" b="1" dirty="0" smtClean="0">
                <a:solidFill>
                  <a:srgbClr val="3973A1"/>
                </a:solidFill>
                <a:latin typeface="Arial"/>
              </a:rPr>
              <a:t>51%</a:t>
            </a:r>
          </a:p>
          <a:p>
            <a:pPr algn="ctr" defTabSz="609493"/>
            <a:r>
              <a:rPr lang="en-US" sz="1100" b="1" dirty="0" smtClean="0">
                <a:solidFill>
                  <a:srgbClr val="3973A1"/>
                </a:solidFill>
                <a:latin typeface="Arial"/>
              </a:rPr>
              <a:t>Sat 68</a:t>
            </a:r>
            <a:endParaRPr lang="en-US" sz="1100" b="1" dirty="0">
              <a:solidFill>
                <a:srgbClr val="3973A1"/>
              </a:solidFill>
              <a:latin typeface="Arial"/>
            </a:endParaRPr>
          </a:p>
        </p:txBody>
      </p:sp>
      <p:sp>
        <p:nvSpPr>
          <p:cNvPr id="28" name="Right Brace 27"/>
          <p:cNvSpPr/>
          <p:nvPr/>
        </p:nvSpPr>
        <p:spPr>
          <a:xfrm rot="16200000" flipV="1">
            <a:off x="1838760" y="3379655"/>
            <a:ext cx="385420" cy="2103408"/>
          </a:xfrm>
          <a:prstGeom prst="rightBrace">
            <a:avLst/>
          </a:prstGeom>
          <a:ln>
            <a:solidFill>
              <a:schemeClr val="bg2">
                <a:lumMod val="50000"/>
              </a:schemeClr>
            </a:solidFill>
          </a:ln>
          <a:effectLst/>
        </p:spPr>
        <p:style>
          <a:lnRef idx="2">
            <a:schemeClr val="dk1"/>
          </a:lnRef>
          <a:fillRef idx="0">
            <a:schemeClr val="dk1"/>
          </a:fillRef>
          <a:effectRef idx="1">
            <a:schemeClr val="dk1"/>
          </a:effectRef>
          <a:fontRef idx="minor">
            <a:schemeClr val="tx1"/>
          </a:fontRef>
        </p:style>
        <p:txBody>
          <a:bodyPr rtlCol="0" anchor="ctr"/>
          <a:lstStyle/>
          <a:p>
            <a:pPr algn="ctr" defTabSz="609493"/>
            <a:endParaRPr lang="en-US" sz="2400" dirty="0">
              <a:solidFill>
                <a:srgbClr val="3A475B"/>
              </a:solidFill>
              <a:latin typeface="Arial"/>
            </a:endParaRPr>
          </a:p>
        </p:txBody>
      </p:sp>
      <p:sp>
        <p:nvSpPr>
          <p:cNvPr id="29" name="TextBox 6"/>
          <p:cNvSpPr txBox="1"/>
          <p:nvPr/>
        </p:nvSpPr>
        <p:spPr>
          <a:xfrm>
            <a:off x="1086799" y="3945919"/>
            <a:ext cx="190129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solidFill>
                  <a:srgbClr val="3A475B"/>
                </a:solidFill>
                <a:latin typeface="Arial"/>
                <a:ea typeface="Verdana" panose="020B0604030504040204" pitchFamily="34" charset="0"/>
                <a:cs typeface="Verdana" panose="020B0604030504040204" pitchFamily="34" charset="0"/>
              </a:rPr>
              <a:t>Frequent Visitors, </a:t>
            </a:r>
            <a:r>
              <a:rPr lang="en-US" sz="1100" dirty="0" smtClean="0">
                <a:solidFill>
                  <a:srgbClr val="3A475B"/>
                </a:solidFill>
                <a:latin typeface="Arial"/>
                <a:ea typeface="Verdana" panose="020B0604030504040204" pitchFamily="34" charset="0"/>
                <a:cs typeface="Verdana" panose="020B0604030504040204" pitchFamily="34" charset="0"/>
              </a:rPr>
              <a:t>32%</a:t>
            </a:r>
            <a:endParaRPr lang="en-US" sz="1100" dirty="0">
              <a:solidFill>
                <a:srgbClr val="3A475B"/>
              </a:solidFill>
              <a:latin typeface="Arial"/>
              <a:ea typeface="Verdana" panose="020B0604030504040204" pitchFamily="34" charset="0"/>
              <a:cs typeface="Verdana" panose="020B0604030504040204" pitchFamily="34" charset="0"/>
            </a:endParaRPr>
          </a:p>
        </p:txBody>
      </p:sp>
      <p:sp>
        <p:nvSpPr>
          <p:cNvPr id="30" name="Right Brace 29"/>
          <p:cNvSpPr/>
          <p:nvPr/>
        </p:nvSpPr>
        <p:spPr>
          <a:xfrm rot="16200000" flipV="1">
            <a:off x="4381755" y="2646223"/>
            <a:ext cx="385420" cy="2103408"/>
          </a:xfrm>
          <a:prstGeom prst="rightBrace">
            <a:avLst/>
          </a:prstGeom>
          <a:ln>
            <a:solidFill>
              <a:schemeClr val="bg2">
                <a:lumMod val="50000"/>
              </a:schemeClr>
            </a:solidFill>
          </a:ln>
          <a:effectLst/>
        </p:spPr>
        <p:style>
          <a:lnRef idx="2">
            <a:schemeClr val="dk1"/>
          </a:lnRef>
          <a:fillRef idx="0">
            <a:schemeClr val="dk1"/>
          </a:fillRef>
          <a:effectRef idx="1">
            <a:schemeClr val="dk1"/>
          </a:effectRef>
          <a:fontRef idx="minor">
            <a:schemeClr val="tx1"/>
          </a:fontRef>
        </p:style>
        <p:txBody>
          <a:bodyPr rtlCol="0" anchor="ctr"/>
          <a:lstStyle/>
          <a:p>
            <a:pPr algn="ctr" defTabSz="609493"/>
            <a:endParaRPr lang="en-US" sz="2400" dirty="0">
              <a:solidFill>
                <a:srgbClr val="3A475B"/>
              </a:solidFill>
              <a:latin typeface="Arial"/>
            </a:endParaRPr>
          </a:p>
        </p:txBody>
      </p:sp>
      <p:sp>
        <p:nvSpPr>
          <p:cNvPr id="31" name="TextBox 6"/>
          <p:cNvSpPr txBox="1"/>
          <p:nvPr/>
        </p:nvSpPr>
        <p:spPr>
          <a:xfrm>
            <a:off x="3623433" y="3048917"/>
            <a:ext cx="1901298"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smtClean="0">
                <a:solidFill>
                  <a:srgbClr val="3A475B"/>
                </a:solidFill>
                <a:latin typeface="Arial"/>
                <a:ea typeface="Verdana" panose="020B0604030504040204" pitchFamily="34" charset="0"/>
                <a:cs typeface="Verdana" panose="020B0604030504040204" pitchFamily="34" charset="0"/>
              </a:rPr>
              <a:t>Infrequent &amp; First Time </a:t>
            </a:r>
            <a:r>
              <a:rPr lang="en-US" sz="1100" dirty="0">
                <a:solidFill>
                  <a:srgbClr val="3A475B"/>
                </a:solidFill>
                <a:latin typeface="Arial"/>
                <a:ea typeface="Verdana" panose="020B0604030504040204" pitchFamily="34" charset="0"/>
                <a:cs typeface="Verdana" panose="020B0604030504040204" pitchFamily="34" charset="0"/>
              </a:rPr>
              <a:t>Visitors, </a:t>
            </a:r>
            <a:r>
              <a:rPr lang="en-US" sz="1100" dirty="0" smtClean="0">
                <a:solidFill>
                  <a:srgbClr val="3A475B"/>
                </a:solidFill>
                <a:latin typeface="Arial"/>
                <a:ea typeface="Verdana" panose="020B0604030504040204" pitchFamily="34" charset="0"/>
                <a:cs typeface="Verdana" panose="020B0604030504040204" pitchFamily="34" charset="0"/>
              </a:rPr>
              <a:t>68%</a:t>
            </a:r>
            <a:endParaRPr lang="en-US" sz="1100" dirty="0">
              <a:solidFill>
                <a:srgbClr val="3A475B"/>
              </a:solidFill>
              <a:latin typeface="Arial"/>
              <a:ea typeface="Verdana" panose="020B0604030504040204" pitchFamily="34" charset="0"/>
              <a:cs typeface="Verdana" panose="020B0604030504040204" pitchFamily="34" charset="0"/>
            </a:endParaRPr>
          </a:p>
        </p:txBody>
      </p:sp>
      <p:pic>
        <p:nvPicPr>
          <p:cNvPr id="43" name="Picture 42"/>
          <p:cNvPicPr>
            <a:picLocks noChangeAspect="1"/>
          </p:cNvPicPr>
          <p:nvPr/>
        </p:nvPicPr>
        <p:blipFill>
          <a:blip r:embed="rId4"/>
          <a:stretch>
            <a:fillRect/>
          </a:stretch>
        </p:blipFill>
        <p:spPr>
          <a:xfrm>
            <a:off x="9642613" y="2878142"/>
            <a:ext cx="687734" cy="705609"/>
          </a:xfrm>
          <a:prstGeom prst="rect">
            <a:avLst/>
          </a:prstGeom>
          <a:ln>
            <a:solidFill>
              <a:srgbClr val="002060"/>
            </a:solidFill>
          </a:ln>
        </p:spPr>
      </p:pic>
      <p:sp>
        <p:nvSpPr>
          <p:cNvPr id="49" name="Rectangle 48"/>
          <p:cNvSpPr/>
          <p:nvPr/>
        </p:nvSpPr>
        <p:spPr>
          <a:xfrm>
            <a:off x="9718014" y="3037695"/>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2" name="Picture 41"/>
          <p:cNvPicPr>
            <a:picLocks noChangeAspect="1"/>
          </p:cNvPicPr>
          <p:nvPr/>
        </p:nvPicPr>
        <p:blipFill>
          <a:blip r:embed="rId4"/>
          <a:stretch>
            <a:fillRect/>
          </a:stretch>
        </p:blipFill>
        <p:spPr>
          <a:xfrm>
            <a:off x="8120712" y="4625684"/>
            <a:ext cx="687734" cy="705609"/>
          </a:xfrm>
          <a:prstGeom prst="rect">
            <a:avLst/>
          </a:prstGeom>
          <a:ln>
            <a:solidFill>
              <a:srgbClr val="002060"/>
            </a:solidFill>
          </a:ln>
        </p:spPr>
      </p:pic>
      <p:sp>
        <p:nvSpPr>
          <p:cNvPr id="51" name="Rectangle 50"/>
          <p:cNvSpPr/>
          <p:nvPr/>
        </p:nvSpPr>
        <p:spPr>
          <a:xfrm>
            <a:off x="8196155" y="4788280"/>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6" name="Picture 55"/>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8175947" y="4665668"/>
            <a:ext cx="597483" cy="597483"/>
          </a:xfrm>
          <a:prstGeom prst="rect">
            <a:avLst/>
          </a:prstGeom>
        </p:spPr>
      </p:pic>
      <p:pic>
        <p:nvPicPr>
          <p:cNvPr id="41" name="Picture 40"/>
          <p:cNvPicPr>
            <a:picLocks noChangeAspect="1"/>
          </p:cNvPicPr>
          <p:nvPr/>
        </p:nvPicPr>
        <p:blipFill>
          <a:blip r:embed="rId4"/>
          <a:stretch>
            <a:fillRect/>
          </a:stretch>
        </p:blipFill>
        <p:spPr>
          <a:xfrm>
            <a:off x="9642613" y="4625684"/>
            <a:ext cx="687734" cy="705609"/>
          </a:xfrm>
          <a:prstGeom prst="rect">
            <a:avLst/>
          </a:prstGeom>
          <a:ln>
            <a:solidFill>
              <a:srgbClr val="002060"/>
            </a:solidFill>
          </a:ln>
        </p:spPr>
      </p:pic>
      <p:sp>
        <p:nvSpPr>
          <p:cNvPr id="52" name="Rectangle 51"/>
          <p:cNvSpPr/>
          <p:nvPr/>
        </p:nvSpPr>
        <p:spPr>
          <a:xfrm>
            <a:off x="9708779" y="4801031"/>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a:blip r:embed="rId4"/>
          <a:stretch>
            <a:fillRect/>
          </a:stretch>
        </p:blipFill>
        <p:spPr>
          <a:xfrm>
            <a:off x="8120712" y="2878142"/>
            <a:ext cx="687734" cy="705609"/>
          </a:xfrm>
          <a:prstGeom prst="rect">
            <a:avLst/>
          </a:prstGeom>
          <a:ln>
            <a:solidFill>
              <a:srgbClr val="002060"/>
            </a:solidFill>
          </a:ln>
        </p:spPr>
      </p:pic>
      <p:sp>
        <p:nvSpPr>
          <p:cNvPr id="48" name="Rectangle 47"/>
          <p:cNvSpPr/>
          <p:nvPr/>
        </p:nvSpPr>
        <p:spPr>
          <a:xfrm>
            <a:off x="8219734" y="3038808"/>
            <a:ext cx="535709" cy="3812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9331514" y="3545757"/>
            <a:ext cx="1308708" cy="969496"/>
          </a:xfrm>
          <a:prstGeom prst="rect">
            <a:avLst/>
          </a:prstGeom>
          <a:noFill/>
        </p:spPr>
        <p:txBody>
          <a:bodyPr wrap="square" rtlCol="0">
            <a:spAutoFit/>
          </a:bodyPr>
          <a:lstStyle/>
          <a:p>
            <a:pPr algn="ctr" defTabSz="609493"/>
            <a:r>
              <a:rPr lang="en-US" sz="1400" b="1" dirty="0" smtClean="0">
                <a:latin typeface="Arial"/>
              </a:rPr>
              <a:t>Direct visit to EPA.gov </a:t>
            </a:r>
            <a:endParaRPr lang="en-US" sz="1400" b="1" dirty="0">
              <a:latin typeface="Arial"/>
            </a:endParaRPr>
          </a:p>
          <a:p>
            <a:pPr algn="ctr" defTabSz="609493"/>
            <a:endParaRPr lang="en-US" sz="400" b="1" dirty="0">
              <a:solidFill>
                <a:srgbClr val="3A475B">
                  <a:lumMod val="50000"/>
                </a:srgbClr>
              </a:solidFill>
              <a:latin typeface="Arial"/>
            </a:endParaRPr>
          </a:p>
          <a:p>
            <a:pPr algn="ctr" defTabSz="609493"/>
            <a:r>
              <a:rPr lang="en-US" sz="1400" b="1" dirty="0" smtClean="0">
                <a:solidFill>
                  <a:srgbClr val="3973A1"/>
                </a:solidFill>
                <a:latin typeface="Arial"/>
              </a:rPr>
              <a:t>24%</a:t>
            </a:r>
          </a:p>
          <a:p>
            <a:pPr algn="ctr" defTabSz="609493"/>
            <a:r>
              <a:rPr lang="en-US" sz="1100" b="1" dirty="0" smtClean="0">
                <a:solidFill>
                  <a:srgbClr val="3973A1"/>
                </a:solidFill>
                <a:latin typeface="Arial"/>
              </a:rPr>
              <a:t>Sat 68</a:t>
            </a:r>
            <a:endParaRPr lang="en-US" sz="1100" b="1" dirty="0">
              <a:solidFill>
                <a:srgbClr val="3973A1"/>
              </a:solidFill>
              <a:latin typeface="Arial"/>
            </a:endParaRPr>
          </a:p>
        </p:txBody>
      </p:sp>
      <p:sp>
        <p:nvSpPr>
          <p:cNvPr id="66" name="TextBox 65"/>
          <p:cNvSpPr txBox="1"/>
          <p:nvPr/>
        </p:nvSpPr>
        <p:spPr>
          <a:xfrm>
            <a:off x="7739445" y="5342387"/>
            <a:ext cx="1308708" cy="754053"/>
          </a:xfrm>
          <a:prstGeom prst="rect">
            <a:avLst/>
          </a:prstGeom>
          <a:noFill/>
        </p:spPr>
        <p:txBody>
          <a:bodyPr wrap="square" rtlCol="0">
            <a:spAutoFit/>
          </a:bodyPr>
          <a:lstStyle/>
          <a:p>
            <a:pPr algn="ctr" defTabSz="609493"/>
            <a:r>
              <a:rPr lang="en-US" sz="1400" b="1" dirty="0" smtClean="0">
                <a:latin typeface="Arial"/>
              </a:rPr>
              <a:t>Other</a:t>
            </a:r>
            <a:r>
              <a:rPr lang="en-US" sz="1400" b="1" dirty="0" smtClean="0">
                <a:solidFill>
                  <a:srgbClr val="3A475B">
                    <a:lumMod val="50000"/>
                  </a:srgbClr>
                </a:solidFill>
                <a:latin typeface="Arial"/>
              </a:rPr>
              <a:t> </a:t>
            </a:r>
            <a:endParaRPr lang="en-US" sz="1400" b="1" dirty="0">
              <a:solidFill>
                <a:srgbClr val="3A475B">
                  <a:lumMod val="50000"/>
                </a:srgbClr>
              </a:solidFill>
              <a:latin typeface="Arial"/>
            </a:endParaRPr>
          </a:p>
          <a:p>
            <a:pPr algn="ctr" defTabSz="609493"/>
            <a:endParaRPr lang="en-US" sz="400" b="1" dirty="0">
              <a:solidFill>
                <a:srgbClr val="3A475B">
                  <a:lumMod val="50000"/>
                </a:srgbClr>
              </a:solidFill>
              <a:latin typeface="Arial"/>
            </a:endParaRPr>
          </a:p>
          <a:p>
            <a:pPr algn="ctr" defTabSz="609493"/>
            <a:r>
              <a:rPr lang="en-US" sz="1400" b="1" dirty="0" smtClean="0">
                <a:solidFill>
                  <a:srgbClr val="3973A1"/>
                </a:solidFill>
                <a:latin typeface="Arial"/>
              </a:rPr>
              <a:t>18%</a:t>
            </a:r>
          </a:p>
          <a:p>
            <a:pPr algn="ctr" defTabSz="609493"/>
            <a:r>
              <a:rPr lang="en-US" sz="1100" b="1" dirty="0" smtClean="0">
                <a:solidFill>
                  <a:srgbClr val="3973A1"/>
                </a:solidFill>
                <a:latin typeface="Arial"/>
              </a:rPr>
              <a:t>Sat 60</a:t>
            </a:r>
            <a:endParaRPr lang="en-US" sz="1100" b="1" dirty="0">
              <a:solidFill>
                <a:srgbClr val="3973A1"/>
              </a:solidFill>
              <a:latin typeface="Arial"/>
            </a:endParaRPr>
          </a:p>
        </p:txBody>
      </p:sp>
      <p:sp>
        <p:nvSpPr>
          <p:cNvPr id="67" name="TextBox 66"/>
          <p:cNvSpPr txBox="1"/>
          <p:nvPr/>
        </p:nvSpPr>
        <p:spPr>
          <a:xfrm>
            <a:off x="9048153" y="5342387"/>
            <a:ext cx="1746073" cy="969496"/>
          </a:xfrm>
          <a:prstGeom prst="rect">
            <a:avLst/>
          </a:prstGeom>
          <a:noFill/>
        </p:spPr>
        <p:txBody>
          <a:bodyPr wrap="square" rtlCol="0">
            <a:spAutoFit/>
          </a:bodyPr>
          <a:lstStyle/>
          <a:p>
            <a:pPr algn="ctr" defTabSz="609493"/>
            <a:r>
              <a:rPr lang="en-US" sz="1400" b="1" dirty="0" smtClean="0">
                <a:latin typeface="Arial"/>
              </a:rPr>
              <a:t>Link on other government site </a:t>
            </a:r>
            <a:endParaRPr lang="en-US" sz="1400" b="1" dirty="0">
              <a:latin typeface="Arial"/>
            </a:endParaRPr>
          </a:p>
          <a:p>
            <a:pPr algn="ctr" defTabSz="609493"/>
            <a:endParaRPr lang="en-US" sz="400" b="1" dirty="0" smtClean="0">
              <a:solidFill>
                <a:srgbClr val="3A475B">
                  <a:lumMod val="50000"/>
                </a:srgbClr>
              </a:solidFill>
              <a:latin typeface="Arial"/>
            </a:endParaRPr>
          </a:p>
          <a:p>
            <a:pPr algn="ctr" defTabSz="609493"/>
            <a:r>
              <a:rPr lang="en-US" sz="1400" b="1" dirty="0">
                <a:solidFill>
                  <a:srgbClr val="3973A1"/>
                </a:solidFill>
                <a:latin typeface="Arial"/>
              </a:rPr>
              <a:t>6</a:t>
            </a:r>
            <a:r>
              <a:rPr lang="en-US" sz="1400" b="1" dirty="0" smtClean="0">
                <a:solidFill>
                  <a:srgbClr val="3973A1"/>
                </a:solidFill>
                <a:latin typeface="Arial"/>
              </a:rPr>
              <a:t>%</a:t>
            </a:r>
          </a:p>
          <a:p>
            <a:pPr algn="ctr" defTabSz="609493"/>
            <a:r>
              <a:rPr lang="en-US" sz="1100" b="1" dirty="0" smtClean="0">
                <a:solidFill>
                  <a:srgbClr val="3973A1"/>
                </a:solidFill>
                <a:latin typeface="Arial"/>
              </a:rPr>
              <a:t>Sat 63</a:t>
            </a:r>
            <a:endParaRPr lang="en-US" sz="1100" b="1" dirty="0">
              <a:solidFill>
                <a:srgbClr val="3973A1"/>
              </a:solidFill>
              <a:latin typeface="Arial"/>
            </a:endParaRPr>
          </a:p>
        </p:txBody>
      </p:sp>
      <p:sp>
        <p:nvSpPr>
          <p:cNvPr id="68" name="TextBox 67"/>
          <p:cNvSpPr txBox="1"/>
          <p:nvPr/>
        </p:nvSpPr>
        <p:spPr>
          <a:xfrm>
            <a:off x="7717248" y="1848740"/>
            <a:ext cx="3185585" cy="400110"/>
          </a:xfrm>
          <a:prstGeom prst="rect">
            <a:avLst/>
          </a:prstGeom>
          <a:noFill/>
        </p:spPr>
        <p:txBody>
          <a:bodyPr wrap="square" rtlCol="0">
            <a:spAutoFit/>
          </a:bodyPr>
          <a:lstStyle/>
          <a:p>
            <a:pPr algn="ctr"/>
            <a:r>
              <a:rPr lang="en-US" sz="1100" b="1" dirty="0" smtClean="0"/>
              <a:t>How did you get to the EPA website today?</a:t>
            </a:r>
          </a:p>
          <a:p>
            <a:pPr algn="ctr"/>
            <a:r>
              <a:rPr lang="en-US" sz="900" b="1" dirty="0" smtClean="0"/>
              <a:t>n=320</a:t>
            </a:r>
            <a:endParaRPr lang="en-US" sz="900" b="1" dirty="0"/>
          </a:p>
        </p:txBody>
      </p:sp>
      <p:pic>
        <p:nvPicPr>
          <p:cNvPr id="14" name="Picture 13" descr="section_search_engine_marketing.png"/>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8174474" y="2977143"/>
            <a:ext cx="611477" cy="477047"/>
          </a:xfrm>
          <a:prstGeom prst="rect">
            <a:avLst/>
          </a:prstGeom>
        </p:spPr>
      </p:pic>
      <p:pic>
        <p:nvPicPr>
          <p:cNvPr id="15" name="Picture 14" descr="Bush declared 2003 as the Year of Water in regards to the EPA ..."/>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9692703" y="2947182"/>
            <a:ext cx="567859" cy="567859"/>
          </a:xfrm>
          <a:prstGeom prst="rect">
            <a:avLst/>
          </a:prstGeom>
        </p:spPr>
      </p:pic>
      <p:pic>
        <p:nvPicPr>
          <p:cNvPr id="17" name="Picture 16" descr="hand-cursor-clicking-a-link"/>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9686734" y="4725116"/>
            <a:ext cx="600684" cy="513180"/>
          </a:xfrm>
          <a:prstGeom prst="rect">
            <a:avLst/>
          </a:prstGeom>
        </p:spPr>
      </p:pic>
      <p:sp>
        <p:nvSpPr>
          <p:cNvPr id="69" name="Rectangle 68"/>
          <p:cNvSpPr/>
          <p:nvPr/>
        </p:nvSpPr>
        <p:spPr>
          <a:xfrm>
            <a:off x="4348033" y="6423274"/>
            <a:ext cx="3261337" cy="230832"/>
          </a:xfrm>
          <a:prstGeom prst="rect">
            <a:avLst/>
          </a:prstGeom>
        </p:spPr>
        <p:txBody>
          <a:bodyPr wrap="square">
            <a:spAutoFit/>
          </a:bodyPr>
          <a:lstStyle/>
          <a:p>
            <a:r>
              <a:rPr lang="en-US" sz="900" dirty="0" smtClean="0">
                <a:solidFill>
                  <a:schemeClr val="bg1"/>
                </a:solidFill>
              </a:rPr>
              <a:t>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
        <p:nvSpPr>
          <p:cNvPr id="18" name="Rectangular Callout 17"/>
          <p:cNvSpPr/>
          <p:nvPr/>
        </p:nvSpPr>
        <p:spPr>
          <a:xfrm>
            <a:off x="7028872" y="4725116"/>
            <a:ext cx="868024" cy="444441"/>
          </a:xfrm>
          <a:prstGeom prst="wedgeRectCallout">
            <a:avLst>
              <a:gd name="adj1" fmla="val 66584"/>
              <a:gd name="adj2" fmla="val 6388"/>
            </a:avLst>
          </a:prstGeom>
          <a:solidFill>
            <a:schemeClr val="bg1">
              <a:lumMod val="9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7004223" y="4734755"/>
            <a:ext cx="903830" cy="430887"/>
          </a:xfrm>
          <a:prstGeom prst="rect">
            <a:avLst/>
          </a:prstGeom>
          <a:noFill/>
        </p:spPr>
        <p:txBody>
          <a:bodyPr wrap="square" rtlCol="0">
            <a:spAutoFit/>
          </a:bodyPr>
          <a:lstStyle/>
          <a:p>
            <a:pPr algn="ctr"/>
            <a:r>
              <a:rPr lang="en-US" sz="1100" dirty="0" smtClean="0"/>
              <a:t>E-mail from EPA</a:t>
            </a:r>
            <a:endParaRPr lang="en-US" sz="1100" dirty="0"/>
          </a:p>
        </p:txBody>
      </p:sp>
    </p:spTree>
    <p:extLst>
      <p:ext uri="{BB962C8B-B14F-4D97-AF65-F5344CB8AC3E}">
        <p14:creationId xmlns:p14="http://schemas.microsoft.com/office/powerpoint/2010/main" val="660911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63928"/>
            <a:ext cx="10969943" cy="888608"/>
          </a:xfrm>
        </p:spPr>
        <p:txBody>
          <a:bodyPr>
            <a:noAutofit/>
          </a:bodyPr>
          <a:lstStyle/>
          <a:p>
            <a:r>
              <a:rPr lang="en-US" sz="2000" dirty="0" smtClean="0"/>
              <a:t>Nearly one-half of radiation visitors struggle to find the information they were looking for. These visitors are looking for various types of radiation information including radiation levels, historical radiation information, and exposure to radiation and the EPA’s involvement in radiation laws and regulations. </a:t>
            </a:r>
            <a:endParaRPr lang="en-US" sz="2000" dirty="0"/>
          </a:p>
        </p:txBody>
      </p:sp>
      <p:graphicFrame>
        <p:nvGraphicFramePr>
          <p:cNvPr id="4" name="Content Placeholder 5"/>
          <p:cNvGraphicFramePr>
            <a:graphicFrameLocks/>
          </p:cNvGraphicFramePr>
          <p:nvPr>
            <p:extLst>
              <p:ext uri="{D42A27DB-BD31-4B8C-83A1-F6EECF244321}">
                <p14:modId xmlns:p14="http://schemas.microsoft.com/office/powerpoint/2010/main" val="1274799355"/>
              </p:ext>
            </p:extLst>
          </p:nvPr>
        </p:nvGraphicFramePr>
        <p:xfrm>
          <a:off x="659072" y="2190808"/>
          <a:ext cx="3980202" cy="33479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21856" y="3697333"/>
            <a:ext cx="1467507"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54</a:t>
            </a:r>
            <a:r>
              <a:rPr lang="en-US" sz="28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2247244" y="4161270"/>
            <a:ext cx="898576" cy="469359"/>
          </a:xfrm>
          <a:prstGeom prst="rect">
            <a:avLst/>
          </a:prstGeom>
          <a:noFill/>
        </p:spPr>
        <p:txBody>
          <a:bodyPr wrap="square" rtlCol="0">
            <a:spAutoFit/>
          </a:bodyPr>
          <a:lstStyle/>
          <a:p>
            <a:pPr algn="ctr"/>
            <a:r>
              <a:rPr lang="en-US" sz="1400" dirty="0" smtClean="0"/>
              <a:t>Sat 83</a:t>
            </a:r>
          </a:p>
          <a:p>
            <a:pPr algn="ctr"/>
            <a:r>
              <a:rPr lang="en-US" sz="1000" dirty="0" smtClean="0"/>
              <a:t>n=173</a:t>
            </a:r>
            <a:endParaRPr lang="en-US" sz="1000" dirty="0"/>
          </a:p>
        </p:txBody>
      </p:sp>
      <p:sp>
        <p:nvSpPr>
          <p:cNvPr id="3" name="TextBox 2"/>
          <p:cNvSpPr txBox="1"/>
          <p:nvPr/>
        </p:nvSpPr>
        <p:spPr>
          <a:xfrm>
            <a:off x="7113321" y="2151681"/>
            <a:ext cx="3396342" cy="430887"/>
          </a:xfrm>
          <a:prstGeom prst="rect">
            <a:avLst/>
          </a:prstGeom>
          <a:noFill/>
        </p:spPr>
        <p:txBody>
          <a:bodyPr wrap="square" rtlCol="0">
            <a:spAutoFit/>
          </a:bodyPr>
          <a:lstStyle/>
          <a:p>
            <a:pPr algn="ctr"/>
            <a:r>
              <a:rPr lang="en-US" sz="1100" b="1" dirty="0" smtClean="0"/>
              <a:t>Please tells us what you couldn’t find. </a:t>
            </a:r>
          </a:p>
          <a:p>
            <a:pPr algn="ctr"/>
            <a:r>
              <a:rPr lang="en-US" sz="1100" b="1" dirty="0" smtClean="0"/>
              <a:t>n=138 </a:t>
            </a:r>
            <a:endParaRPr lang="en-US" sz="1100" b="1" dirty="0"/>
          </a:p>
        </p:txBody>
      </p:sp>
      <p:sp>
        <p:nvSpPr>
          <p:cNvPr id="7" name="Striped Right Arrow 6"/>
          <p:cNvSpPr/>
          <p:nvPr/>
        </p:nvSpPr>
        <p:spPr>
          <a:xfrm>
            <a:off x="4342104" y="3318183"/>
            <a:ext cx="1270861" cy="1280658"/>
          </a:xfrm>
          <a:prstGeom prst="stripedRightArrow">
            <a:avLst/>
          </a:prstGeom>
          <a:solidFill>
            <a:srgbClr val="E9E9E9"/>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Callout 7"/>
          <p:cNvSpPr/>
          <p:nvPr/>
        </p:nvSpPr>
        <p:spPr>
          <a:xfrm>
            <a:off x="5652416" y="2411195"/>
            <a:ext cx="2937232" cy="1286138"/>
          </a:xfrm>
          <a:prstGeom prst="wedgeEllipseCallout">
            <a:avLst/>
          </a:prstGeom>
          <a:solidFill>
            <a:srgbClr val="E9E9E9"/>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861935" y="2691810"/>
            <a:ext cx="2518194" cy="769441"/>
          </a:xfrm>
          <a:prstGeom prst="rect">
            <a:avLst/>
          </a:prstGeom>
          <a:noFill/>
        </p:spPr>
        <p:txBody>
          <a:bodyPr wrap="square" rtlCol="0">
            <a:spAutoFit/>
          </a:bodyPr>
          <a:lstStyle/>
          <a:p>
            <a:pPr algn="ctr"/>
            <a:r>
              <a:rPr lang="en-US" sz="1100" dirty="0" smtClean="0"/>
              <a:t>“How </a:t>
            </a:r>
            <a:r>
              <a:rPr lang="en-US" sz="1100" dirty="0"/>
              <a:t>do I see the radiation readings </a:t>
            </a:r>
            <a:r>
              <a:rPr lang="en-US" sz="1100" b="1" dirty="0"/>
              <a:t>current and historical </a:t>
            </a:r>
            <a:r>
              <a:rPr lang="en-US" sz="1100" dirty="0"/>
              <a:t>for Sacramento California</a:t>
            </a:r>
            <a:r>
              <a:rPr lang="en-US" sz="1100" dirty="0" smtClean="0"/>
              <a:t>?”</a:t>
            </a:r>
          </a:p>
          <a:p>
            <a:pPr algn="ctr"/>
            <a:r>
              <a:rPr lang="en-US" sz="1100" dirty="0" smtClean="0"/>
              <a:t>(Sat 4, 11/12/2016) </a:t>
            </a:r>
            <a:endParaRPr lang="en-US" sz="1100" dirty="0"/>
          </a:p>
        </p:txBody>
      </p:sp>
      <p:sp>
        <p:nvSpPr>
          <p:cNvPr id="10" name="Oval Callout 9"/>
          <p:cNvSpPr/>
          <p:nvPr/>
        </p:nvSpPr>
        <p:spPr>
          <a:xfrm>
            <a:off x="8589648" y="4598841"/>
            <a:ext cx="2937232" cy="1286138"/>
          </a:xfrm>
          <a:prstGeom prst="wedgeEllipseCallout">
            <a:avLst/>
          </a:prstGeom>
          <a:solidFill>
            <a:srgbClr val="E9E9E9"/>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Callout 10"/>
          <p:cNvSpPr/>
          <p:nvPr/>
        </p:nvSpPr>
        <p:spPr>
          <a:xfrm>
            <a:off x="5592015" y="4148828"/>
            <a:ext cx="2937232" cy="1286138"/>
          </a:xfrm>
          <a:prstGeom prst="wedgeEllipseCallout">
            <a:avLst/>
          </a:prstGeom>
          <a:solidFill>
            <a:srgbClr val="E9E9E9"/>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Callout 11"/>
          <p:cNvSpPr/>
          <p:nvPr/>
        </p:nvSpPr>
        <p:spPr>
          <a:xfrm>
            <a:off x="8642152" y="2857915"/>
            <a:ext cx="2937232" cy="1286138"/>
          </a:xfrm>
          <a:prstGeom prst="wedgeEllipseCallout">
            <a:avLst/>
          </a:prstGeom>
          <a:solidFill>
            <a:srgbClr val="E9E9E9"/>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854224" y="4352621"/>
            <a:ext cx="2518194" cy="938719"/>
          </a:xfrm>
          <a:prstGeom prst="rect">
            <a:avLst/>
          </a:prstGeom>
          <a:noFill/>
        </p:spPr>
        <p:txBody>
          <a:bodyPr wrap="square" rtlCol="0">
            <a:spAutoFit/>
          </a:bodyPr>
          <a:lstStyle/>
          <a:p>
            <a:pPr algn="ctr"/>
            <a:r>
              <a:rPr lang="en-US" sz="1100" dirty="0" smtClean="0"/>
              <a:t>“What </a:t>
            </a:r>
            <a:r>
              <a:rPr lang="en-US" sz="1100" dirty="0"/>
              <a:t>is the EPA doing to prevent radiation and other toxic waste from seeping into the groundwater i.e. here locally at West Valley or i.e. Chernobyl</a:t>
            </a:r>
            <a:r>
              <a:rPr lang="en-US" sz="1100" dirty="0" smtClean="0"/>
              <a:t>?” (Sat 56, 9/22/2016) </a:t>
            </a:r>
            <a:endParaRPr lang="en-US" sz="1100" dirty="0"/>
          </a:p>
        </p:txBody>
      </p:sp>
      <p:sp>
        <p:nvSpPr>
          <p:cNvPr id="14" name="TextBox 13"/>
          <p:cNvSpPr txBox="1"/>
          <p:nvPr/>
        </p:nvSpPr>
        <p:spPr>
          <a:xfrm>
            <a:off x="8799167" y="3183994"/>
            <a:ext cx="2518194" cy="600164"/>
          </a:xfrm>
          <a:prstGeom prst="rect">
            <a:avLst/>
          </a:prstGeom>
          <a:noFill/>
        </p:spPr>
        <p:txBody>
          <a:bodyPr wrap="square" rtlCol="0">
            <a:spAutoFit/>
          </a:bodyPr>
          <a:lstStyle/>
          <a:p>
            <a:pPr algn="ctr"/>
            <a:r>
              <a:rPr lang="en-US" sz="1100" dirty="0" smtClean="0"/>
              <a:t>“10 </a:t>
            </a:r>
            <a:r>
              <a:rPr lang="en-US" sz="1100" dirty="0"/>
              <a:t>year data on background radiation </a:t>
            </a:r>
            <a:r>
              <a:rPr lang="en-US" sz="1100" dirty="0" smtClean="0"/>
              <a:t>levels.”</a:t>
            </a:r>
          </a:p>
          <a:p>
            <a:pPr algn="ctr"/>
            <a:r>
              <a:rPr lang="en-US" sz="1100" dirty="0" smtClean="0"/>
              <a:t>(Sat 8, </a:t>
            </a:r>
            <a:r>
              <a:rPr lang="en-US" sz="1100" dirty="0"/>
              <a:t>5</a:t>
            </a:r>
            <a:r>
              <a:rPr lang="en-US" sz="1100" dirty="0" smtClean="0"/>
              <a:t>/22/2016) </a:t>
            </a:r>
            <a:endParaRPr lang="en-US" sz="1100" dirty="0"/>
          </a:p>
        </p:txBody>
      </p:sp>
      <p:sp>
        <p:nvSpPr>
          <p:cNvPr id="15" name="TextBox 14"/>
          <p:cNvSpPr txBox="1"/>
          <p:nvPr/>
        </p:nvSpPr>
        <p:spPr>
          <a:xfrm>
            <a:off x="8851671" y="4813353"/>
            <a:ext cx="2518194" cy="769441"/>
          </a:xfrm>
          <a:prstGeom prst="rect">
            <a:avLst/>
          </a:prstGeom>
          <a:noFill/>
        </p:spPr>
        <p:txBody>
          <a:bodyPr wrap="square" rtlCol="0">
            <a:spAutoFit/>
          </a:bodyPr>
          <a:lstStyle/>
          <a:p>
            <a:pPr algn="ctr"/>
            <a:r>
              <a:rPr lang="en-US" sz="1100" dirty="0" smtClean="0"/>
              <a:t/>
            </a:r>
            <a:br>
              <a:rPr lang="en-US" sz="1100" dirty="0" smtClean="0"/>
            </a:br>
            <a:r>
              <a:rPr lang="en-US" sz="1100" dirty="0" smtClean="0"/>
              <a:t>“What specific laws and regulations the EPA has put into effect.” </a:t>
            </a:r>
          </a:p>
          <a:p>
            <a:pPr algn="ctr"/>
            <a:r>
              <a:rPr lang="en-US" sz="1100" dirty="0" smtClean="0"/>
              <a:t>Sat 67, 9/07/2016) </a:t>
            </a:r>
            <a:endParaRPr lang="en-US" sz="1100" dirty="0"/>
          </a:p>
        </p:txBody>
      </p:sp>
      <p:sp>
        <p:nvSpPr>
          <p:cNvPr id="16" name="Slide Number Placeholder 15"/>
          <p:cNvSpPr>
            <a:spLocks noGrp="1"/>
          </p:cNvSpPr>
          <p:nvPr>
            <p:ph type="sldNum" sz="quarter" idx="12"/>
          </p:nvPr>
        </p:nvSpPr>
        <p:spPr/>
        <p:txBody>
          <a:bodyPr/>
          <a:lstStyle/>
          <a:p>
            <a:fld id="{C932CDCB-4B29-F641-AE31-D4360F16EBC3}" type="slidenum">
              <a:rPr lang="en-US" smtClean="0"/>
              <a:t>15</a:t>
            </a:fld>
            <a:endParaRPr lang="en-US" dirty="0"/>
          </a:p>
        </p:txBody>
      </p:sp>
      <p:sp>
        <p:nvSpPr>
          <p:cNvPr id="17" name="Rectangle 16"/>
          <p:cNvSpPr/>
          <p:nvPr/>
        </p:nvSpPr>
        <p:spPr>
          <a:xfrm>
            <a:off x="3991773" y="6494219"/>
            <a:ext cx="3261337" cy="230832"/>
          </a:xfrm>
          <a:prstGeom prst="rect">
            <a:avLst/>
          </a:prstGeom>
        </p:spPr>
        <p:txBody>
          <a:bodyPr wrap="square">
            <a:spAutoFit/>
          </a:bodyPr>
          <a:lstStyle/>
          <a:p>
            <a:r>
              <a:rPr lang="en-US" sz="900" dirty="0" smtClean="0">
                <a:solidFill>
                  <a:schemeClr val="bg1"/>
                </a:solidFill>
              </a:rPr>
              <a:t>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Tree>
    <p:extLst>
      <p:ext uri="{BB962C8B-B14F-4D97-AF65-F5344CB8AC3E}">
        <p14:creationId xmlns:p14="http://schemas.microsoft.com/office/powerpoint/2010/main" val="1937486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53" y="285371"/>
            <a:ext cx="10969943" cy="888608"/>
          </a:xfrm>
        </p:spPr>
        <p:txBody>
          <a:bodyPr>
            <a:normAutofit/>
          </a:bodyPr>
          <a:lstStyle/>
          <a:p>
            <a:r>
              <a:rPr lang="en-US" sz="2000" dirty="0" smtClean="0"/>
              <a:t>Radiation visitors coming to find information on health effects and medical, such as </a:t>
            </a:r>
            <a:br>
              <a:rPr lang="en-US" sz="2000" dirty="0" smtClean="0"/>
            </a:br>
            <a:r>
              <a:rPr lang="en-US" sz="2000" dirty="0" smtClean="0"/>
              <a:t>x-rays or CT scans, struggle the most to find what they were looking for. </a:t>
            </a:r>
            <a:endParaRPr lang="en-US" sz="2000" dirty="0"/>
          </a:p>
        </p:txBody>
      </p:sp>
      <p:sp>
        <p:nvSpPr>
          <p:cNvPr id="4" name="Slide Number Placeholder 3"/>
          <p:cNvSpPr>
            <a:spLocks noGrp="1"/>
          </p:cNvSpPr>
          <p:nvPr>
            <p:ph type="sldNum" sz="quarter" idx="12"/>
          </p:nvPr>
        </p:nvSpPr>
        <p:spPr/>
        <p:txBody>
          <a:bodyPr/>
          <a:lstStyle/>
          <a:p>
            <a:fld id="{C932CDCB-4B29-F641-AE31-D4360F16EBC3}" type="slidenum">
              <a:rPr lang="en-US" smtClean="0"/>
              <a:t>16</a:t>
            </a:fld>
            <a:endParaRPr lang="en-US" dirty="0"/>
          </a:p>
        </p:txBody>
      </p:sp>
      <p:sp>
        <p:nvSpPr>
          <p:cNvPr id="9" name="Rectangle 8"/>
          <p:cNvSpPr/>
          <p:nvPr/>
        </p:nvSpPr>
        <p:spPr>
          <a:xfrm>
            <a:off x="2752582" y="1723411"/>
            <a:ext cx="6092825" cy="907941"/>
          </a:xfrm>
          <a:prstGeom prst="rect">
            <a:avLst/>
          </a:prstGeom>
        </p:spPr>
        <p:txBody>
          <a:bodyPr>
            <a:spAutoFit/>
          </a:bodyPr>
          <a:lstStyle/>
          <a:p>
            <a:pPr algn="ctr"/>
            <a:r>
              <a:rPr lang="en-US" sz="1100" b="1" dirty="0" smtClean="0"/>
              <a:t>Which of the following radiation information topics did you view during your site visit today? (Select all that apply)</a:t>
            </a:r>
            <a:endParaRPr lang="en-US" sz="1100" b="1" dirty="0"/>
          </a:p>
          <a:p>
            <a:pPr algn="ctr"/>
            <a:r>
              <a:rPr lang="en-US" sz="1100" b="1" dirty="0"/>
              <a:t>X</a:t>
            </a:r>
          </a:p>
          <a:p>
            <a:pPr algn="ctr"/>
            <a:r>
              <a:rPr lang="en-US" sz="1100" b="1" dirty="0"/>
              <a:t>Did you </a:t>
            </a:r>
            <a:r>
              <a:rPr lang="en-US" sz="1100" b="1" dirty="0" smtClean="0"/>
              <a:t>find the information you were looking for today?</a:t>
            </a:r>
          </a:p>
          <a:p>
            <a:pPr algn="ctr"/>
            <a:r>
              <a:rPr lang="en-US" sz="900" b="1" dirty="0" smtClean="0"/>
              <a:t>n=175</a:t>
            </a:r>
            <a:endParaRPr lang="en-US" sz="900" b="1" dirty="0"/>
          </a:p>
        </p:txBody>
      </p:sp>
      <p:graphicFrame>
        <p:nvGraphicFramePr>
          <p:cNvPr id="3" name="Diagram 2"/>
          <p:cNvGraphicFramePr/>
          <p:nvPr>
            <p:extLst>
              <p:ext uri="{D42A27DB-BD31-4B8C-83A1-F6EECF244321}">
                <p14:modId xmlns:p14="http://schemas.microsoft.com/office/powerpoint/2010/main" val="2614563120"/>
              </p:ext>
            </p:extLst>
          </p:nvPr>
        </p:nvGraphicFramePr>
        <p:xfrm>
          <a:off x="1019281" y="2519135"/>
          <a:ext cx="10012896" cy="2838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p:cNvSpPr/>
          <p:nvPr/>
        </p:nvSpPr>
        <p:spPr>
          <a:xfrm>
            <a:off x="3453499" y="6501566"/>
            <a:ext cx="5143569" cy="230832"/>
          </a:xfrm>
          <a:prstGeom prst="rect">
            <a:avLst/>
          </a:prstGeom>
        </p:spPr>
        <p:txBody>
          <a:bodyPr wrap="square">
            <a:spAutoFit/>
          </a:bodyPr>
          <a:lstStyle/>
          <a:p>
            <a:r>
              <a:rPr lang="en-US" sz="900" dirty="0" smtClean="0">
                <a:solidFill>
                  <a:schemeClr val="bg1"/>
                </a:solidFill>
              </a:rPr>
              <a:t>Results are based on top answers I 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
        <p:nvSpPr>
          <p:cNvPr id="29" name="TextBox 28"/>
          <p:cNvSpPr txBox="1"/>
          <p:nvPr/>
        </p:nvSpPr>
        <p:spPr>
          <a:xfrm>
            <a:off x="4607862" y="5529834"/>
            <a:ext cx="1385777" cy="600164"/>
          </a:xfrm>
          <a:prstGeom prst="rect">
            <a:avLst/>
          </a:prstGeom>
          <a:solidFill>
            <a:schemeClr val="bg1">
              <a:lumMod val="95000"/>
            </a:schemeClr>
          </a:solidFill>
          <a:ln>
            <a:solidFill>
              <a:srgbClr val="002060"/>
            </a:solidFill>
          </a:ln>
        </p:spPr>
        <p:txBody>
          <a:bodyPr wrap="square" rtlCol="0">
            <a:spAutoFit/>
          </a:bodyPr>
          <a:lstStyle/>
          <a:p>
            <a:pPr algn="ctr"/>
            <a:r>
              <a:rPr lang="en-US" sz="1100" dirty="0" smtClean="0"/>
              <a:t>Radiation concerns</a:t>
            </a:r>
          </a:p>
          <a:p>
            <a:pPr algn="ctr"/>
            <a:r>
              <a:rPr lang="en-US" sz="1100" dirty="0" smtClean="0"/>
              <a:t>EPA reports on radiation  </a:t>
            </a:r>
            <a:endParaRPr lang="en-US" sz="1100" dirty="0"/>
          </a:p>
        </p:txBody>
      </p:sp>
      <p:sp>
        <p:nvSpPr>
          <p:cNvPr id="30" name="Down Arrow 29"/>
          <p:cNvSpPr/>
          <p:nvPr/>
        </p:nvSpPr>
        <p:spPr>
          <a:xfrm>
            <a:off x="5131472" y="5220431"/>
            <a:ext cx="262344" cy="273778"/>
          </a:xfrm>
          <a:prstGeom prst="downArrow">
            <a:avLst/>
          </a:prstGeom>
          <a:solidFill>
            <a:srgbClr val="3973A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2131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57" y="396906"/>
            <a:ext cx="11372762" cy="888608"/>
          </a:xfrm>
        </p:spPr>
        <p:txBody>
          <a:bodyPr>
            <a:normAutofit fontScale="90000"/>
          </a:bodyPr>
          <a:lstStyle/>
          <a:p>
            <a:r>
              <a:rPr lang="en-US" sz="2000" dirty="0" smtClean="0"/>
              <a:t>Most visitors clicked on links within the page to look for information during their visit. 45% of visitors used one of the EPA’s search tools and half of those visitors stated the search tool worked well. However, 24% of visitors struggled to find relevant information during their search experience. </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15284547"/>
              </p:ext>
            </p:extLst>
          </p:nvPr>
        </p:nvGraphicFramePr>
        <p:xfrm>
          <a:off x="609600" y="932234"/>
          <a:ext cx="5383213" cy="5051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264100514"/>
              </p:ext>
            </p:extLst>
          </p:nvPr>
        </p:nvGraphicFramePr>
        <p:xfrm>
          <a:off x="6104656" y="1217416"/>
          <a:ext cx="5489306" cy="2606612"/>
        </p:xfrm>
        <a:graphic>
          <a:graphicData uri="http://schemas.openxmlformats.org/drawingml/2006/chart">
            <c:chart xmlns:c="http://schemas.openxmlformats.org/drawingml/2006/chart" xmlns:r="http://schemas.openxmlformats.org/officeDocument/2006/relationships" r:id="rId4"/>
          </a:graphicData>
        </a:graphic>
      </p:graphicFrame>
      <p:sp>
        <p:nvSpPr>
          <p:cNvPr id="12" name="Right Brace 11"/>
          <p:cNvSpPr/>
          <p:nvPr/>
        </p:nvSpPr>
        <p:spPr>
          <a:xfrm rot="5400000">
            <a:off x="8643939" y="1283831"/>
            <a:ext cx="501355" cy="4987635"/>
          </a:xfrm>
          <a:prstGeom prst="rightBrace">
            <a:avLst>
              <a:gd name="adj1" fmla="val 8333"/>
              <a:gd name="adj2" fmla="val 50238"/>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7727417" y="4087705"/>
            <a:ext cx="2408498" cy="430887"/>
          </a:xfrm>
          <a:prstGeom prst="rect">
            <a:avLst/>
          </a:prstGeom>
          <a:noFill/>
        </p:spPr>
        <p:txBody>
          <a:bodyPr wrap="square" rtlCol="0">
            <a:spAutoFit/>
          </a:bodyPr>
          <a:lstStyle/>
          <a:p>
            <a:r>
              <a:rPr lang="en-US" sz="1100" b="1" dirty="0" smtClean="0"/>
              <a:t>What search terms did you use?</a:t>
            </a:r>
          </a:p>
          <a:p>
            <a:pPr algn="ctr"/>
            <a:r>
              <a:rPr lang="en-US" sz="1100" b="1" dirty="0" smtClean="0"/>
              <a:t>n=72</a:t>
            </a:r>
            <a:endParaRPr lang="en-US" sz="1100" b="1" dirty="0"/>
          </a:p>
        </p:txBody>
      </p:sp>
      <p:sp>
        <p:nvSpPr>
          <p:cNvPr id="16" name="TextBox 15"/>
          <p:cNvSpPr txBox="1"/>
          <p:nvPr/>
        </p:nvSpPr>
        <p:spPr>
          <a:xfrm>
            <a:off x="6400800" y="4559955"/>
            <a:ext cx="5193162" cy="1615827"/>
          </a:xfrm>
          <a:prstGeom prst="rect">
            <a:avLst/>
          </a:prstGeom>
          <a:solidFill>
            <a:srgbClr val="1F0A6C"/>
          </a:solidFill>
          <a:ln>
            <a:solidFill>
              <a:srgbClr val="002060"/>
            </a:solidFill>
          </a:ln>
        </p:spPr>
        <p:txBody>
          <a:bodyPr wrap="square" rtlCol="0">
            <a:spAutoFit/>
          </a:bodyPr>
          <a:lstStyle/>
          <a:p>
            <a:pPr algn="ctr"/>
            <a:r>
              <a:rPr lang="en-US" sz="1100" b="1" dirty="0" smtClean="0">
                <a:solidFill>
                  <a:schemeClr val="bg1"/>
                </a:solidFill>
              </a:rPr>
              <a:t>Radiation Terms</a:t>
            </a:r>
          </a:p>
          <a:p>
            <a:pPr algn="ctr"/>
            <a:r>
              <a:rPr lang="en-US" sz="1100" dirty="0" smtClean="0">
                <a:solidFill>
                  <a:schemeClr val="bg1"/>
                </a:solidFill>
              </a:rPr>
              <a:t>“</a:t>
            </a:r>
            <a:r>
              <a:rPr lang="en-US" sz="1100" dirty="0">
                <a:solidFill>
                  <a:schemeClr val="bg1"/>
                </a:solidFill>
              </a:rPr>
              <a:t>R</a:t>
            </a:r>
            <a:r>
              <a:rPr lang="en-US" sz="1100" dirty="0" smtClean="0">
                <a:solidFill>
                  <a:schemeClr val="bg1"/>
                </a:solidFill>
              </a:rPr>
              <a:t>adiation </a:t>
            </a:r>
            <a:r>
              <a:rPr lang="en-US" sz="1100" dirty="0">
                <a:solidFill>
                  <a:schemeClr val="bg1"/>
                </a:solidFill>
              </a:rPr>
              <a:t>readings Sacramento </a:t>
            </a:r>
            <a:r>
              <a:rPr lang="en-US" sz="1100" dirty="0" smtClean="0">
                <a:solidFill>
                  <a:schemeClr val="bg1"/>
                </a:solidFill>
              </a:rPr>
              <a:t>California.” (sat 4, 11/12/2016) </a:t>
            </a:r>
          </a:p>
          <a:p>
            <a:pPr algn="ctr"/>
            <a:r>
              <a:rPr lang="en-US" sz="1100" dirty="0" smtClean="0">
                <a:solidFill>
                  <a:schemeClr val="bg1"/>
                </a:solidFill>
              </a:rPr>
              <a:t>“Radiation </a:t>
            </a:r>
            <a:r>
              <a:rPr lang="en-US" sz="1100" dirty="0">
                <a:solidFill>
                  <a:schemeClr val="bg1"/>
                </a:solidFill>
              </a:rPr>
              <a:t>in </a:t>
            </a:r>
            <a:r>
              <a:rPr lang="en-US" sz="1100" dirty="0" smtClean="0">
                <a:solidFill>
                  <a:schemeClr val="bg1"/>
                </a:solidFill>
              </a:rPr>
              <a:t>California.” (Sat 56, 01/05/2016)</a:t>
            </a:r>
          </a:p>
          <a:p>
            <a:pPr algn="ctr"/>
            <a:r>
              <a:rPr lang="en-US" sz="1100" dirty="0">
                <a:solidFill>
                  <a:schemeClr val="bg1"/>
                </a:solidFill>
              </a:rPr>
              <a:t>“Radiation, Solar </a:t>
            </a:r>
            <a:r>
              <a:rPr lang="en-US" sz="1100" dirty="0" smtClean="0">
                <a:solidFill>
                  <a:schemeClr val="bg1"/>
                </a:solidFill>
              </a:rPr>
              <a:t>Energy.” (Sat 0, 05/18/2016)</a:t>
            </a:r>
          </a:p>
          <a:p>
            <a:pPr algn="ctr"/>
            <a:r>
              <a:rPr lang="en-US" sz="1100" dirty="0" smtClean="0">
                <a:solidFill>
                  <a:schemeClr val="bg1"/>
                </a:solidFill>
              </a:rPr>
              <a:t> </a:t>
            </a:r>
          </a:p>
          <a:p>
            <a:pPr algn="ctr"/>
            <a:r>
              <a:rPr lang="en-US" sz="1100" b="1" dirty="0" smtClean="0">
                <a:solidFill>
                  <a:schemeClr val="bg1"/>
                </a:solidFill>
              </a:rPr>
              <a:t>UV Index Terms</a:t>
            </a:r>
          </a:p>
          <a:p>
            <a:pPr algn="ctr"/>
            <a:r>
              <a:rPr lang="en-US" sz="1100" dirty="0">
                <a:solidFill>
                  <a:schemeClr val="bg1"/>
                </a:solidFill>
              </a:rPr>
              <a:t>“MED, UV index, minimal erythema </a:t>
            </a:r>
            <a:r>
              <a:rPr lang="en-US" sz="1100" dirty="0" smtClean="0">
                <a:solidFill>
                  <a:schemeClr val="bg1"/>
                </a:solidFill>
              </a:rPr>
              <a:t>doses” (Sat 89, 09/29/2016)</a:t>
            </a:r>
          </a:p>
          <a:p>
            <a:pPr algn="ctr"/>
            <a:r>
              <a:rPr lang="en-US" sz="1100" dirty="0" smtClean="0">
                <a:solidFill>
                  <a:schemeClr val="bg1"/>
                </a:solidFill>
              </a:rPr>
              <a:t>“UV </a:t>
            </a:r>
            <a:r>
              <a:rPr lang="en-US" sz="1100" dirty="0">
                <a:solidFill>
                  <a:schemeClr val="bg1"/>
                </a:solidFill>
              </a:rPr>
              <a:t>Index, UV-A, and UV-B</a:t>
            </a:r>
            <a:r>
              <a:rPr lang="en-US" sz="1100" dirty="0" smtClean="0">
                <a:solidFill>
                  <a:schemeClr val="bg1"/>
                </a:solidFill>
              </a:rPr>
              <a:t>.” (Sat 63, 12/04/2015) </a:t>
            </a:r>
          </a:p>
          <a:p>
            <a:pPr algn="ctr"/>
            <a:r>
              <a:rPr lang="en-US" sz="1100" dirty="0" smtClean="0">
                <a:solidFill>
                  <a:schemeClr val="bg1"/>
                </a:solidFill>
              </a:rPr>
              <a:t>“UV </a:t>
            </a:r>
            <a:r>
              <a:rPr lang="en-US" sz="1100" dirty="0">
                <a:solidFill>
                  <a:schemeClr val="bg1"/>
                </a:solidFill>
              </a:rPr>
              <a:t>index and hazard rating</a:t>
            </a:r>
            <a:r>
              <a:rPr lang="en-US" sz="1100" dirty="0" smtClean="0">
                <a:solidFill>
                  <a:schemeClr val="bg1"/>
                </a:solidFill>
              </a:rPr>
              <a:t>.” (Sat 12/02/2015</a:t>
            </a:r>
            <a:r>
              <a:rPr lang="en-US" sz="1100" b="1" dirty="0" smtClean="0">
                <a:solidFill>
                  <a:schemeClr val="bg1"/>
                </a:solidFill>
              </a:rPr>
              <a:t>)</a:t>
            </a:r>
            <a:endParaRPr lang="en-US" sz="1100" b="1" dirty="0">
              <a:solidFill>
                <a:schemeClr val="bg1"/>
              </a:solidFill>
            </a:endParaRPr>
          </a:p>
        </p:txBody>
      </p:sp>
      <p:sp>
        <p:nvSpPr>
          <p:cNvPr id="17" name="Slide Number Placeholder 16"/>
          <p:cNvSpPr>
            <a:spLocks noGrp="1"/>
          </p:cNvSpPr>
          <p:nvPr>
            <p:ph type="sldNum" sz="quarter" idx="12"/>
          </p:nvPr>
        </p:nvSpPr>
        <p:spPr/>
        <p:txBody>
          <a:bodyPr/>
          <a:lstStyle/>
          <a:p>
            <a:fld id="{C932CDCB-4B29-F641-AE31-D4360F16EBC3}" type="slidenum">
              <a:rPr lang="en-US" smtClean="0"/>
              <a:t>17</a:t>
            </a:fld>
            <a:endParaRPr lang="en-US" dirty="0"/>
          </a:p>
        </p:txBody>
      </p:sp>
      <p:sp>
        <p:nvSpPr>
          <p:cNvPr id="18" name="Rectangle 17"/>
          <p:cNvSpPr/>
          <p:nvPr/>
        </p:nvSpPr>
        <p:spPr>
          <a:xfrm>
            <a:off x="3453499" y="6454066"/>
            <a:ext cx="5143569" cy="230832"/>
          </a:xfrm>
          <a:prstGeom prst="rect">
            <a:avLst/>
          </a:prstGeom>
        </p:spPr>
        <p:txBody>
          <a:bodyPr wrap="square">
            <a:spAutoFit/>
          </a:bodyPr>
          <a:lstStyle/>
          <a:p>
            <a:r>
              <a:rPr lang="en-US" sz="900" dirty="0" smtClean="0">
                <a:solidFill>
                  <a:schemeClr val="bg1"/>
                </a:solidFill>
              </a:rPr>
              <a:t>Results are based on top answers I 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
        <p:nvSpPr>
          <p:cNvPr id="19" name="Rectangle 18"/>
          <p:cNvSpPr/>
          <p:nvPr/>
        </p:nvSpPr>
        <p:spPr>
          <a:xfrm>
            <a:off x="3115024" y="6621571"/>
            <a:ext cx="5979264" cy="230832"/>
          </a:xfrm>
          <a:prstGeom prst="rect">
            <a:avLst/>
          </a:prstGeom>
        </p:spPr>
        <p:txBody>
          <a:bodyPr wrap="square">
            <a:spAutoFit/>
          </a:bodyPr>
          <a:lstStyle/>
          <a:p>
            <a:r>
              <a:rPr lang="en-US" sz="900" dirty="0" smtClean="0">
                <a:solidFill>
                  <a:schemeClr val="bg1"/>
                </a:solidFill>
              </a:rPr>
              <a:t>* Asked only to those who chose The EPA.gov basic search or The EPA.gov advanced search answer choices. </a:t>
            </a:r>
            <a:endParaRPr lang="en-US" sz="900" dirty="0">
              <a:solidFill>
                <a:schemeClr val="bg1"/>
              </a:solidFill>
            </a:endParaRPr>
          </a:p>
        </p:txBody>
      </p:sp>
    </p:spTree>
    <p:extLst>
      <p:ext uri="{BB962C8B-B14F-4D97-AF65-F5344CB8AC3E}">
        <p14:creationId xmlns:p14="http://schemas.microsoft.com/office/powerpoint/2010/main" val="177153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20656"/>
            <a:ext cx="10969943" cy="888608"/>
          </a:xfrm>
        </p:spPr>
        <p:txBody>
          <a:bodyPr>
            <a:normAutofit fontScale="90000"/>
          </a:bodyPr>
          <a:lstStyle/>
          <a:p>
            <a:r>
              <a:rPr lang="en-US" sz="2000" dirty="0" smtClean="0"/>
              <a:t>Visitors using the EPA advanced search tool are less likely to find the information they are looking for than those who clicked on links within the page or used the left navigation bar during their site visit.</a:t>
            </a:r>
            <a:endParaRPr lang="en-US" sz="2000" dirty="0"/>
          </a:p>
        </p:txBody>
      </p:sp>
      <p:graphicFrame>
        <p:nvGraphicFramePr>
          <p:cNvPr id="4" name="Content Placeholder 13"/>
          <p:cNvGraphicFramePr>
            <a:graphicFrameLocks noGrp="1"/>
          </p:cNvGraphicFramePr>
          <p:nvPr>
            <p:ph sz="half" idx="4294967295"/>
            <p:extLst>
              <p:ext uri="{D42A27DB-BD31-4B8C-83A1-F6EECF244321}">
                <p14:modId xmlns:p14="http://schemas.microsoft.com/office/powerpoint/2010/main" val="1907228569"/>
              </p:ext>
            </p:extLst>
          </p:nvPr>
        </p:nvGraphicFramePr>
        <p:xfrm>
          <a:off x="2234931" y="1511899"/>
          <a:ext cx="7229701" cy="3521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435760" y="3195985"/>
            <a:ext cx="1233715" cy="646331"/>
          </a:xfrm>
          <a:prstGeom prst="rect">
            <a:avLst/>
          </a:prstGeom>
          <a:noFill/>
        </p:spPr>
        <p:txBody>
          <a:bodyPr wrap="square" rtlCol="0">
            <a:spAutoFit/>
          </a:bodyPr>
          <a:lstStyle/>
          <a:p>
            <a:r>
              <a:rPr lang="en-US" sz="1200" dirty="0" smtClean="0"/>
              <a:t>54%  Yes</a:t>
            </a:r>
          </a:p>
          <a:p>
            <a:r>
              <a:rPr lang="en-US" sz="1200" dirty="0" smtClean="0"/>
              <a:t>14%  No</a:t>
            </a:r>
          </a:p>
          <a:p>
            <a:r>
              <a:rPr lang="en-US" sz="1200" dirty="0" smtClean="0"/>
              <a:t>31%  Partially </a:t>
            </a:r>
            <a:endParaRPr lang="en-US" sz="1200" dirty="0"/>
          </a:p>
        </p:txBody>
      </p:sp>
      <p:sp>
        <p:nvSpPr>
          <p:cNvPr id="6" name="TextBox 5"/>
          <p:cNvSpPr txBox="1"/>
          <p:nvPr/>
        </p:nvSpPr>
        <p:spPr>
          <a:xfrm>
            <a:off x="4405085" y="3195985"/>
            <a:ext cx="1233715" cy="646331"/>
          </a:xfrm>
          <a:prstGeom prst="rect">
            <a:avLst/>
          </a:prstGeom>
          <a:noFill/>
        </p:spPr>
        <p:txBody>
          <a:bodyPr wrap="square" rtlCol="0">
            <a:spAutoFit/>
          </a:bodyPr>
          <a:lstStyle/>
          <a:p>
            <a:r>
              <a:rPr lang="en-US" sz="1200" dirty="0" smtClean="0"/>
              <a:t>52%  Yes</a:t>
            </a:r>
          </a:p>
          <a:p>
            <a:r>
              <a:rPr lang="en-US" sz="1200" b="1" dirty="0" smtClean="0">
                <a:solidFill>
                  <a:srgbClr val="C00000"/>
                </a:solidFill>
              </a:rPr>
              <a:t>19%  No</a:t>
            </a:r>
          </a:p>
          <a:p>
            <a:r>
              <a:rPr lang="en-US" sz="1200" dirty="0" smtClean="0"/>
              <a:t>29%  Partially </a:t>
            </a:r>
            <a:endParaRPr lang="en-US" sz="1200" dirty="0"/>
          </a:p>
        </p:txBody>
      </p:sp>
      <p:sp>
        <p:nvSpPr>
          <p:cNvPr id="7" name="TextBox 6"/>
          <p:cNvSpPr txBox="1"/>
          <p:nvPr/>
        </p:nvSpPr>
        <p:spPr>
          <a:xfrm>
            <a:off x="6162633" y="3195984"/>
            <a:ext cx="1233715" cy="646331"/>
          </a:xfrm>
          <a:prstGeom prst="rect">
            <a:avLst/>
          </a:prstGeom>
          <a:noFill/>
        </p:spPr>
        <p:txBody>
          <a:bodyPr wrap="square" rtlCol="0">
            <a:spAutoFit/>
          </a:bodyPr>
          <a:lstStyle/>
          <a:p>
            <a:r>
              <a:rPr lang="en-US" sz="1200" dirty="0" smtClean="0"/>
              <a:t>52%  Yes</a:t>
            </a:r>
          </a:p>
          <a:p>
            <a:r>
              <a:rPr lang="en-US" sz="1200" dirty="0"/>
              <a:t> </a:t>
            </a:r>
            <a:r>
              <a:rPr lang="en-US" sz="1200" dirty="0" smtClean="0"/>
              <a:t> 6%  No</a:t>
            </a:r>
          </a:p>
          <a:p>
            <a:r>
              <a:rPr lang="en-US" sz="1200" dirty="0" smtClean="0"/>
              <a:t>42%  Partially </a:t>
            </a:r>
            <a:endParaRPr lang="en-US" sz="1200" dirty="0"/>
          </a:p>
        </p:txBody>
      </p:sp>
      <p:sp>
        <p:nvSpPr>
          <p:cNvPr id="8" name="TextBox 7"/>
          <p:cNvSpPr txBox="1"/>
          <p:nvPr/>
        </p:nvSpPr>
        <p:spPr>
          <a:xfrm>
            <a:off x="8119423" y="3195983"/>
            <a:ext cx="1233715" cy="646331"/>
          </a:xfrm>
          <a:prstGeom prst="rect">
            <a:avLst/>
          </a:prstGeom>
          <a:noFill/>
        </p:spPr>
        <p:txBody>
          <a:bodyPr wrap="square" rtlCol="0">
            <a:spAutoFit/>
          </a:bodyPr>
          <a:lstStyle/>
          <a:p>
            <a:r>
              <a:rPr lang="en-US" sz="1200" dirty="0" smtClean="0"/>
              <a:t>40%  Yes</a:t>
            </a:r>
          </a:p>
          <a:p>
            <a:r>
              <a:rPr lang="en-US" sz="1200" b="1" dirty="0" smtClean="0">
                <a:solidFill>
                  <a:srgbClr val="C00000"/>
                </a:solidFill>
              </a:rPr>
              <a:t>30%  No</a:t>
            </a:r>
          </a:p>
          <a:p>
            <a:r>
              <a:rPr lang="en-US" sz="1200" dirty="0" smtClean="0"/>
              <a:t>30%  Partially </a:t>
            </a:r>
            <a:endParaRPr lang="en-US" sz="1200" dirty="0"/>
          </a:p>
        </p:txBody>
      </p:sp>
      <p:sp>
        <p:nvSpPr>
          <p:cNvPr id="9" name="Rectangle 8"/>
          <p:cNvSpPr/>
          <p:nvPr/>
        </p:nvSpPr>
        <p:spPr>
          <a:xfrm>
            <a:off x="2643455" y="1520086"/>
            <a:ext cx="6092825" cy="938719"/>
          </a:xfrm>
          <a:prstGeom prst="rect">
            <a:avLst/>
          </a:prstGeom>
        </p:spPr>
        <p:txBody>
          <a:bodyPr>
            <a:spAutoFit/>
          </a:bodyPr>
          <a:lstStyle/>
          <a:p>
            <a:pPr algn="ctr"/>
            <a:r>
              <a:rPr lang="en-US" sz="1100" b="1" dirty="0" smtClean="0">
                <a:latin typeface="Arial" panose="020B0604020202020204" pitchFamily="34" charset="0"/>
              </a:rPr>
              <a:t>Once </a:t>
            </a:r>
            <a:r>
              <a:rPr lang="en-US" sz="1100" b="1" dirty="0">
                <a:latin typeface="Arial" panose="020B0604020202020204" pitchFamily="34" charset="0"/>
              </a:rPr>
              <a:t>you arrived on the site today, how did you look for information? </a:t>
            </a:r>
            <a:endParaRPr lang="en-US" sz="1100" b="1" dirty="0" smtClean="0">
              <a:latin typeface="Arial" panose="020B0604020202020204" pitchFamily="34" charset="0"/>
            </a:endParaRPr>
          </a:p>
          <a:p>
            <a:pPr algn="ctr"/>
            <a:r>
              <a:rPr lang="en-US" sz="1100" b="1" dirty="0" smtClean="0">
                <a:latin typeface="Arial" panose="020B0604020202020204" pitchFamily="34" charset="0"/>
              </a:rPr>
              <a:t>(</a:t>
            </a:r>
            <a:r>
              <a:rPr lang="en-US" sz="1100" b="1" dirty="0">
                <a:latin typeface="Arial" panose="020B0604020202020204" pitchFamily="34" charset="0"/>
              </a:rPr>
              <a:t>Please check all that apply)</a:t>
            </a:r>
            <a:br>
              <a:rPr lang="en-US" sz="1100" b="1" dirty="0">
                <a:latin typeface="Arial" panose="020B0604020202020204" pitchFamily="34" charset="0"/>
              </a:rPr>
            </a:br>
            <a:r>
              <a:rPr lang="en-US" sz="1100" b="1" dirty="0">
                <a:latin typeface="Arial" panose="020B0604020202020204" pitchFamily="34" charset="0"/>
              </a:rPr>
              <a:t>X</a:t>
            </a:r>
            <a:br>
              <a:rPr lang="en-US" sz="1100" b="1" dirty="0">
                <a:latin typeface="Arial" panose="020B0604020202020204" pitchFamily="34" charset="0"/>
              </a:rPr>
            </a:br>
            <a:r>
              <a:rPr lang="en-US" sz="1100" b="1" dirty="0">
                <a:latin typeface="Arial" panose="020B0604020202020204" pitchFamily="34" charset="0"/>
              </a:rPr>
              <a:t>Did you find the information you were looking for today</a:t>
            </a:r>
            <a:r>
              <a:rPr lang="en-US" sz="1100" b="1" dirty="0" smtClean="0">
                <a:latin typeface="Arial" panose="020B0604020202020204" pitchFamily="34" charset="0"/>
              </a:rPr>
              <a:t>?</a:t>
            </a:r>
          </a:p>
          <a:p>
            <a:pPr algn="ctr"/>
            <a:r>
              <a:rPr lang="en-US" sz="900" b="1" dirty="0" smtClean="0">
                <a:latin typeface="Arial" panose="020B0604020202020204" pitchFamily="34" charset="0"/>
              </a:rPr>
              <a:t>n=320</a:t>
            </a:r>
            <a:endParaRPr lang="en-US" sz="900" b="1" dirty="0"/>
          </a:p>
        </p:txBody>
      </p:sp>
      <p:sp>
        <p:nvSpPr>
          <p:cNvPr id="10" name="Slide Number Placeholder 9"/>
          <p:cNvSpPr>
            <a:spLocks noGrp="1"/>
          </p:cNvSpPr>
          <p:nvPr>
            <p:ph type="sldNum" sz="quarter" idx="12"/>
          </p:nvPr>
        </p:nvSpPr>
        <p:spPr/>
        <p:txBody>
          <a:bodyPr/>
          <a:lstStyle/>
          <a:p>
            <a:fld id="{C932CDCB-4B29-F641-AE31-D4360F16EBC3}" type="slidenum">
              <a:rPr lang="en-US" smtClean="0"/>
              <a:t>18</a:t>
            </a:fld>
            <a:endParaRPr lang="en-US" dirty="0"/>
          </a:p>
        </p:txBody>
      </p:sp>
      <p:sp>
        <p:nvSpPr>
          <p:cNvPr id="11" name="Rectangle 10"/>
          <p:cNvSpPr/>
          <p:nvPr/>
        </p:nvSpPr>
        <p:spPr>
          <a:xfrm>
            <a:off x="3453499" y="6501566"/>
            <a:ext cx="5143569" cy="230832"/>
          </a:xfrm>
          <a:prstGeom prst="rect">
            <a:avLst/>
          </a:prstGeom>
        </p:spPr>
        <p:txBody>
          <a:bodyPr wrap="square">
            <a:spAutoFit/>
          </a:bodyPr>
          <a:lstStyle/>
          <a:p>
            <a:r>
              <a:rPr lang="en-US" sz="900" dirty="0" smtClean="0">
                <a:solidFill>
                  <a:schemeClr val="bg1"/>
                </a:solidFill>
              </a:rPr>
              <a:t>Results are based on top answers I 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
        <p:nvSpPr>
          <p:cNvPr id="12" name="Rectangle 11"/>
          <p:cNvSpPr/>
          <p:nvPr/>
        </p:nvSpPr>
        <p:spPr>
          <a:xfrm>
            <a:off x="2533074" y="4422943"/>
            <a:ext cx="6714836" cy="979715"/>
          </a:xfrm>
          <a:prstGeom prst="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5"/>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2341421" y="4314457"/>
            <a:ext cx="590314" cy="616060"/>
          </a:xfrm>
          <a:prstGeom prst="rect">
            <a:avLst/>
          </a:prstGeom>
          <a:noFill/>
          <a:ln w="9525">
            <a:noFill/>
            <a:miter lim="800000"/>
            <a:headEnd/>
            <a:tailEnd/>
          </a:ln>
        </p:spPr>
      </p:pic>
      <p:sp>
        <p:nvSpPr>
          <p:cNvPr id="14" name="TextBox 13"/>
          <p:cNvSpPr txBox="1"/>
          <p:nvPr/>
        </p:nvSpPr>
        <p:spPr>
          <a:xfrm>
            <a:off x="2931735" y="5052572"/>
            <a:ext cx="4512886" cy="261610"/>
          </a:xfrm>
          <a:prstGeom prst="rect">
            <a:avLst/>
          </a:prstGeom>
          <a:noFill/>
          <a:ln>
            <a:noFill/>
          </a:ln>
        </p:spPr>
        <p:txBody>
          <a:bodyPr wrap="square" rtlCol="0">
            <a:spAutoFit/>
          </a:bodyPr>
          <a:lstStyle/>
          <a:p>
            <a:r>
              <a:rPr lang="en-US" sz="1100" i="1" dirty="0" smtClean="0"/>
              <a:t>“</a:t>
            </a:r>
            <a:r>
              <a:rPr lang="en-US" sz="1100" b="1" dirty="0"/>
              <a:t>Search function returned a browser error.</a:t>
            </a:r>
            <a:r>
              <a:rPr lang="en-US" sz="1100" dirty="0" smtClean="0"/>
              <a:t>(Sat 19, 10/14/2015)</a:t>
            </a:r>
            <a:endParaRPr lang="en-US" sz="1100" dirty="0"/>
          </a:p>
        </p:txBody>
      </p:sp>
      <p:sp>
        <p:nvSpPr>
          <p:cNvPr id="16" name="TextBox 15"/>
          <p:cNvSpPr txBox="1"/>
          <p:nvPr/>
        </p:nvSpPr>
        <p:spPr>
          <a:xfrm>
            <a:off x="2931735" y="4533195"/>
            <a:ext cx="6103738" cy="430887"/>
          </a:xfrm>
          <a:prstGeom prst="rect">
            <a:avLst/>
          </a:prstGeom>
          <a:noFill/>
          <a:ln>
            <a:noFill/>
          </a:ln>
        </p:spPr>
        <p:txBody>
          <a:bodyPr wrap="square" rtlCol="0">
            <a:spAutoFit/>
          </a:bodyPr>
          <a:lstStyle/>
          <a:p>
            <a:r>
              <a:rPr lang="en-US" sz="1100" i="1" dirty="0" smtClean="0"/>
              <a:t>“</a:t>
            </a:r>
            <a:r>
              <a:rPr lang="en-US" sz="1100" b="1" dirty="0" smtClean="0"/>
              <a:t>Found </a:t>
            </a:r>
            <a:r>
              <a:rPr lang="en-US" sz="1100" b="1" dirty="0"/>
              <a:t>the info, but then couldn't find it in the document it said my request contained.</a:t>
            </a:r>
            <a:r>
              <a:rPr lang="en-US" sz="1100" dirty="0" smtClean="0"/>
              <a:t>(Sat </a:t>
            </a:r>
            <a:r>
              <a:rPr lang="en-US" sz="1100" dirty="0"/>
              <a:t>4</a:t>
            </a:r>
            <a:r>
              <a:rPr lang="en-US" sz="1100" dirty="0" smtClean="0"/>
              <a:t>, 09/20/2015)</a:t>
            </a:r>
            <a:endParaRPr lang="en-US" sz="1100" dirty="0"/>
          </a:p>
        </p:txBody>
      </p:sp>
    </p:spTree>
    <p:extLst>
      <p:ext uri="{BB962C8B-B14F-4D97-AF65-F5344CB8AC3E}">
        <p14:creationId xmlns:p14="http://schemas.microsoft.com/office/powerpoint/2010/main" val="966632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71" y="258744"/>
            <a:ext cx="10969943" cy="888608"/>
          </a:xfrm>
        </p:spPr>
        <p:txBody>
          <a:bodyPr>
            <a:normAutofit/>
          </a:bodyPr>
          <a:lstStyle/>
          <a:p>
            <a:r>
              <a:rPr lang="en-US" sz="2200" dirty="0" smtClean="0"/>
              <a:t>1-in-5 visitors experience issues with navigation; of those visitors, 18% came across some sort of issue with links on the site. </a:t>
            </a:r>
            <a:endParaRPr lang="en-US" sz="2200" dirty="0"/>
          </a:p>
        </p:txBody>
      </p:sp>
      <p:graphicFrame>
        <p:nvGraphicFramePr>
          <p:cNvPr id="5" name="Chart 4"/>
          <p:cNvGraphicFramePr/>
          <p:nvPr>
            <p:extLst>
              <p:ext uri="{D42A27DB-BD31-4B8C-83A1-F6EECF244321}">
                <p14:modId xmlns:p14="http://schemas.microsoft.com/office/powerpoint/2010/main" val="1098883804"/>
              </p:ext>
            </p:extLst>
          </p:nvPr>
        </p:nvGraphicFramePr>
        <p:xfrm>
          <a:off x="292536" y="1635410"/>
          <a:ext cx="3605209" cy="2838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958634472"/>
              </p:ext>
            </p:extLst>
          </p:nvPr>
        </p:nvGraphicFramePr>
        <p:xfrm>
          <a:off x="4364186" y="2034889"/>
          <a:ext cx="6423887" cy="2013866"/>
        </p:xfrm>
        <a:graphic>
          <a:graphicData uri="http://schemas.openxmlformats.org/drawingml/2006/chart">
            <c:chart xmlns:c="http://schemas.openxmlformats.org/drawingml/2006/chart" xmlns:r="http://schemas.openxmlformats.org/officeDocument/2006/relationships" r:id="rId4"/>
          </a:graphicData>
        </a:graphic>
      </p:graphicFrame>
      <p:sp>
        <p:nvSpPr>
          <p:cNvPr id="7" name="Right Arrow 6"/>
          <p:cNvSpPr/>
          <p:nvPr/>
        </p:nvSpPr>
        <p:spPr>
          <a:xfrm>
            <a:off x="3664596" y="2764731"/>
            <a:ext cx="858850" cy="580040"/>
          </a:xfrm>
          <a:prstGeom prst="rightArrow">
            <a:avLst/>
          </a:prstGeom>
          <a:solidFill>
            <a:srgbClr val="3973A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Problems included</a:t>
            </a:r>
            <a:endParaRPr lang="en-US" sz="900" dirty="0"/>
          </a:p>
        </p:txBody>
      </p:sp>
      <p:sp>
        <p:nvSpPr>
          <p:cNvPr id="9" name="TextBox 8"/>
          <p:cNvSpPr txBox="1"/>
          <p:nvPr/>
        </p:nvSpPr>
        <p:spPr>
          <a:xfrm>
            <a:off x="1796472" y="1586111"/>
            <a:ext cx="7778261" cy="738664"/>
          </a:xfrm>
          <a:prstGeom prst="rect">
            <a:avLst/>
          </a:prstGeom>
          <a:noFill/>
        </p:spPr>
        <p:txBody>
          <a:bodyPr wrap="square" rtlCol="0">
            <a:spAutoFit/>
          </a:bodyPr>
          <a:lstStyle/>
          <a:p>
            <a:pPr algn="ctr">
              <a:defRPr sz="1200" b="1" i="0" u="none" strike="noStrike" kern="1200" baseline="0">
                <a:solidFill>
                  <a:sysClr val="windowText" lastClr="000000"/>
                </a:solidFill>
                <a:latin typeface="Calibri"/>
                <a:ea typeface="Calibri"/>
                <a:cs typeface="Calibri"/>
              </a:defRPr>
            </a:pPr>
            <a:r>
              <a:rPr lang="en-US" sz="1100" b="1" dirty="0" smtClean="0">
                <a:solidFill>
                  <a:srgbClr val="3A475B"/>
                </a:solidFill>
                <a:latin typeface="+mj-lt"/>
                <a:ea typeface="+mj-ea"/>
                <a:cs typeface="+mj-cs"/>
              </a:rPr>
              <a:t>Which of the following best describes </a:t>
            </a:r>
            <a:r>
              <a:rPr lang="en-US" sz="1100" b="1" dirty="0">
                <a:solidFill>
                  <a:srgbClr val="3A475B"/>
                </a:solidFill>
                <a:latin typeface="+mj-lt"/>
                <a:ea typeface="+mj-ea"/>
                <a:cs typeface="+mj-cs"/>
              </a:rPr>
              <a:t>your navigation experience </a:t>
            </a:r>
            <a:r>
              <a:rPr lang="en-US" sz="1100" b="1" dirty="0" smtClean="0">
                <a:solidFill>
                  <a:srgbClr val="3A475B"/>
                </a:solidFill>
                <a:latin typeface="+mj-lt"/>
                <a:ea typeface="+mj-ea"/>
                <a:cs typeface="+mj-cs"/>
              </a:rPr>
              <a:t>during your visit to the site today</a:t>
            </a:r>
            <a:r>
              <a:rPr lang="en-US" sz="1100" b="1" dirty="0">
                <a:solidFill>
                  <a:srgbClr val="3A475B"/>
                </a:solidFill>
                <a:latin typeface="+mj-lt"/>
                <a:ea typeface="+mj-ea"/>
                <a:cs typeface="+mj-cs"/>
              </a:rPr>
              <a:t>?</a:t>
            </a:r>
          </a:p>
          <a:p>
            <a:pPr algn="ctr">
              <a:defRPr sz="1200" b="1" i="0" u="none" strike="noStrike" kern="1200" baseline="0">
                <a:solidFill>
                  <a:sysClr val="windowText" lastClr="000000"/>
                </a:solidFill>
                <a:latin typeface="Calibri"/>
                <a:ea typeface="Calibri"/>
                <a:cs typeface="Calibri"/>
              </a:defRPr>
            </a:pPr>
            <a:r>
              <a:rPr lang="en-US" sz="1100" b="1" dirty="0">
                <a:solidFill>
                  <a:srgbClr val="3A475B"/>
                </a:solidFill>
                <a:latin typeface="+mj-lt"/>
                <a:ea typeface="+mj-ea"/>
                <a:cs typeface="+mj-cs"/>
              </a:rPr>
              <a:t>(Please </a:t>
            </a:r>
            <a:r>
              <a:rPr lang="en-US" sz="1100" b="1" dirty="0" smtClean="0">
                <a:solidFill>
                  <a:srgbClr val="3A475B"/>
                </a:solidFill>
                <a:latin typeface="+mj-lt"/>
                <a:ea typeface="+mj-ea"/>
                <a:cs typeface="+mj-cs"/>
              </a:rPr>
              <a:t>check </a:t>
            </a:r>
            <a:r>
              <a:rPr lang="en-US" sz="1100" b="1" dirty="0">
                <a:solidFill>
                  <a:srgbClr val="3A475B"/>
                </a:solidFill>
                <a:latin typeface="+mj-lt"/>
                <a:ea typeface="+mj-ea"/>
                <a:cs typeface="+mj-cs"/>
              </a:rPr>
              <a:t>all that apply</a:t>
            </a:r>
            <a:r>
              <a:rPr lang="en-US" sz="1100" b="1" dirty="0" smtClean="0">
                <a:solidFill>
                  <a:srgbClr val="3A475B"/>
                </a:solidFill>
                <a:latin typeface="+mj-lt"/>
                <a:ea typeface="+mj-ea"/>
                <a:cs typeface="+mj-cs"/>
              </a:rPr>
              <a:t>)</a:t>
            </a:r>
          </a:p>
          <a:p>
            <a:pPr algn="ctr">
              <a:defRPr sz="1200" b="1" i="0" u="none" strike="noStrike" kern="1200" baseline="0">
                <a:solidFill>
                  <a:sysClr val="windowText" lastClr="000000"/>
                </a:solidFill>
                <a:latin typeface="Calibri"/>
                <a:ea typeface="Calibri"/>
                <a:cs typeface="Calibri"/>
              </a:defRPr>
            </a:pPr>
            <a:r>
              <a:rPr lang="en-US" sz="900" b="1" dirty="0" smtClean="0">
                <a:solidFill>
                  <a:srgbClr val="3A475B"/>
                </a:solidFill>
                <a:latin typeface="+mj-lt"/>
                <a:ea typeface="+mj-ea"/>
                <a:cs typeface="+mj-cs"/>
              </a:rPr>
              <a:t>n=233</a:t>
            </a:r>
            <a:endParaRPr lang="en-US" sz="900" b="1" dirty="0">
              <a:solidFill>
                <a:srgbClr val="3A475B"/>
              </a:solidFill>
              <a:latin typeface="+mj-lt"/>
              <a:ea typeface="+mj-ea"/>
              <a:cs typeface="+mj-cs"/>
            </a:endParaRPr>
          </a:p>
          <a:p>
            <a:pPr algn="ctr">
              <a:defRPr sz="1200" b="1" i="0" u="none" strike="noStrike" kern="1200" baseline="0">
                <a:solidFill>
                  <a:sysClr val="windowText" lastClr="000000"/>
                </a:solidFill>
                <a:latin typeface="Calibri"/>
                <a:ea typeface="Calibri"/>
                <a:cs typeface="Calibri"/>
              </a:defRPr>
            </a:pPr>
            <a:endParaRPr lang="en-US" sz="1100" b="1" dirty="0">
              <a:latin typeface="+mj-lt"/>
              <a:ea typeface="+mj-ea"/>
              <a:cs typeface="+mj-cs"/>
            </a:endParaRPr>
          </a:p>
        </p:txBody>
      </p:sp>
      <p:sp>
        <p:nvSpPr>
          <p:cNvPr id="10" name="TextBox 1"/>
          <p:cNvSpPr txBox="1"/>
          <p:nvPr/>
        </p:nvSpPr>
        <p:spPr>
          <a:xfrm>
            <a:off x="2411262" y="2764731"/>
            <a:ext cx="868218" cy="4648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smtClean="0">
                <a:solidFill>
                  <a:schemeClr val="bg1"/>
                </a:solidFill>
              </a:rPr>
              <a:t>Had </a:t>
            </a:r>
            <a:r>
              <a:rPr lang="en-US" sz="1100" dirty="0" smtClean="0">
                <a:solidFill>
                  <a:schemeClr val="bg1"/>
                </a:solidFill>
              </a:rPr>
              <a:t>Difficulties</a:t>
            </a:r>
            <a:endParaRPr lang="en-US" sz="1100" dirty="0">
              <a:solidFill>
                <a:schemeClr val="bg1"/>
              </a:solidFill>
            </a:endParaRPr>
          </a:p>
        </p:txBody>
      </p:sp>
      <p:sp>
        <p:nvSpPr>
          <p:cNvPr id="14" name="Rectangle 13"/>
          <p:cNvSpPr/>
          <p:nvPr/>
        </p:nvSpPr>
        <p:spPr>
          <a:xfrm>
            <a:off x="4285674" y="4422943"/>
            <a:ext cx="6714836" cy="1813460"/>
          </a:xfrm>
          <a:prstGeom prst="rect">
            <a:avLst/>
          </a:prstGeom>
          <a:noFill/>
          <a:ln w="254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5"/>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4094021" y="4314457"/>
            <a:ext cx="590314" cy="616060"/>
          </a:xfrm>
          <a:prstGeom prst="rect">
            <a:avLst/>
          </a:prstGeom>
          <a:noFill/>
          <a:ln w="9525">
            <a:noFill/>
            <a:miter lim="800000"/>
            <a:headEnd/>
            <a:tailEnd/>
          </a:ln>
        </p:spPr>
      </p:pic>
      <p:sp>
        <p:nvSpPr>
          <p:cNvPr id="15" name="TextBox 14"/>
          <p:cNvSpPr txBox="1"/>
          <p:nvPr/>
        </p:nvSpPr>
        <p:spPr>
          <a:xfrm>
            <a:off x="4311074" y="5011375"/>
            <a:ext cx="6714836" cy="261610"/>
          </a:xfrm>
          <a:prstGeom prst="rect">
            <a:avLst/>
          </a:prstGeom>
          <a:noFill/>
          <a:ln>
            <a:noFill/>
          </a:ln>
        </p:spPr>
        <p:txBody>
          <a:bodyPr wrap="square" rtlCol="0">
            <a:spAutoFit/>
          </a:bodyPr>
          <a:lstStyle/>
          <a:p>
            <a:r>
              <a:rPr lang="en-US" sz="1100" i="1" dirty="0" smtClean="0"/>
              <a:t>“</a:t>
            </a:r>
            <a:r>
              <a:rPr lang="en-US" sz="1100" b="1" dirty="0" smtClean="0"/>
              <a:t>Update </a:t>
            </a:r>
            <a:r>
              <a:rPr lang="en-US" sz="1100" b="1" dirty="0"/>
              <a:t>links </a:t>
            </a:r>
            <a:r>
              <a:rPr lang="en-US" sz="1100" dirty="0"/>
              <a:t>to functional websites</a:t>
            </a:r>
            <a:r>
              <a:rPr lang="en-US" sz="1100" i="1" dirty="0" smtClean="0"/>
              <a:t>.” </a:t>
            </a:r>
            <a:r>
              <a:rPr lang="en-US" sz="1100" dirty="0" smtClean="0"/>
              <a:t>(Sat 70, 04/27/2016)</a:t>
            </a:r>
            <a:endParaRPr lang="en-US" sz="1100" dirty="0"/>
          </a:p>
        </p:txBody>
      </p:sp>
      <p:sp>
        <p:nvSpPr>
          <p:cNvPr id="16" name="TextBox 15"/>
          <p:cNvSpPr txBox="1"/>
          <p:nvPr/>
        </p:nvSpPr>
        <p:spPr>
          <a:xfrm>
            <a:off x="4285674" y="5783581"/>
            <a:ext cx="6714836" cy="430887"/>
          </a:xfrm>
          <a:prstGeom prst="rect">
            <a:avLst/>
          </a:prstGeom>
          <a:noFill/>
          <a:ln>
            <a:noFill/>
          </a:ln>
        </p:spPr>
        <p:txBody>
          <a:bodyPr wrap="square" rtlCol="0">
            <a:spAutoFit/>
          </a:bodyPr>
          <a:lstStyle/>
          <a:p>
            <a:r>
              <a:rPr lang="en-US" sz="1100" dirty="0" smtClean="0"/>
              <a:t>“Lots </a:t>
            </a:r>
            <a:r>
              <a:rPr lang="en-US" sz="1100" dirty="0"/>
              <a:t>of things within the </a:t>
            </a:r>
            <a:r>
              <a:rPr lang="en-US" sz="1100" b="1" dirty="0"/>
              <a:t>site link to other internal sites that are no longer working</a:t>
            </a:r>
            <a:r>
              <a:rPr lang="en-US" sz="1100" dirty="0"/>
              <a:t>.” </a:t>
            </a:r>
            <a:r>
              <a:rPr lang="en-US" sz="1100" dirty="0" smtClean="0"/>
              <a:t>(Sat 44, 06/01/2016)</a:t>
            </a:r>
            <a:endParaRPr lang="en-US" sz="1100" dirty="0"/>
          </a:p>
        </p:txBody>
      </p:sp>
      <p:sp>
        <p:nvSpPr>
          <p:cNvPr id="17" name="TextBox 16"/>
          <p:cNvSpPr txBox="1"/>
          <p:nvPr/>
        </p:nvSpPr>
        <p:spPr>
          <a:xfrm>
            <a:off x="4684335" y="4533195"/>
            <a:ext cx="6103738" cy="430887"/>
          </a:xfrm>
          <a:prstGeom prst="rect">
            <a:avLst/>
          </a:prstGeom>
          <a:noFill/>
          <a:ln>
            <a:noFill/>
          </a:ln>
        </p:spPr>
        <p:txBody>
          <a:bodyPr wrap="square" rtlCol="0">
            <a:spAutoFit/>
          </a:bodyPr>
          <a:lstStyle/>
          <a:p>
            <a:r>
              <a:rPr lang="en-US" sz="1100" i="1" dirty="0" smtClean="0"/>
              <a:t>“</a:t>
            </a:r>
            <a:r>
              <a:rPr lang="en-US" sz="1100" b="1" dirty="0"/>
              <a:t>Less links to click on </a:t>
            </a:r>
            <a:r>
              <a:rPr lang="en-US" sz="1100" dirty="0"/>
              <a:t>and more of a natural flow with the topics discussed.</a:t>
            </a:r>
            <a:r>
              <a:rPr lang="en-US" sz="1100" dirty="0" smtClean="0"/>
              <a:t>.</a:t>
            </a:r>
            <a:r>
              <a:rPr lang="en-US" sz="1100" i="1" dirty="0" smtClean="0"/>
              <a:t>” </a:t>
            </a:r>
            <a:r>
              <a:rPr lang="en-US" sz="1100" dirty="0" smtClean="0"/>
              <a:t>(Sat 85, 12/31/2015)</a:t>
            </a:r>
            <a:endParaRPr lang="en-US" sz="1100" dirty="0"/>
          </a:p>
        </p:txBody>
      </p:sp>
      <p:sp>
        <p:nvSpPr>
          <p:cNvPr id="18" name="Rectangle 17"/>
          <p:cNvSpPr/>
          <p:nvPr/>
        </p:nvSpPr>
        <p:spPr>
          <a:xfrm>
            <a:off x="1237011" y="996568"/>
            <a:ext cx="9610437" cy="430887"/>
          </a:xfrm>
          <a:prstGeom prst="rect">
            <a:avLst/>
          </a:prstGeom>
        </p:spPr>
        <p:txBody>
          <a:bodyPr wrap="square">
            <a:spAutoFit/>
          </a:bodyPr>
          <a:lstStyle/>
          <a:p>
            <a:pPr algn="ctr"/>
            <a:r>
              <a:rPr lang="en-US" sz="1100" dirty="0"/>
              <a:t>Voice of the visitor </a:t>
            </a:r>
            <a:r>
              <a:rPr lang="en-US" sz="1100" dirty="0" smtClean="0"/>
              <a:t>suggest there are too many links to click to navigate the site and often times links take them to sites or documents that no longer work or exist. </a:t>
            </a:r>
            <a:endParaRPr lang="en-US" sz="1100" dirty="0"/>
          </a:p>
        </p:txBody>
      </p:sp>
      <p:sp>
        <p:nvSpPr>
          <p:cNvPr id="3" name="Slide Number Placeholder 2"/>
          <p:cNvSpPr>
            <a:spLocks noGrp="1"/>
          </p:cNvSpPr>
          <p:nvPr>
            <p:ph type="sldNum" sz="quarter" idx="12"/>
          </p:nvPr>
        </p:nvSpPr>
        <p:spPr/>
        <p:txBody>
          <a:bodyPr/>
          <a:lstStyle/>
          <a:p>
            <a:fld id="{C932CDCB-4B29-F641-AE31-D4360F16EBC3}" type="slidenum">
              <a:rPr lang="en-US" smtClean="0"/>
              <a:t>19</a:t>
            </a:fld>
            <a:endParaRPr lang="en-US" dirty="0"/>
          </a:p>
        </p:txBody>
      </p:sp>
      <p:sp>
        <p:nvSpPr>
          <p:cNvPr id="8" name="Rectangle 7"/>
          <p:cNvSpPr/>
          <p:nvPr/>
        </p:nvSpPr>
        <p:spPr>
          <a:xfrm>
            <a:off x="4364186" y="5298533"/>
            <a:ext cx="6092825" cy="430887"/>
          </a:xfrm>
          <a:prstGeom prst="rect">
            <a:avLst/>
          </a:prstGeom>
        </p:spPr>
        <p:txBody>
          <a:bodyPr wrap="square">
            <a:spAutoFit/>
          </a:bodyPr>
          <a:lstStyle/>
          <a:p>
            <a:r>
              <a:rPr lang="en-US" sz="1100" dirty="0" smtClean="0"/>
              <a:t>“</a:t>
            </a:r>
            <a:r>
              <a:rPr lang="en-US" sz="1100" dirty="0"/>
              <a:t>I was looking for hourly UV index </a:t>
            </a:r>
            <a:r>
              <a:rPr lang="en-US" sz="1100" b="1" dirty="0"/>
              <a:t>and I found it but I don't know how</a:t>
            </a:r>
            <a:r>
              <a:rPr lang="en-US" sz="1100" dirty="0"/>
              <a:t>. I'm </a:t>
            </a:r>
            <a:r>
              <a:rPr lang="en-US" sz="1100" b="1" dirty="0"/>
              <a:t>afraid I will never find it again because you are changing your links</a:t>
            </a:r>
            <a:r>
              <a:rPr lang="en-US" sz="1100" dirty="0" smtClean="0"/>
              <a:t>.” (Sat 52, 10/10/2015)</a:t>
            </a:r>
            <a:endParaRPr lang="en-US" sz="1100" dirty="0"/>
          </a:p>
        </p:txBody>
      </p:sp>
      <p:sp>
        <p:nvSpPr>
          <p:cNvPr id="22" name="Rectangle 21"/>
          <p:cNvSpPr/>
          <p:nvPr/>
        </p:nvSpPr>
        <p:spPr>
          <a:xfrm>
            <a:off x="3453499" y="6454066"/>
            <a:ext cx="5143569" cy="230832"/>
          </a:xfrm>
          <a:prstGeom prst="rect">
            <a:avLst/>
          </a:prstGeom>
        </p:spPr>
        <p:txBody>
          <a:bodyPr wrap="square">
            <a:spAutoFit/>
          </a:bodyPr>
          <a:lstStyle/>
          <a:p>
            <a:r>
              <a:rPr lang="en-US" sz="900" dirty="0" smtClean="0">
                <a:solidFill>
                  <a:schemeClr val="bg1"/>
                </a:solidFill>
              </a:rPr>
              <a:t>Results are based on top answers I 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
        <p:nvSpPr>
          <p:cNvPr id="23" name="Rectangle 22"/>
          <p:cNvSpPr/>
          <p:nvPr/>
        </p:nvSpPr>
        <p:spPr>
          <a:xfrm>
            <a:off x="3002188" y="6609696"/>
            <a:ext cx="6230857" cy="230832"/>
          </a:xfrm>
          <a:prstGeom prst="rect">
            <a:avLst/>
          </a:prstGeom>
        </p:spPr>
        <p:txBody>
          <a:bodyPr wrap="square">
            <a:spAutoFit/>
          </a:bodyPr>
          <a:lstStyle/>
          <a:p>
            <a:r>
              <a:rPr lang="en-US" sz="900" dirty="0" smtClean="0">
                <a:solidFill>
                  <a:schemeClr val="bg1"/>
                </a:solidFill>
              </a:rPr>
              <a:t>* Asked only to those who chose clicked on links within the page, Left navigation bar and A-Z Index answer choices. </a:t>
            </a:r>
            <a:endParaRPr lang="en-US" sz="900" dirty="0">
              <a:solidFill>
                <a:schemeClr val="bg1"/>
              </a:solidFill>
            </a:endParaRPr>
          </a:p>
        </p:txBody>
      </p:sp>
    </p:spTree>
    <p:extLst>
      <p:ext uri="{BB962C8B-B14F-4D97-AF65-F5344CB8AC3E}">
        <p14:creationId xmlns:p14="http://schemas.microsoft.com/office/powerpoint/2010/main" val="1918675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Environmental Protection Agency</a:t>
            </a:r>
            <a:endParaRPr lang="en-US" dirty="0"/>
          </a:p>
        </p:txBody>
      </p:sp>
      <p:sp>
        <p:nvSpPr>
          <p:cNvPr id="5" name="Subtitle 4"/>
          <p:cNvSpPr>
            <a:spLocks noGrp="1"/>
          </p:cNvSpPr>
          <p:nvPr>
            <p:ph type="subTitle" idx="1"/>
          </p:nvPr>
        </p:nvSpPr>
        <p:spPr/>
        <p:txBody>
          <a:bodyPr/>
          <a:lstStyle/>
          <a:p>
            <a:r>
              <a:rPr lang="en-US" dirty="0" smtClean="0"/>
              <a:t>Radiation Segment </a:t>
            </a:r>
          </a:p>
          <a:p>
            <a:r>
              <a:rPr lang="en-US" dirty="0" smtClean="0"/>
              <a:t>Satisfaction Insight Review </a:t>
            </a:r>
            <a:endParaRPr lang="en-US" dirty="0"/>
          </a:p>
        </p:txBody>
      </p:sp>
      <p:sp>
        <p:nvSpPr>
          <p:cNvPr id="8" name="Date Placeholder 5"/>
          <p:cNvSpPr>
            <a:spLocks noGrp="1"/>
          </p:cNvSpPr>
          <p:nvPr>
            <p:ph type="dt" sz="half" idx="10"/>
          </p:nvPr>
        </p:nvSpPr>
        <p:spPr>
          <a:xfrm>
            <a:off x="189312" y="5560375"/>
            <a:ext cx="3262130" cy="626242"/>
          </a:xfrm>
        </p:spPr>
        <p:txBody>
          <a:bodyPr/>
          <a:lstStyle/>
          <a:p>
            <a:r>
              <a:rPr lang="en-US" dirty="0" smtClean="0"/>
              <a:t>December 2016</a:t>
            </a:r>
          </a:p>
          <a:p>
            <a:r>
              <a:rPr lang="en-US" sz="1200" dirty="0" smtClean="0"/>
              <a:t>Andrea Rodriguez, Client Analyst</a:t>
            </a:r>
          </a:p>
        </p:txBody>
      </p:sp>
      <p:sp>
        <p:nvSpPr>
          <p:cNvPr id="9" name="Footer Placeholder 6"/>
          <p:cNvSpPr>
            <a:spLocks noGrp="1"/>
          </p:cNvSpPr>
          <p:nvPr>
            <p:ph type="ftr" sz="quarter" idx="11"/>
          </p:nvPr>
        </p:nvSpPr>
        <p:spPr>
          <a:xfrm>
            <a:off x="189312" y="6173788"/>
            <a:ext cx="3262129" cy="365125"/>
          </a:xfrm>
        </p:spPr>
        <p:txBody>
          <a:bodyPr/>
          <a:lstStyle/>
          <a:p>
            <a:r>
              <a:rPr lang="en-US" dirty="0" smtClean="0"/>
              <a:t>Property of ForeSee – Proprietary &amp; Confidential</a:t>
            </a:r>
            <a:endParaRPr lang="en-US" dirty="0"/>
          </a:p>
        </p:txBody>
      </p:sp>
      <p:pic>
        <p:nvPicPr>
          <p:cNvPr id="3" name="Picture 2"/>
          <p:cNvPicPr>
            <a:picLocks noChangeAspect="1"/>
          </p:cNvPicPr>
          <p:nvPr/>
        </p:nvPicPr>
        <p:blipFill>
          <a:blip r:embed="rId2"/>
          <a:stretch>
            <a:fillRect/>
          </a:stretch>
        </p:blipFill>
        <p:spPr>
          <a:xfrm>
            <a:off x="7285392" y="172450"/>
            <a:ext cx="4794672" cy="741949"/>
          </a:xfrm>
          <a:prstGeom prst="rect">
            <a:avLst/>
          </a:prstGeom>
        </p:spPr>
      </p:pic>
    </p:spTree>
    <p:extLst>
      <p:ext uri="{BB962C8B-B14F-4D97-AF65-F5344CB8AC3E}">
        <p14:creationId xmlns:p14="http://schemas.microsoft.com/office/powerpoint/2010/main" val="639688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32531"/>
            <a:ext cx="10969943" cy="888608"/>
          </a:xfrm>
        </p:spPr>
        <p:txBody>
          <a:bodyPr>
            <a:noAutofit/>
          </a:bodyPr>
          <a:lstStyle/>
          <a:p>
            <a:r>
              <a:rPr lang="en-US" sz="2000" dirty="0" smtClean="0"/>
              <a:t> Visitors who viewed the document library, electronic radiation, and EPA emergency response capabilities experienced link issues at higher rates than visitors who viewed other types of radiation information topics. </a:t>
            </a:r>
            <a:endParaRPr lang="en-US" sz="2000" dirty="0"/>
          </a:p>
        </p:txBody>
      </p:sp>
      <p:sp>
        <p:nvSpPr>
          <p:cNvPr id="9" name="Rectangle 8"/>
          <p:cNvSpPr/>
          <p:nvPr/>
        </p:nvSpPr>
        <p:spPr>
          <a:xfrm>
            <a:off x="767225" y="1818306"/>
            <a:ext cx="4968558" cy="1415772"/>
          </a:xfrm>
          <a:prstGeom prst="rect">
            <a:avLst/>
          </a:prstGeom>
        </p:spPr>
        <p:txBody>
          <a:bodyPr wrap="square">
            <a:spAutoFit/>
          </a:bodyPr>
          <a:lstStyle/>
          <a:p>
            <a:pPr algn="ctr"/>
            <a:r>
              <a:rPr lang="en-US" sz="1100" b="1" dirty="0" smtClean="0">
                <a:latin typeface="Arial" panose="020B0604020202020204" pitchFamily="34" charset="0"/>
              </a:rPr>
              <a:t>Which </a:t>
            </a:r>
            <a:r>
              <a:rPr lang="en-US" sz="1100" b="1" dirty="0">
                <a:latin typeface="Arial" panose="020B0604020202020204" pitchFamily="34" charset="0"/>
              </a:rPr>
              <a:t>of the following radiation information topics did you view during your site visit today? </a:t>
            </a:r>
            <a:endParaRPr lang="en-US" sz="1100" b="1" dirty="0" smtClean="0">
              <a:latin typeface="Arial" panose="020B0604020202020204" pitchFamily="34" charset="0"/>
            </a:endParaRPr>
          </a:p>
          <a:p>
            <a:pPr algn="ctr"/>
            <a:r>
              <a:rPr lang="en-US" sz="1100" b="1" dirty="0" smtClean="0">
                <a:latin typeface="Arial" panose="020B0604020202020204" pitchFamily="34" charset="0"/>
              </a:rPr>
              <a:t>(</a:t>
            </a:r>
            <a:r>
              <a:rPr lang="en-US" sz="1100" b="1" dirty="0">
                <a:latin typeface="Arial" panose="020B0604020202020204" pitchFamily="34" charset="0"/>
              </a:rPr>
              <a:t>Please check all that </a:t>
            </a:r>
            <a:r>
              <a:rPr lang="en-US" sz="1100" b="1" dirty="0" smtClean="0">
                <a:latin typeface="Arial" panose="020B0604020202020204" pitchFamily="34" charset="0"/>
              </a:rPr>
              <a:t>apply)</a:t>
            </a:r>
          </a:p>
          <a:p>
            <a:pPr algn="ctr"/>
            <a:r>
              <a:rPr lang="en-US" sz="1100" b="1" dirty="0" smtClean="0">
                <a:latin typeface="Arial" panose="020B0604020202020204" pitchFamily="34" charset="0"/>
              </a:rPr>
              <a:t>X</a:t>
            </a:r>
          </a:p>
          <a:p>
            <a:pPr algn="ctr"/>
            <a:r>
              <a:rPr lang="en-US" sz="1100" b="1" dirty="0" smtClean="0">
                <a:latin typeface="Arial" panose="020B0604020202020204" pitchFamily="34" charset="0"/>
              </a:rPr>
              <a:t>Which </a:t>
            </a:r>
            <a:r>
              <a:rPr lang="en-US" sz="1100" b="1" dirty="0">
                <a:latin typeface="Arial" panose="020B0604020202020204" pitchFamily="34" charset="0"/>
              </a:rPr>
              <a:t>of the following best describes your navigation experience during your visit to the site today? </a:t>
            </a:r>
            <a:endParaRPr lang="en-US" sz="1100" b="1" dirty="0" smtClean="0">
              <a:latin typeface="Arial" panose="020B0604020202020204" pitchFamily="34" charset="0"/>
            </a:endParaRPr>
          </a:p>
          <a:p>
            <a:pPr algn="ctr"/>
            <a:r>
              <a:rPr lang="en-US" sz="1100" b="1" dirty="0" smtClean="0">
                <a:latin typeface="Arial" panose="020B0604020202020204" pitchFamily="34" charset="0"/>
              </a:rPr>
              <a:t>(</a:t>
            </a:r>
            <a:r>
              <a:rPr lang="en-US" sz="1100" b="1" dirty="0">
                <a:latin typeface="Arial" panose="020B0604020202020204" pitchFamily="34" charset="0"/>
              </a:rPr>
              <a:t>Please check all that </a:t>
            </a:r>
            <a:r>
              <a:rPr lang="en-US" sz="1100" b="1" dirty="0" smtClean="0">
                <a:latin typeface="Arial" panose="020B0604020202020204" pitchFamily="34" charset="0"/>
              </a:rPr>
              <a:t>apply)</a:t>
            </a:r>
            <a:endParaRPr lang="en-US" sz="1100" b="1" dirty="0">
              <a:latin typeface="Arial" panose="020B0604020202020204" pitchFamily="34" charset="0"/>
            </a:endParaRPr>
          </a:p>
          <a:p>
            <a:pPr algn="ctr"/>
            <a:r>
              <a:rPr lang="en-US" sz="900" b="1" dirty="0" smtClean="0">
                <a:latin typeface="Arial" panose="020B0604020202020204" pitchFamily="34" charset="0"/>
              </a:rPr>
              <a:t>n=129</a:t>
            </a:r>
            <a:endParaRPr lang="en-US" sz="900" b="1" dirty="0"/>
          </a:p>
        </p:txBody>
      </p:sp>
      <p:sp>
        <p:nvSpPr>
          <p:cNvPr id="10" name="Slide Number Placeholder 9"/>
          <p:cNvSpPr>
            <a:spLocks noGrp="1"/>
          </p:cNvSpPr>
          <p:nvPr>
            <p:ph type="sldNum" sz="quarter" idx="12"/>
          </p:nvPr>
        </p:nvSpPr>
        <p:spPr/>
        <p:txBody>
          <a:bodyPr/>
          <a:lstStyle/>
          <a:p>
            <a:fld id="{C932CDCB-4B29-F641-AE31-D4360F16EBC3}" type="slidenum">
              <a:rPr lang="en-US" smtClean="0"/>
              <a:t>20</a:t>
            </a:fld>
            <a:endParaRPr lang="en-US" dirty="0"/>
          </a:p>
        </p:txBody>
      </p:sp>
      <p:sp>
        <p:nvSpPr>
          <p:cNvPr id="11" name="Rectangle 10"/>
          <p:cNvSpPr/>
          <p:nvPr/>
        </p:nvSpPr>
        <p:spPr>
          <a:xfrm>
            <a:off x="2170094" y="6501566"/>
            <a:ext cx="6937410" cy="230832"/>
          </a:xfrm>
          <a:prstGeom prst="rect">
            <a:avLst/>
          </a:prstGeom>
        </p:spPr>
        <p:txBody>
          <a:bodyPr wrap="square">
            <a:spAutoFit/>
          </a:bodyPr>
          <a:lstStyle/>
          <a:p>
            <a:r>
              <a:rPr lang="en-US" sz="900" dirty="0" smtClean="0">
                <a:solidFill>
                  <a:schemeClr val="bg1"/>
                </a:solidFill>
              </a:rPr>
              <a:t>Results are based on navigational issues related to links on the site I 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graphicFrame>
        <p:nvGraphicFramePr>
          <p:cNvPr id="14" name="Diagram 13"/>
          <p:cNvGraphicFramePr/>
          <p:nvPr>
            <p:extLst>
              <p:ext uri="{D42A27DB-BD31-4B8C-83A1-F6EECF244321}">
                <p14:modId xmlns:p14="http://schemas.microsoft.com/office/powerpoint/2010/main" val="272235936"/>
              </p:ext>
            </p:extLst>
          </p:nvPr>
        </p:nvGraphicFramePr>
        <p:xfrm>
          <a:off x="630034" y="3296182"/>
          <a:ext cx="5482288" cy="284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descr="Free vector graphic: Radiation, Ionizing, Wifi, Wlan - Free Image on ..."/>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92641" y="4483716"/>
            <a:ext cx="528228" cy="467228"/>
          </a:xfrm>
          <a:prstGeom prst="rect">
            <a:avLst/>
          </a:prstGeom>
        </p:spPr>
      </p:pic>
      <p:pic>
        <p:nvPicPr>
          <p:cNvPr id="20" name="Picture 19" descr="How an &quot;Emergency&quot; Evolves Over the Course of 2 Weeks"/>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26915" y="5359801"/>
            <a:ext cx="659679" cy="659679"/>
          </a:xfrm>
          <a:prstGeom prst="rect">
            <a:avLst/>
          </a:prstGeom>
        </p:spPr>
      </p:pic>
      <p:pic>
        <p:nvPicPr>
          <p:cNvPr id="24" name="Picture 23" descr="Open Access Journals | Bringing Excellence in Open Access"/>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976089" y="3490361"/>
            <a:ext cx="544780" cy="544780"/>
          </a:xfrm>
          <a:prstGeom prst="rect">
            <a:avLst/>
          </a:prstGeom>
        </p:spPr>
      </p:pic>
      <p:sp>
        <p:nvSpPr>
          <p:cNvPr id="25" name="Rectangle 24"/>
          <p:cNvSpPr/>
          <p:nvPr/>
        </p:nvSpPr>
        <p:spPr>
          <a:xfrm>
            <a:off x="7085254" y="3285690"/>
            <a:ext cx="4631378" cy="2733790"/>
          </a:xfrm>
          <a:prstGeom prst="rect">
            <a:avLst/>
          </a:prstGeom>
          <a:noFill/>
          <a:ln w="25400">
            <a:solidFill>
              <a:srgbClr val="3973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5"/>
          <p:cNvPicPr>
            <a:picLocks noChangeAspect="1" noChangeArrowheads="1"/>
          </p:cNvPicPr>
          <p:nvPr/>
        </p:nvPicPr>
        <p:blipFill>
          <a:blip r:embed="rId11" cstate="print">
            <a:duotone>
              <a:schemeClr val="accent5">
                <a:shade val="45000"/>
                <a:satMod val="135000"/>
              </a:schemeClr>
              <a:prstClr val="white"/>
            </a:duotone>
          </a:blip>
          <a:srcRect/>
          <a:stretch>
            <a:fillRect/>
          </a:stretch>
        </p:blipFill>
        <p:spPr bwMode="auto">
          <a:xfrm>
            <a:off x="6916664" y="3049390"/>
            <a:ext cx="590314" cy="616060"/>
          </a:xfrm>
          <a:prstGeom prst="rect">
            <a:avLst/>
          </a:prstGeom>
          <a:noFill/>
          <a:ln w="9525">
            <a:noFill/>
            <a:miter lim="800000"/>
            <a:headEnd/>
            <a:tailEnd/>
          </a:ln>
        </p:spPr>
      </p:pic>
      <p:sp>
        <p:nvSpPr>
          <p:cNvPr id="27" name="Rectangle 26"/>
          <p:cNvSpPr/>
          <p:nvPr/>
        </p:nvSpPr>
        <p:spPr>
          <a:xfrm>
            <a:off x="6748074" y="2460865"/>
            <a:ext cx="4968558" cy="600164"/>
          </a:xfrm>
          <a:prstGeom prst="rect">
            <a:avLst/>
          </a:prstGeom>
        </p:spPr>
        <p:txBody>
          <a:bodyPr wrap="square">
            <a:spAutoFit/>
          </a:bodyPr>
          <a:lstStyle/>
          <a:p>
            <a:pPr algn="ctr"/>
            <a:r>
              <a:rPr lang="en-US" sz="1100" b="1" dirty="0" smtClean="0">
                <a:latin typeface="Arial" panose="020B0604020202020204" pitchFamily="34" charset="0"/>
              </a:rPr>
              <a:t>What is one change EPA could make to this site that would make it easier to use?</a:t>
            </a:r>
          </a:p>
          <a:p>
            <a:pPr algn="ctr"/>
            <a:r>
              <a:rPr lang="en-US" sz="1100" b="1" dirty="0" smtClean="0">
                <a:latin typeface="Arial" panose="020B0604020202020204" pitchFamily="34" charset="0"/>
              </a:rPr>
              <a:t> </a:t>
            </a:r>
            <a:r>
              <a:rPr lang="en-US" sz="900" b="1" dirty="0" smtClean="0">
                <a:latin typeface="Arial" panose="020B0604020202020204" pitchFamily="34" charset="0"/>
              </a:rPr>
              <a:t>n=31</a:t>
            </a:r>
            <a:endParaRPr lang="en-US" sz="900" b="1" dirty="0"/>
          </a:p>
        </p:txBody>
      </p:sp>
      <p:sp>
        <p:nvSpPr>
          <p:cNvPr id="13" name="Title 1"/>
          <p:cNvSpPr txBox="1">
            <a:spLocks/>
          </p:cNvSpPr>
          <p:nvPr/>
        </p:nvSpPr>
        <p:spPr>
          <a:xfrm>
            <a:off x="767225" y="954823"/>
            <a:ext cx="10969943" cy="888608"/>
          </a:xfrm>
          <a:prstGeom prst="rect">
            <a:avLst/>
          </a:prstGeom>
        </p:spPr>
        <p:txBody>
          <a:bodyPr vert="horz" lIns="121899" tIns="60949" rIns="121899" bIns="60949" rtlCol="0" anchor="ctr">
            <a:noAutofit/>
          </a:bodyPr>
          <a:lstStyle>
            <a:lvl1pPr algn="ctr" defTabSz="609493" rtl="0" eaLnBrk="1" latinLnBrk="0" hangingPunct="1">
              <a:lnSpc>
                <a:spcPct val="90000"/>
              </a:lnSpc>
              <a:spcBef>
                <a:spcPct val="0"/>
              </a:spcBef>
              <a:buNone/>
              <a:defRPr sz="2900" b="1" kern="1200">
                <a:solidFill>
                  <a:schemeClr val="tx1"/>
                </a:solidFill>
                <a:latin typeface="+mj-lt"/>
                <a:ea typeface="+mj-ea"/>
                <a:cs typeface="+mj-cs"/>
              </a:defRPr>
            </a:lvl1pPr>
          </a:lstStyle>
          <a:p>
            <a:r>
              <a:rPr lang="en-US" sz="1100" b="0" dirty="0" smtClean="0"/>
              <a:t>The voice of the visitor suggests they would like to be able to easily find various types of radiation information on the site.  </a:t>
            </a:r>
            <a:endParaRPr lang="en-US" sz="1100" b="0" dirty="0"/>
          </a:p>
        </p:txBody>
      </p:sp>
      <p:sp>
        <p:nvSpPr>
          <p:cNvPr id="3" name="Rectangle 2"/>
          <p:cNvSpPr/>
          <p:nvPr/>
        </p:nvSpPr>
        <p:spPr>
          <a:xfrm>
            <a:off x="7143197" y="3735418"/>
            <a:ext cx="4504810" cy="430887"/>
          </a:xfrm>
          <a:prstGeom prst="rect">
            <a:avLst/>
          </a:prstGeom>
        </p:spPr>
        <p:txBody>
          <a:bodyPr wrap="square">
            <a:spAutoFit/>
          </a:bodyPr>
          <a:lstStyle/>
          <a:p>
            <a:r>
              <a:rPr lang="en-US" sz="1100" dirty="0" smtClean="0"/>
              <a:t>“Just </a:t>
            </a:r>
            <a:r>
              <a:rPr lang="en-US" sz="1100" dirty="0"/>
              <a:t>put radiation level for the </a:t>
            </a:r>
            <a:r>
              <a:rPr lang="en-US" sz="1100" dirty="0" smtClean="0"/>
              <a:t>week, the </a:t>
            </a:r>
            <a:r>
              <a:rPr lang="en-US" sz="1100" dirty="0"/>
              <a:t>last 7 </a:t>
            </a:r>
            <a:r>
              <a:rPr lang="en-US" sz="1100" dirty="0" smtClean="0"/>
              <a:t>days, </a:t>
            </a:r>
            <a:r>
              <a:rPr lang="en-US" sz="1100" b="1" dirty="0" smtClean="0"/>
              <a:t>make </a:t>
            </a:r>
            <a:r>
              <a:rPr lang="en-US" sz="1100" b="1" dirty="0"/>
              <a:t>it easy to find</a:t>
            </a:r>
            <a:r>
              <a:rPr lang="en-US" sz="1100" dirty="0" smtClean="0"/>
              <a:t>.” (Sat 37, 04/26/2016)</a:t>
            </a:r>
            <a:endParaRPr lang="en-US" sz="1100" dirty="0"/>
          </a:p>
        </p:txBody>
      </p:sp>
      <p:sp>
        <p:nvSpPr>
          <p:cNvPr id="4" name="Rectangle 3"/>
          <p:cNvSpPr/>
          <p:nvPr/>
        </p:nvSpPr>
        <p:spPr>
          <a:xfrm>
            <a:off x="7143197" y="4992984"/>
            <a:ext cx="4573435" cy="938719"/>
          </a:xfrm>
          <a:prstGeom prst="rect">
            <a:avLst/>
          </a:prstGeom>
        </p:spPr>
        <p:txBody>
          <a:bodyPr wrap="square">
            <a:spAutoFit/>
          </a:bodyPr>
          <a:lstStyle/>
          <a:p>
            <a:r>
              <a:rPr lang="en-US" sz="1100" dirty="0" smtClean="0"/>
              <a:t>“</a:t>
            </a:r>
            <a:r>
              <a:rPr lang="en-US" sz="1100" b="1" dirty="0" smtClean="0"/>
              <a:t>I </a:t>
            </a:r>
            <a:r>
              <a:rPr lang="en-US" sz="1100" b="1" dirty="0"/>
              <a:t>wanted to see a graph of the radiation </a:t>
            </a:r>
            <a:r>
              <a:rPr lang="en-US" sz="1100" dirty="0"/>
              <a:t>samples taken in Great Falls, MT and </a:t>
            </a:r>
            <a:r>
              <a:rPr lang="en-US" sz="1100" b="1" dirty="0"/>
              <a:t>have it simply displayed by counts per minute vs hourly sample or average for the day.</a:t>
            </a:r>
            <a:r>
              <a:rPr lang="en-US" sz="1100" dirty="0"/>
              <a:t> Description or type of radioactive elements found ie alpha or beta particles, and the probable source, etc</a:t>
            </a:r>
            <a:r>
              <a:rPr lang="en-US" sz="1100" dirty="0" smtClean="0"/>
              <a:t>.” (Sat 19, 11/06/2015)</a:t>
            </a:r>
            <a:endParaRPr lang="en-US" sz="1100" dirty="0"/>
          </a:p>
        </p:txBody>
      </p:sp>
      <p:sp>
        <p:nvSpPr>
          <p:cNvPr id="5" name="Rectangle 4"/>
          <p:cNvSpPr/>
          <p:nvPr/>
        </p:nvSpPr>
        <p:spPr>
          <a:xfrm>
            <a:off x="7085254" y="4680920"/>
            <a:ext cx="3974165" cy="261610"/>
          </a:xfrm>
          <a:prstGeom prst="rect">
            <a:avLst/>
          </a:prstGeom>
        </p:spPr>
        <p:txBody>
          <a:bodyPr wrap="none">
            <a:spAutoFit/>
          </a:bodyPr>
          <a:lstStyle/>
          <a:p>
            <a:r>
              <a:rPr lang="en-US" sz="1100" dirty="0" smtClean="0"/>
              <a:t>“</a:t>
            </a:r>
            <a:r>
              <a:rPr lang="en-US" sz="1100" b="1" dirty="0" smtClean="0"/>
              <a:t>Show </a:t>
            </a:r>
            <a:r>
              <a:rPr lang="en-US" sz="1100" b="1" dirty="0"/>
              <a:t>the Ultraviolet radiation </a:t>
            </a:r>
            <a:r>
              <a:rPr lang="en-US" sz="1100" b="1" dirty="0" smtClean="0"/>
              <a:t>level</a:t>
            </a:r>
            <a:r>
              <a:rPr lang="en-US" sz="1100" dirty="0" smtClean="0"/>
              <a:t>.” (Sat 41, 05/01/2016)</a:t>
            </a:r>
            <a:endParaRPr lang="en-US" sz="1100" dirty="0"/>
          </a:p>
        </p:txBody>
      </p:sp>
      <p:sp>
        <p:nvSpPr>
          <p:cNvPr id="6" name="Rectangle 5"/>
          <p:cNvSpPr/>
          <p:nvPr/>
        </p:nvSpPr>
        <p:spPr>
          <a:xfrm>
            <a:off x="7110561" y="4221698"/>
            <a:ext cx="4243583" cy="430887"/>
          </a:xfrm>
          <a:prstGeom prst="rect">
            <a:avLst/>
          </a:prstGeom>
        </p:spPr>
        <p:txBody>
          <a:bodyPr wrap="square">
            <a:spAutoFit/>
          </a:bodyPr>
          <a:lstStyle/>
          <a:p>
            <a:r>
              <a:rPr lang="en-US" sz="1100" dirty="0" smtClean="0">
                <a:ea typeface="Verdana" panose="020B0604030504040204" pitchFamily="34" charset="0"/>
                <a:cs typeface="Verdana" panose="020B0604030504040204" pitchFamily="34" charset="0"/>
              </a:rPr>
              <a:t>“</a:t>
            </a:r>
            <a:r>
              <a:rPr lang="en-US" sz="1100" b="1" dirty="0" smtClean="0">
                <a:ea typeface="Verdana" panose="020B0604030504040204" pitchFamily="34" charset="0"/>
                <a:cs typeface="Verdana" panose="020B0604030504040204" pitchFamily="34" charset="0"/>
              </a:rPr>
              <a:t>EPA </a:t>
            </a:r>
            <a:r>
              <a:rPr lang="en-US" sz="1100" b="1" dirty="0">
                <a:ea typeface="Verdana" panose="020B0604030504040204" pitchFamily="34" charset="0"/>
                <a:cs typeface="Verdana" panose="020B0604030504040204" pitchFamily="34" charset="0"/>
              </a:rPr>
              <a:t>should relate gamma radiation counts</a:t>
            </a:r>
            <a:r>
              <a:rPr lang="en-US" sz="1100" dirty="0">
                <a:ea typeface="Verdana" panose="020B0604030504040204" pitchFamily="34" charset="0"/>
                <a:cs typeface="Verdana" panose="020B0604030504040204" pitchFamily="34" charset="0"/>
              </a:rPr>
              <a:t> in a city to criteria of intervention</a:t>
            </a:r>
            <a:r>
              <a:rPr lang="en-US" sz="1100" dirty="0" smtClean="0">
                <a:ea typeface="Verdana" panose="020B0604030504040204" pitchFamily="34" charset="0"/>
                <a:cs typeface="Verdana" panose="020B0604030504040204" pitchFamily="34" charset="0"/>
              </a:rPr>
              <a:t>.” (Sat 41, 04/07/2016)</a:t>
            </a:r>
            <a:endParaRPr lang="en-US" sz="11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8087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8040" y="2071304"/>
            <a:ext cx="10667642" cy="1485364"/>
          </a:xfrm>
        </p:spPr>
        <p:txBody>
          <a:bodyPr>
            <a:normAutofit/>
          </a:bodyPr>
          <a:lstStyle/>
          <a:p>
            <a:r>
              <a:rPr lang="en-US" dirty="0" smtClean="0"/>
              <a:t>Key Findings &amp; Recommendations</a:t>
            </a:r>
            <a:endParaRPr lang="en-US" dirty="0"/>
          </a:p>
        </p:txBody>
      </p:sp>
    </p:spTree>
    <p:extLst>
      <p:ext uri="{BB962C8B-B14F-4D97-AF65-F5344CB8AC3E}">
        <p14:creationId xmlns:p14="http://schemas.microsoft.com/office/powerpoint/2010/main" val="4223491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55" y="351728"/>
            <a:ext cx="10969943" cy="668801"/>
          </a:xfrm>
        </p:spPr>
        <p:txBody>
          <a:bodyPr>
            <a:normAutofit/>
          </a:bodyPr>
          <a:lstStyle/>
          <a:p>
            <a:r>
              <a:rPr lang="en-US" sz="2200" dirty="0" smtClean="0"/>
              <a:t>Key Findings &amp; Recommendations</a:t>
            </a:r>
            <a:r>
              <a:rPr lang="en-US" sz="2400" dirty="0" smtClean="0"/>
              <a:t> </a:t>
            </a:r>
            <a:endParaRPr lang="en-US" sz="2400" dirty="0"/>
          </a:p>
        </p:txBody>
      </p:sp>
      <p:sp>
        <p:nvSpPr>
          <p:cNvPr id="3" name="Slide Number Placeholder 2"/>
          <p:cNvSpPr>
            <a:spLocks noGrp="1"/>
          </p:cNvSpPr>
          <p:nvPr>
            <p:ph type="sldNum" sz="quarter" idx="12"/>
          </p:nvPr>
        </p:nvSpPr>
        <p:spPr/>
        <p:txBody>
          <a:bodyPr/>
          <a:lstStyle/>
          <a:p>
            <a:fld id="{C932CDCB-4B29-F641-AE31-D4360F16EBC3}" type="slidenum">
              <a:rPr lang="en-US" smtClean="0"/>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16941446"/>
              </p:ext>
            </p:extLst>
          </p:nvPr>
        </p:nvGraphicFramePr>
        <p:xfrm>
          <a:off x="803398" y="1454727"/>
          <a:ext cx="10584872" cy="3617719"/>
        </p:xfrm>
        <a:graphic>
          <a:graphicData uri="http://schemas.openxmlformats.org/drawingml/2006/table">
            <a:tbl>
              <a:tblPr firstRow="1" bandRow="1">
                <a:tableStyleId>{5202B0CA-FC54-4496-8BCA-5EF66A818D29}</a:tableStyleId>
              </a:tblPr>
              <a:tblGrid>
                <a:gridCol w="1830360">
                  <a:extLst>
                    <a:ext uri="{9D8B030D-6E8A-4147-A177-3AD203B41FA5}">
                      <a16:colId xmlns:a16="http://schemas.microsoft.com/office/drawing/2014/main" val="20000"/>
                    </a:ext>
                  </a:extLst>
                </a:gridCol>
                <a:gridCol w="3268112">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600199">
                <a:tc>
                  <a:txBody>
                    <a:bodyPr/>
                    <a:lstStyle/>
                    <a:p>
                      <a:r>
                        <a:rPr lang="en-US" sz="1400" dirty="0" smtClean="0"/>
                        <a:t>Priority </a:t>
                      </a:r>
                    </a:p>
                    <a:p>
                      <a:r>
                        <a:rPr lang="en-US" sz="1400" dirty="0" smtClean="0"/>
                        <a:t>Element</a:t>
                      </a:r>
                      <a:endParaRPr lang="en-US" sz="1400" dirty="0"/>
                    </a:p>
                  </a:txBody>
                  <a:tcPr/>
                </a:tc>
                <a:tc>
                  <a:txBody>
                    <a:bodyPr/>
                    <a:lstStyle/>
                    <a:p>
                      <a:r>
                        <a:rPr lang="en-US" sz="1400" dirty="0" smtClean="0"/>
                        <a:t>Key </a:t>
                      </a:r>
                    </a:p>
                    <a:p>
                      <a:r>
                        <a:rPr lang="en-US" sz="1400" dirty="0" smtClean="0"/>
                        <a:t>Finding</a:t>
                      </a:r>
                      <a:endParaRPr lang="en-US" sz="1400" dirty="0"/>
                    </a:p>
                  </a:txBody>
                  <a:tcPr/>
                </a:tc>
                <a:tc>
                  <a:txBody>
                    <a:bodyPr/>
                    <a:lstStyle/>
                    <a:p>
                      <a:r>
                        <a:rPr lang="en-US" sz="1400" dirty="0" smtClean="0"/>
                        <a:t>ForeSee</a:t>
                      </a:r>
                    </a:p>
                    <a:p>
                      <a:r>
                        <a:rPr lang="en-US" sz="1400" dirty="0" smtClean="0"/>
                        <a:t>Recommendation </a:t>
                      </a:r>
                      <a:endParaRPr lang="en-US" sz="1400" dirty="0"/>
                    </a:p>
                  </a:txBody>
                  <a:tcPr/>
                </a:tc>
                <a:extLst>
                  <a:ext uri="{0D108BD9-81ED-4DB2-BD59-A6C34878D82A}">
                    <a16:rowId xmlns:a16="http://schemas.microsoft.com/office/drawing/2014/main" val="10000"/>
                  </a:ext>
                </a:extLst>
              </a:tr>
              <a:tr h="682011">
                <a:tc>
                  <a:txBody>
                    <a:bodyPr/>
                    <a:lstStyle/>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chemeClr val="dk1"/>
                          </a:solidFill>
                          <a:effectLst/>
                          <a:uLnTx/>
                          <a:uFillTx/>
                          <a:latin typeface="+mn-lt"/>
                          <a:ea typeface="+mn-ea"/>
                          <a:cs typeface="+mn-cs"/>
                        </a:rPr>
                        <a:t>Information Browsing</a:t>
                      </a: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46% of visitors were not able to find the information they were looking for. </a:t>
                      </a:r>
                    </a:p>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18% of visitors encountered some type of link issue. </a:t>
                      </a:r>
                    </a:p>
                  </a:txBody>
                  <a:tcPr/>
                </a:tc>
                <a:tc>
                  <a:txBody>
                    <a:bodyPr/>
                    <a:lstStyle/>
                    <a:p>
                      <a:pPr marL="171450" marR="0" lvl="1" indent="-171450" algn="l" defTabSz="60949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smtClean="0">
                          <a:ln>
                            <a:noFill/>
                          </a:ln>
                          <a:effectLst/>
                          <a:uLnTx/>
                          <a:uFillTx/>
                        </a:rPr>
                        <a:t>Consider a usability audit focused on the EPA basic and advanced search tools to identify specific pain points for visitors.</a:t>
                      </a:r>
                      <a:endParaRPr kumimoji="0" lang="en-US" sz="1200" b="0" u="none" strike="noStrike" kern="1200" cap="none" spc="0" normalizeH="0" baseline="0" noProof="0" dirty="0" smtClean="0">
                        <a:ln>
                          <a:noFill/>
                        </a:ln>
                        <a:effectLst/>
                        <a:uLnTx/>
                        <a:uFillTx/>
                      </a:endParaRPr>
                    </a:p>
                    <a:p>
                      <a:pPr marL="171450" marR="0" lvl="1" indent="-171450" algn="l" defTabSz="60949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smtClean="0">
                          <a:ln>
                            <a:noFill/>
                          </a:ln>
                          <a:effectLst/>
                          <a:uLnTx/>
                          <a:uFillTx/>
                        </a:rPr>
                        <a:t>Identify and remove unresponsive links. </a:t>
                      </a:r>
                      <a:endParaRPr kumimoji="0" lang="en-US" sz="1200" b="0" u="none" strike="noStrike" kern="1200" cap="none" spc="0" normalizeH="0" baseline="0" noProof="0" dirty="0" smtClean="0">
                        <a:ln>
                          <a:noFill/>
                        </a:ln>
                        <a:effectLst/>
                        <a:uLnTx/>
                        <a:uFillTx/>
                      </a:endParaRPr>
                    </a:p>
                    <a:p>
                      <a:pPr marL="171450" marR="0" lvl="1" indent="-171450" algn="l" defTabSz="60949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Audit link labels/names to ensure they properly direct visitors to the information they are looking for. </a:t>
                      </a:r>
                    </a:p>
                  </a:txBody>
                  <a:tcPr/>
                </a:tc>
                <a:extLst>
                  <a:ext uri="{0D108BD9-81ED-4DB2-BD59-A6C34878D82A}">
                    <a16:rowId xmlns:a16="http://schemas.microsoft.com/office/drawing/2014/main" val="10001"/>
                  </a:ext>
                </a:extLst>
              </a:tr>
              <a:tr h="645925">
                <a:tc>
                  <a:txBody>
                    <a:bodyPr/>
                    <a:lstStyle/>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chemeClr val="dk1"/>
                          </a:solidFill>
                          <a:effectLst/>
                          <a:uLnTx/>
                          <a:uFillTx/>
                          <a:latin typeface="+mn-lt"/>
                          <a:ea typeface="+mn-ea"/>
                          <a:cs typeface="+mn-cs"/>
                        </a:rPr>
                        <a:t>Site Information</a:t>
                      </a: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endParaRPr kumimoji="0" lang="en-US" sz="1200" b="1" u="none" strike="noStrike" kern="1200" cap="none" spc="0" normalizeH="0" baseline="0" noProof="0" dirty="0" smtClean="0">
                        <a:ln>
                          <a:noFill/>
                        </a:ln>
                        <a:effectLst/>
                        <a:uLnTx/>
                        <a:uFillTx/>
                      </a:endParaRPr>
                    </a:p>
                  </a:txBody>
                  <a:tcPr/>
                </a:tc>
                <a:tc>
                  <a:txBody>
                    <a:bodyPr/>
                    <a:lstStyle/>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r>
                        <a:rPr lang="en-US" sz="1200" kern="1200" dirty="0" smtClean="0">
                          <a:effectLst/>
                        </a:rPr>
                        <a:t>18%</a:t>
                      </a:r>
                      <a:r>
                        <a:rPr lang="en-US" sz="1200" kern="1200" baseline="0" dirty="0" smtClean="0">
                          <a:effectLst/>
                        </a:rPr>
                        <a:t> of visitors felt the information on the site was not clear or easily understood. </a:t>
                      </a:r>
                    </a:p>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r>
                        <a:rPr lang="en-US" sz="1200" kern="1200" baseline="0" dirty="0" smtClean="0">
                          <a:effectLst/>
                        </a:rPr>
                        <a:t>50% of visitors are unclear on who to contact to get more information or report an incident based on the information available on the site. </a:t>
                      </a:r>
                      <a:endParaRPr lang="en-US" sz="1200" kern="1200" dirty="0" smtClean="0">
                        <a:effectLst/>
                      </a:endParaRPr>
                    </a:p>
                  </a:txBody>
                  <a:tcPr/>
                </a:tc>
                <a:tc>
                  <a:txBody>
                    <a:bodyPr/>
                    <a:lstStyle/>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200" u="none" strike="noStrike" kern="1200" cap="none" spc="0" normalizeH="0" baseline="0" noProof="0" dirty="0" smtClean="0">
                          <a:ln>
                            <a:noFill/>
                          </a:ln>
                          <a:effectLst/>
                          <a:uLnTx/>
                          <a:uFillTx/>
                        </a:rPr>
                        <a:t>Review page resources and update content to address visitors’ questions and information needs about radiation.</a:t>
                      </a:r>
                    </a:p>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200" u="none" strike="noStrike" kern="1200" cap="none" spc="0" normalizeH="0" baseline="0" noProof="0" dirty="0" smtClean="0">
                          <a:ln>
                            <a:noFill/>
                          </a:ln>
                          <a:effectLst/>
                          <a:uLnTx/>
                          <a:uFillTx/>
                        </a:rPr>
                        <a:t>Further simplify information and organize by topics/audience.</a:t>
                      </a:r>
                    </a:p>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200" u="none" strike="noStrike" kern="1200" cap="none" spc="0" normalizeH="0" baseline="0" noProof="0" dirty="0" smtClean="0">
                          <a:ln>
                            <a:noFill/>
                          </a:ln>
                          <a:effectLst/>
                          <a:uLnTx/>
                          <a:uFillTx/>
                        </a:rPr>
                        <a:t>Include historical information on radiation topics.</a:t>
                      </a:r>
                    </a:p>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200" u="none" strike="noStrike" kern="1200" cap="none" spc="0" normalizeH="0" baseline="0" noProof="0" dirty="0" smtClean="0">
                          <a:ln>
                            <a:noFill/>
                          </a:ln>
                          <a:effectLst/>
                          <a:uLnTx/>
                          <a:uFillTx/>
                        </a:rPr>
                        <a:t>Simplify contact information or incident report information so visitors can have a clear understanding of who to contact when needed. </a:t>
                      </a:r>
                    </a:p>
                  </a:txBody>
                  <a:tcPr/>
                </a:tc>
                <a:extLst>
                  <a:ext uri="{0D108BD9-81ED-4DB2-BD59-A6C34878D82A}">
                    <a16:rowId xmlns:a16="http://schemas.microsoft.com/office/drawing/2014/main" val="10002"/>
                  </a:ext>
                </a:extLst>
              </a:tr>
              <a:tr h="800291">
                <a:tc>
                  <a:txBody>
                    <a:bodyPr/>
                    <a:lstStyle/>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chemeClr val="dk1"/>
                          </a:solidFill>
                          <a:effectLst/>
                          <a:uLnTx/>
                          <a:uFillTx/>
                          <a:latin typeface="+mn-lt"/>
                          <a:ea typeface="+mn-ea"/>
                          <a:cs typeface="+mn-cs"/>
                        </a:rPr>
                        <a:t>Navigation</a:t>
                      </a: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pPr marL="0" marR="0" lvl="1" indent="0" algn="l" defTabSz="622300" rtl="0" eaLnBrk="1" fontAlgn="auto" latinLnBrk="0" hangingPunct="1">
                        <a:lnSpc>
                          <a:spcPct val="90000"/>
                        </a:lnSpc>
                        <a:spcBef>
                          <a:spcPct val="0"/>
                        </a:spcBef>
                        <a:spcAft>
                          <a:spcPct val="20000"/>
                        </a:spcAft>
                        <a:buClrTx/>
                        <a:buSzTx/>
                        <a:buFont typeface="Arial" panose="020B0604020202020204" pitchFamily="34" charset="0"/>
                        <a:buNone/>
                        <a:tabLst/>
                        <a:defRPr/>
                      </a:pPr>
                      <a:r>
                        <a:rPr kumimoji="0" lang="en-US" sz="1200" b="0" u="none" strike="noStrike" kern="1200" cap="none" spc="0" normalizeH="0" baseline="0" noProof="0" dirty="0" smtClean="0">
                          <a:ln>
                            <a:noFill/>
                          </a:ln>
                          <a:effectLst/>
                          <a:uLnTx/>
                          <a:uFillTx/>
                        </a:rPr>
                        <a:t>26% of visitors encountered some sort of navigation issues during their visit. </a:t>
                      </a:r>
                    </a:p>
                  </a:txBody>
                  <a:tcPr/>
                </a:tc>
                <a:tc>
                  <a:txBody>
                    <a:bodyPr/>
                    <a:lstStyle/>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200" u="none" strike="noStrike" kern="1200" cap="none" spc="0" normalizeH="0" baseline="0" noProof="0" dirty="0" smtClean="0">
                          <a:ln>
                            <a:noFill/>
                          </a:ln>
                          <a:effectLst/>
                          <a:uLnTx/>
                          <a:uFillTx/>
                        </a:rPr>
                        <a:t>Reduce the number of links available to navigate</a:t>
                      </a:r>
                    </a:p>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200" u="none" strike="noStrike" kern="1200" cap="none" spc="0" normalizeH="0" baseline="0" noProof="0" dirty="0" smtClean="0">
                          <a:ln>
                            <a:noFill/>
                          </a:ln>
                          <a:effectLst/>
                          <a:uLnTx/>
                          <a:uFillTx/>
                        </a:rPr>
                        <a:t>Consider a usability audit focused on the radiation landing page and the top-5 most visited areas within the radiation section of the site.</a:t>
                      </a:r>
                      <a:endParaRPr kumimoji="0" lang="en-US" sz="1200" b="0" u="none" strike="noStrike" kern="1200" cap="none" spc="0" normalizeH="0" baseline="0" noProof="0" dirty="0" smtClean="0">
                        <a:ln>
                          <a:noFill/>
                        </a:ln>
                        <a:effectLst/>
                        <a:uLnTx/>
                        <a:uFillTx/>
                      </a:endParaRPr>
                    </a:p>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endParaRPr kumimoji="0" lang="en-US" sz="1200" u="none" strike="noStrike" kern="1200" cap="none" spc="0" normalizeH="0" baseline="0" noProof="0" dirty="0" smtClean="0">
                        <a:ln>
                          <a:noFill/>
                        </a:ln>
                        <a:effectLst/>
                        <a:uLnTx/>
                        <a:uFillTx/>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20443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407" y="2272618"/>
            <a:ext cx="9243802" cy="1485364"/>
          </a:xfrm>
        </p:spPr>
        <p:txBody>
          <a:bodyPr>
            <a:normAutofit/>
          </a:bodyPr>
          <a:lstStyle/>
          <a:p>
            <a:r>
              <a:rPr lang="en-US" dirty="0" smtClean="0"/>
              <a:t>Next Steps</a:t>
            </a:r>
            <a:endParaRPr lang="en-US" dirty="0"/>
          </a:p>
        </p:txBody>
      </p:sp>
    </p:spTree>
    <p:extLst>
      <p:ext uri="{BB962C8B-B14F-4D97-AF65-F5344CB8AC3E}">
        <p14:creationId xmlns:p14="http://schemas.microsoft.com/office/powerpoint/2010/main" val="1446214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Next Steps</a:t>
            </a:r>
            <a:endParaRPr lang="en-US" sz="2200" dirty="0"/>
          </a:p>
        </p:txBody>
      </p:sp>
      <p:sp>
        <p:nvSpPr>
          <p:cNvPr id="4" name="Slide Number Placeholder 3"/>
          <p:cNvSpPr>
            <a:spLocks noGrp="1"/>
          </p:cNvSpPr>
          <p:nvPr>
            <p:ph type="sldNum" sz="quarter" idx="12"/>
          </p:nvPr>
        </p:nvSpPr>
        <p:spPr/>
        <p:txBody>
          <a:bodyPr/>
          <a:lstStyle/>
          <a:p>
            <a:fld id="{C932CDCB-4B29-F641-AE31-D4360F16EBC3}" type="slidenum">
              <a:rPr lang="en-US" smtClean="0"/>
              <a:t>24</a:t>
            </a:fld>
            <a:endParaRPr lang="en-US" dirty="0"/>
          </a:p>
        </p:txBody>
      </p:sp>
      <p:sp>
        <p:nvSpPr>
          <p:cNvPr id="5" name="Content Placeholder 1"/>
          <p:cNvSpPr txBox="1">
            <a:spLocks/>
          </p:cNvSpPr>
          <p:nvPr/>
        </p:nvSpPr>
        <p:spPr>
          <a:xfrm>
            <a:off x="455594" y="966392"/>
            <a:ext cx="10811119" cy="4986386"/>
          </a:xfrm>
          <a:prstGeom prst="rect">
            <a:avLst/>
          </a:prstGeom>
        </p:spPr>
        <p:txBody>
          <a:bodyPr vert="horz" lIns="121899" tIns="60949" rIns="121899" bIns="0" rtlCol="0">
            <a:normAutofit/>
          </a:bodyPr>
          <a:lstStyle>
            <a:lvl1pPr marL="385166" indent="-302631" algn="l" defTabSz="609493" rtl="0" eaLnBrk="1" latinLnBrk="0" hangingPunct="1">
              <a:lnSpc>
                <a:spcPct val="90000"/>
              </a:lnSpc>
              <a:spcBef>
                <a:spcPts val="900"/>
              </a:spcBef>
              <a:spcAft>
                <a:spcPts val="600"/>
              </a:spcAft>
              <a:buSzPct val="100000"/>
              <a:buFont typeface="Arial"/>
              <a:buChar char="•"/>
              <a:tabLst/>
              <a:defRPr sz="2100" b="0" kern="1200">
                <a:solidFill>
                  <a:schemeClr val="tx1"/>
                </a:solidFill>
                <a:latin typeface="+mn-lt"/>
                <a:ea typeface="+mn-ea"/>
                <a:cs typeface="+mn-cs"/>
              </a:defRPr>
            </a:lvl1pPr>
            <a:lvl2pPr marL="757634" indent="-302631" algn="l" defTabSz="759751" rtl="0" eaLnBrk="1" latinLnBrk="0" hangingPunct="1">
              <a:lnSpc>
                <a:spcPct val="90000"/>
              </a:lnSpc>
              <a:spcBef>
                <a:spcPts val="600"/>
              </a:spcBef>
              <a:spcAft>
                <a:spcPts val="600"/>
              </a:spcAft>
              <a:buSzPct val="90000"/>
              <a:buFont typeface="Lucida Grande"/>
              <a:buChar char="-"/>
              <a:tabLst/>
              <a:defRPr sz="2100" kern="1200">
                <a:solidFill>
                  <a:schemeClr val="tx1"/>
                </a:solidFill>
                <a:latin typeface="+mn-lt"/>
                <a:ea typeface="+mn-ea"/>
                <a:cs typeface="+mn-cs"/>
              </a:defRPr>
            </a:lvl2pPr>
            <a:lvl3pPr marL="1149150" indent="-304747" algn="l" defTabSz="609493" rtl="0" eaLnBrk="1" latinLnBrk="0" hangingPunct="1">
              <a:lnSpc>
                <a:spcPct val="90000"/>
              </a:lnSpc>
              <a:spcBef>
                <a:spcPts val="600"/>
              </a:spcBef>
              <a:spcAft>
                <a:spcPts val="600"/>
              </a:spcAft>
              <a:buSzPct val="90000"/>
              <a:buFont typeface="Wingdings" charset="2"/>
              <a:buChar char="§"/>
              <a:defRPr sz="1600" kern="1200">
                <a:solidFill>
                  <a:schemeClr val="tx1"/>
                </a:solidFill>
                <a:latin typeface="+mn-lt"/>
                <a:ea typeface="+mn-ea"/>
                <a:cs typeface="+mn-cs"/>
              </a:defRPr>
            </a:lvl3pPr>
            <a:lvl4pPr marL="1525850"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4pPr>
            <a:lvl5pPr marL="1900434"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a:buNone/>
            </a:pPr>
            <a:r>
              <a:rPr lang="en-US" sz="1400" b="1" dirty="0" smtClean="0"/>
              <a:t>Questionnaire Review</a:t>
            </a:r>
          </a:p>
          <a:p>
            <a:r>
              <a:rPr lang="en-US" sz="1400" dirty="0" smtClean="0">
                <a:ea typeface="ヒラギノ角ゴ Pro W3" pitchFamily="1" charset="-128"/>
              </a:rPr>
              <a:t>Review current questionnaire and update Radiation CQ’s</a:t>
            </a:r>
            <a:endParaRPr lang="en-US" sz="1400" dirty="0">
              <a:ea typeface="ヒラギノ角ゴ Pro W3" pitchFamily="1" charset="-128"/>
            </a:endParaRPr>
          </a:p>
          <a:p>
            <a:pPr marL="0" indent="0">
              <a:buFont typeface="Arial"/>
              <a:buNone/>
            </a:pPr>
            <a:endParaRPr lang="en-US" sz="1400" b="1" dirty="0" smtClean="0"/>
          </a:p>
          <a:p>
            <a:pPr marL="0" indent="0">
              <a:buFont typeface="Arial"/>
              <a:buNone/>
            </a:pPr>
            <a:r>
              <a:rPr lang="en-US" sz="1400" b="1" dirty="0" smtClean="0"/>
              <a:t>Automated Reports and Portal Access</a:t>
            </a:r>
          </a:p>
          <a:p>
            <a:r>
              <a:rPr lang="en-US" sz="1400" dirty="0" smtClean="0"/>
              <a:t>Audit automated reports and ensure distribution list(s) and report list(s) are current.</a:t>
            </a:r>
          </a:p>
          <a:p>
            <a:pPr marL="82535" indent="0">
              <a:buNone/>
            </a:pPr>
            <a:endParaRPr lang="en-US" sz="1400" b="1" dirty="0" smtClean="0"/>
          </a:p>
          <a:p>
            <a:pPr marL="0" indent="0">
              <a:buFont typeface="Arial"/>
              <a:buNone/>
            </a:pPr>
            <a:r>
              <a:rPr lang="en-US" sz="1400" b="1" dirty="0" smtClean="0"/>
              <a:t>Deliverable Planning</a:t>
            </a:r>
          </a:p>
          <a:p>
            <a:r>
              <a:rPr lang="en-US" sz="1400" dirty="0" smtClean="0"/>
              <a:t>Potential SIR Topics-</a:t>
            </a:r>
          </a:p>
          <a:p>
            <a:pPr lvl="1"/>
            <a:r>
              <a:rPr lang="en-US" sz="1400" dirty="0">
                <a:ea typeface="ヒラギノ角ゴ Pro W3" pitchFamily="1" charset="-128"/>
              </a:rPr>
              <a:t>Examine the overall site experience </a:t>
            </a:r>
            <a:r>
              <a:rPr lang="en-US" sz="1400" dirty="0" smtClean="0">
                <a:ea typeface="ヒラギノ角ゴ Pro W3" pitchFamily="1" charset="-128"/>
              </a:rPr>
              <a:t>for radiation visitors </a:t>
            </a:r>
            <a:r>
              <a:rPr lang="en-US" sz="1400" dirty="0">
                <a:ea typeface="ヒラギノ角ゴ Pro W3" pitchFamily="1" charset="-128"/>
              </a:rPr>
              <a:t>who encountered </a:t>
            </a:r>
            <a:r>
              <a:rPr lang="en-US" sz="1400" dirty="0" smtClean="0">
                <a:ea typeface="ヒラギノ角ゴ Pro W3" pitchFamily="1" charset="-128"/>
              </a:rPr>
              <a:t>search and link </a:t>
            </a:r>
            <a:r>
              <a:rPr lang="en-US" sz="1400" dirty="0">
                <a:ea typeface="ヒラギノ角ゴ Pro W3" pitchFamily="1" charset="-128"/>
              </a:rPr>
              <a:t>issues during their visit. </a:t>
            </a:r>
            <a:endParaRPr lang="en-US" sz="1400" dirty="0" smtClean="0">
              <a:ea typeface="ヒラギノ角ゴ Pro W3" pitchFamily="1" charset="-128"/>
            </a:endParaRPr>
          </a:p>
          <a:p>
            <a:pPr marL="455003" lvl="1" indent="0">
              <a:buNone/>
            </a:pPr>
            <a:endParaRPr lang="en-US" sz="1400" dirty="0" smtClean="0"/>
          </a:p>
        </p:txBody>
      </p:sp>
    </p:spTree>
    <p:extLst>
      <p:ext uri="{BB962C8B-B14F-4D97-AF65-F5344CB8AC3E}">
        <p14:creationId xmlns:p14="http://schemas.microsoft.com/office/powerpoint/2010/main" val="3093370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52" y="1880926"/>
            <a:ext cx="9243802" cy="1485364"/>
          </a:xfrm>
        </p:spPr>
        <p:txBody>
          <a:bodyPr/>
          <a:lstStyle/>
          <a:p>
            <a:r>
              <a:rPr lang="en-US" dirty="0" smtClean="0"/>
              <a:t>Appendix</a:t>
            </a:r>
            <a:endParaRPr lang="en-US" dirty="0"/>
          </a:p>
        </p:txBody>
      </p:sp>
    </p:spTree>
    <p:extLst>
      <p:ext uri="{BB962C8B-B14F-4D97-AF65-F5344CB8AC3E}">
        <p14:creationId xmlns:p14="http://schemas.microsoft.com/office/powerpoint/2010/main" val="1779119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37555"/>
            <a:ext cx="10969943" cy="888608"/>
          </a:xfrm>
        </p:spPr>
        <p:txBody>
          <a:bodyPr>
            <a:normAutofit/>
          </a:bodyPr>
          <a:lstStyle/>
          <a:p>
            <a:r>
              <a:rPr lang="en-US" sz="2000" dirty="0" smtClean="0"/>
              <a:t>EPA.gov scores below average for the eGov Satisfaction Index of 74.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682027910"/>
              </p:ext>
            </p:extLst>
          </p:nvPr>
        </p:nvGraphicFramePr>
        <p:xfrm>
          <a:off x="1459271" y="1288718"/>
          <a:ext cx="9513529" cy="4565596"/>
        </p:xfrm>
        <a:graphic>
          <a:graphicData uri="http://schemas.openxmlformats.org/drawingml/2006/table">
            <a:tbl>
              <a:tblPr firstRow="1" bandRow="1">
                <a:tableStyleId>{073A0DAA-6AF3-43AB-8588-CEC1D06C72B9}</a:tableStyleId>
              </a:tblPr>
              <a:tblGrid>
                <a:gridCol w="1691167">
                  <a:extLst>
                    <a:ext uri="{9D8B030D-6E8A-4147-A177-3AD203B41FA5}">
                      <a16:colId xmlns:a16="http://schemas.microsoft.com/office/drawing/2014/main" val="20000"/>
                    </a:ext>
                  </a:extLst>
                </a:gridCol>
                <a:gridCol w="1320027">
                  <a:extLst>
                    <a:ext uri="{9D8B030D-6E8A-4147-A177-3AD203B41FA5}">
                      <a16:colId xmlns:a16="http://schemas.microsoft.com/office/drawing/2014/main" val="20001"/>
                    </a:ext>
                  </a:extLst>
                </a:gridCol>
                <a:gridCol w="5406374">
                  <a:extLst>
                    <a:ext uri="{9D8B030D-6E8A-4147-A177-3AD203B41FA5}">
                      <a16:colId xmlns:a16="http://schemas.microsoft.com/office/drawing/2014/main" val="20002"/>
                    </a:ext>
                  </a:extLst>
                </a:gridCol>
                <a:gridCol w="1095961">
                  <a:extLst>
                    <a:ext uri="{9D8B030D-6E8A-4147-A177-3AD203B41FA5}">
                      <a16:colId xmlns:a16="http://schemas.microsoft.com/office/drawing/2014/main" val="20003"/>
                    </a:ext>
                  </a:extLst>
                </a:gridCol>
              </a:tblGrid>
              <a:tr h="244608">
                <a:tc>
                  <a:txBody>
                    <a:bodyPr/>
                    <a:lstStyle/>
                    <a:p>
                      <a:pPr algn="ctr"/>
                      <a:r>
                        <a:rPr lang="en-US" sz="1100" b="1" dirty="0" smtClean="0"/>
                        <a:t>Rank</a:t>
                      </a:r>
                      <a:endParaRPr lang="en-US" sz="1100" b="1" dirty="0">
                        <a:solidFill>
                          <a:schemeClr val="bg1"/>
                        </a:solidFill>
                        <a:latin typeface="+mn-lt"/>
                        <a:cs typeface="Arial" pitchFamily="34" charset="0"/>
                      </a:endParaRPr>
                    </a:p>
                  </a:txBody>
                  <a:tcPr anchor="ctr"/>
                </a:tc>
                <a:tc>
                  <a:txBody>
                    <a:bodyPr/>
                    <a:lstStyle/>
                    <a:p>
                      <a:pPr algn="ctr"/>
                      <a:r>
                        <a:rPr lang="en-US" sz="1100" b="1" dirty="0" smtClean="0"/>
                        <a:t>Satisfaction</a:t>
                      </a:r>
                      <a:endParaRPr lang="en-US" sz="1100" b="1" dirty="0">
                        <a:solidFill>
                          <a:schemeClr val="bg1"/>
                        </a:solidFill>
                        <a:latin typeface="+mn-lt"/>
                        <a:cs typeface="Arial" pitchFamily="34" charset="0"/>
                      </a:endParaRPr>
                    </a:p>
                  </a:txBody>
                  <a:tcPr anchor="ctr"/>
                </a:tc>
                <a:tc>
                  <a:txBody>
                    <a:bodyPr/>
                    <a:lstStyle/>
                    <a:p>
                      <a:pPr algn="ctr"/>
                      <a:r>
                        <a:rPr lang="en-US" sz="1100" b="1" dirty="0" smtClean="0"/>
                        <a:t>Website</a:t>
                      </a:r>
                      <a:endParaRPr lang="en-US" sz="1100" b="1" dirty="0">
                        <a:solidFill>
                          <a:schemeClr val="bg1"/>
                        </a:solidFill>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100" b="1" kern="1200" baseline="0" dirty="0" smtClean="0"/>
                        <a:t>Department </a:t>
                      </a:r>
                      <a:endParaRPr lang="da-DK" sz="1100" b="1" kern="1200" baseline="0" dirty="0" smtClean="0">
                        <a:solidFill>
                          <a:schemeClr val="lt1"/>
                        </a:solidFill>
                        <a:latin typeface="+mn-lt"/>
                        <a:ea typeface="+mn-ea"/>
                        <a:cs typeface="Arial" pitchFamily="34" charset="0"/>
                      </a:endParaRPr>
                    </a:p>
                  </a:txBody>
                  <a:tcPr anchor="ctr"/>
                </a:tc>
                <a:extLst>
                  <a:ext uri="{0D108BD9-81ED-4DB2-BD59-A6C34878D82A}">
                    <a16:rowId xmlns:a16="http://schemas.microsoft.com/office/drawing/2014/main" val="10000"/>
                  </a:ext>
                </a:extLst>
              </a:tr>
              <a:tr h="373731">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tx1"/>
                          </a:solidFill>
                          <a:latin typeface="+mn-lt"/>
                          <a:ea typeface="+mn-ea"/>
                          <a:cs typeface="+mn-cs"/>
                        </a:rPr>
                        <a:t>74.8</a:t>
                      </a:r>
                      <a:endParaRPr lang="en-US" sz="1100" b="1"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1" i="0" u="none" strike="noStrike" kern="1200" baseline="0" dirty="0" smtClean="0">
                          <a:solidFill>
                            <a:schemeClr val="dk1"/>
                          </a:solidFill>
                          <a:latin typeface="+mn-lt"/>
                          <a:ea typeface="+mn-ea"/>
                          <a:cs typeface="+mn-cs"/>
                        </a:rPr>
                        <a:t>Aggregate Satisfaction Across Sites</a:t>
                      </a:r>
                      <a:endParaRPr lang="en-US" sz="1100" b="1" i="0" u="none" strike="noStrike" kern="1200" baseline="0" dirty="0">
                        <a:solidFill>
                          <a:schemeClr val="dk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endParaRPr lang="en-US" sz="1100" b="0" kern="1200" dirty="0" smtClean="0">
                        <a:solidFill>
                          <a:srgbClr val="00B050"/>
                        </a:solidFill>
                        <a:latin typeface="+mn-lt"/>
                        <a:ea typeface="+mn-ea"/>
                        <a:cs typeface="+mn-cs"/>
                      </a:endParaRPr>
                    </a:p>
                  </a:txBody>
                  <a:tcPr anchor="ctr"/>
                </a:tc>
                <a:extLst>
                  <a:ext uri="{0D108BD9-81ED-4DB2-BD59-A6C34878D82A}">
                    <a16:rowId xmlns:a16="http://schemas.microsoft.com/office/drawing/2014/main" val="10001"/>
                  </a:ext>
                </a:extLst>
              </a:tr>
              <a:tr h="286785">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1</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90</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Extra Help with Medicare Prescription Drug Plan Costs—socialsecurity.gov/i1020</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SSA</a:t>
                      </a:r>
                    </a:p>
                  </a:txBody>
                  <a:tcPr anchor="ctr"/>
                </a:tc>
                <a:extLst>
                  <a:ext uri="{0D108BD9-81ED-4DB2-BD59-A6C34878D82A}">
                    <a16:rowId xmlns:a16="http://schemas.microsoft.com/office/drawing/2014/main" val="10002"/>
                  </a:ext>
                </a:extLst>
              </a:tr>
              <a:tr h="373731">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2</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90</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SSA iClaim—socialsecurity.gov/applyonline</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SSA</a:t>
                      </a:r>
                    </a:p>
                  </a:txBody>
                  <a:tcPr anchor="ctr"/>
                </a:tc>
                <a:extLst>
                  <a:ext uri="{0D108BD9-81ED-4DB2-BD59-A6C34878D82A}">
                    <a16:rowId xmlns:a16="http://schemas.microsoft.com/office/drawing/2014/main" val="10003"/>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3</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89</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SSA - my Social Security -ssa.gov/myaccount</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SSA</a:t>
                      </a:r>
                    </a:p>
                  </a:txBody>
                  <a:tcPr anchor="ctr"/>
                </a:tc>
                <a:extLst>
                  <a:ext uri="{0D108BD9-81ED-4DB2-BD59-A6C34878D82A}">
                    <a16:rowId xmlns:a16="http://schemas.microsoft.com/office/drawing/2014/main" val="10004"/>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4</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89</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SSA Retirement Estimator—ssa.gov/estimator</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SSA</a:t>
                      </a:r>
                    </a:p>
                  </a:txBody>
                  <a:tcPr anchor="ctr"/>
                </a:tc>
                <a:extLst>
                  <a:ext uri="{0D108BD9-81ED-4DB2-BD59-A6C34878D82A}">
                    <a16:rowId xmlns:a16="http://schemas.microsoft.com/office/drawing/2014/main" val="10005"/>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5</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88</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Electronic Federal Tax Payment System—eftps.com</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Treasury</a:t>
                      </a:r>
                    </a:p>
                  </a:txBody>
                  <a:tcPr anchor="ctr"/>
                </a:tc>
                <a:extLst>
                  <a:ext uri="{0D108BD9-81ED-4DB2-BD59-A6C34878D82A}">
                    <a16:rowId xmlns:a16="http://schemas.microsoft.com/office/drawing/2014/main" val="10006"/>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bg1"/>
                          </a:solidFill>
                          <a:latin typeface="+mn-lt"/>
                          <a:ea typeface="+mn-ea"/>
                          <a:cs typeface="+mn-cs"/>
                        </a:rPr>
                        <a:t>77</a:t>
                      </a:r>
                      <a:endParaRPr lang="en-US" sz="1100" b="0" kern="1200" dirty="0">
                        <a:solidFill>
                          <a:schemeClr val="bg1"/>
                        </a:solidFill>
                        <a:latin typeface="+mn-lt"/>
                        <a:ea typeface="+mn-ea"/>
                        <a:cs typeface="+mn-cs"/>
                      </a:endParaRPr>
                    </a:p>
                  </a:txBody>
                  <a:tcPr anchor="ctr">
                    <a:solidFill>
                      <a:srgbClr val="091F62"/>
                    </a:solidFill>
                  </a:tcP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bg1"/>
                          </a:solidFill>
                          <a:latin typeface="+mn-lt"/>
                          <a:ea typeface="+mn-ea"/>
                          <a:cs typeface="+mn-cs"/>
                        </a:rPr>
                        <a:t>69</a:t>
                      </a:r>
                      <a:endParaRPr lang="en-US" sz="1100" b="0" kern="1200" dirty="0">
                        <a:solidFill>
                          <a:schemeClr val="bg1"/>
                        </a:solidFill>
                        <a:latin typeface="+mn-lt"/>
                        <a:ea typeface="+mn-ea"/>
                        <a:cs typeface="+mn-cs"/>
                      </a:endParaRPr>
                    </a:p>
                  </a:txBody>
                  <a:tcPr anchor="ctr">
                    <a:solidFill>
                      <a:srgbClr val="091F62"/>
                    </a:solidFill>
                  </a:tcP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bg1"/>
                          </a:solidFill>
                          <a:latin typeface="+mn-lt"/>
                          <a:ea typeface="+mn-ea"/>
                          <a:cs typeface="+mn-cs"/>
                        </a:rPr>
                        <a:t>U.S. Environmental Protection Agency—epa.gov</a:t>
                      </a:r>
                      <a:endParaRPr lang="en-US" sz="1100" b="0" i="0" u="none" strike="noStrike" kern="1200" baseline="0" dirty="0">
                        <a:solidFill>
                          <a:schemeClr val="bg1"/>
                        </a:solidFill>
                        <a:latin typeface="+mn-lt"/>
                        <a:ea typeface="+mn-ea"/>
                        <a:cs typeface="+mn-cs"/>
                      </a:endParaRPr>
                    </a:p>
                  </a:txBody>
                  <a:tcPr anchor="ctr">
                    <a:solidFill>
                      <a:srgbClr val="091F62"/>
                    </a:solidFill>
                  </a:tcP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bg1"/>
                          </a:solidFill>
                          <a:latin typeface="+mn-lt"/>
                          <a:ea typeface="+mn-ea"/>
                          <a:cs typeface="+mn-cs"/>
                        </a:rPr>
                        <a:t>EPA</a:t>
                      </a:r>
                    </a:p>
                  </a:txBody>
                  <a:tcPr anchor="ctr">
                    <a:solidFill>
                      <a:srgbClr val="091F62"/>
                    </a:solidFill>
                  </a:tcPr>
                </a:tc>
                <a:extLst>
                  <a:ext uri="{0D108BD9-81ED-4DB2-BD59-A6C34878D82A}">
                    <a16:rowId xmlns:a16="http://schemas.microsoft.com/office/drawing/2014/main" val="10007"/>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97</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56</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Department of Education—ed.gov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DOE</a:t>
                      </a:r>
                    </a:p>
                  </a:txBody>
                  <a:tcPr anchor="ctr"/>
                </a:tc>
                <a:extLst>
                  <a:ext uri="{0D108BD9-81ED-4DB2-BD59-A6C34878D82A}">
                    <a16:rowId xmlns:a16="http://schemas.microsoft.com/office/drawing/2014/main" val="10008"/>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98</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55</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Disability—Disability.gov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DOL</a:t>
                      </a:r>
                    </a:p>
                  </a:txBody>
                  <a:tcPr anchor="ctr"/>
                </a:tc>
                <a:extLst>
                  <a:ext uri="{0D108BD9-81ED-4DB2-BD59-A6C34878D82A}">
                    <a16:rowId xmlns:a16="http://schemas.microsoft.com/office/drawing/2014/main" val="10009"/>
                  </a:ext>
                </a:extLst>
              </a:tr>
              <a:tr h="328676">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99</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55</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Internal Revenue Service—irs.gov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Treasury</a:t>
                      </a:r>
                    </a:p>
                  </a:txBody>
                  <a:tcPr anchor="ctr"/>
                </a:tc>
                <a:extLst>
                  <a:ext uri="{0D108BD9-81ED-4DB2-BD59-A6C34878D82A}">
                    <a16:rowId xmlns:a16="http://schemas.microsoft.com/office/drawing/2014/main" val="10010"/>
                  </a:ext>
                </a:extLst>
              </a:tr>
              <a:tr h="387810">
                <a:tc>
                  <a:txBody>
                    <a:bodyPr/>
                    <a:lstStyle/>
                    <a:p>
                      <a:pPr algn="ctr">
                        <a:lnSpc>
                          <a:spcPct val="100000"/>
                        </a:lnSpc>
                      </a:pPr>
                      <a:r>
                        <a:rPr lang="en-US" sz="1100" b="0" dirty="0" smtClean="0">
                          <a:latin typeface="+mn-lt"/>
                          <a:cs typeface="Arial" pitchFamily="34" charset="0"/>
                        </a:rPr>
                        <a:t>100</a:t>
                      </a:r>
                      <a:endParaRPr lang="en-US" sz="1100" b="0" dirty="0">
                        <a:latin typeface="+mn-lt"/>
                        <a:cs typeface="Arial" pitchFamily="34" charset="0"/>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54</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Geological Survey—usgs.gov</a:t>
                      </a:r>
                      <a:endParaRPr lang="en-US" sz="1100" b="0" i="0" u="none" strike="noStrike" kern="1200" baseline="0" dirty="0">
                        <a:solidFill>
                          <a:schemeClr val="dk1"/>
                        </a:solidFill>
                        <a:latin typeface="+mn-lt"/>
                        <a:ea typeface="+mn-ea"/>
                        <a:cs typeface="+mn-cs"/>
                      </a:endParaRPr>
                    </a:p>
                  </a:txBody>
                  <a:tcPr anchor="ctr"/>
                </a:tc>
                <a:tc>
                  <a:txBody>
                    <a:bodyPr/>
                    <a:lstStyle/>
                    <a:p>
                      <a:pPr marL="0" algn="l" defTabSz="609493" rtl="0" eaLnBrk="1" latinLnBrk="0" hangingPunct="1">
                        <a:lnSpc>
                          <a:spcPct val="100000"/>
                        </a:lnSpc>
                        <a:spcBef>
                          <a:spcPts val="0"/>
                        </a:spcBef>
                        <a:spcAft>
                          <a:spcPts val="200"/>
                        </a:spcAft>
                        <a:buNone/>
                      </a:pPr>
                      <a:r>
                        <a:rPr lang="en-US" sz="1100" b="0" kern="1200" dirty="0" smtClean="0">
                          <a:solidFill>
                            <a:schemeClr val="dk1"/>
                          </a:solidFill>
                          <a:latin typeface="+mn-lt"/>
                          <a:ea typeface="+mn-ea"/>
                          <a:cs typeface="+mn-cs"/>
                        </a:rPr>
                        <a:t>DOI</a:t>
                      </a:r>
                    </a:p>
                  </a:txBody>
                  <a:tcPr anchor="ctr"/>
                </a:tc>
                <a:extLst>
                  <a:ext uri="{0D108BD9-81ED-4DB2-BD59-A6C34878D82A}">
                    <a16:rowId xmlns:a16="http://schemas.microsoft.com/office/drawing/2014/main" val="10011"/>
                  </a:ext>
                </a:extLst>
              </a:tr>
              <a:tr h="468455">
                <a:tc>
                  <a:txBody>
                    <a:bodyPr/>
                    <a:lstStyle/>
                    <a:p>
                      <a:pPr marL="0" algn="ctr" defTabSz="914400" rtl="0" eaLnBrk="1" latinLnBrk="0" hangingPunct="1">
                        <a:lnSpc>
                          <a:spcPct val="100000"/>
                        </a:lnSpc>
                      </a:pPr>
                      <a:r>
                        <a:rPr lang="en-US" sz="1100" b="0" kern="1200" dirty="0" smtClean="0">
                          <a:solidFill>
                            <a:schemeClr val="dk1"/>
                          </a:solidFill>
                          <a:latin typeface="+mn-lt"/>
                          <a:ea typeface="+mn-ea"/>
                          <a:cs typeface="+mn-cs"/>
                        </a:rPr>
                        <a:t>101</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53</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Department of Veterans Affairs—va.gov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nn-NO" sz="1100" b="0" kern="1200" dirty="0" smtClean="0">
                          <a:solidFill>
                            <a:schemeClr val="dk1"/>
                          </a:solidFill>
                          <a:latin typeface="+mn-lt"/>
                          <a:ea typeface="+mn-ea"/>
                          <a:cs typeface="+mn-cs"/>
                        </a:rPr>
                        <a:t>VA</a:t>
                      </a:r>
                    </a:p>
                  </a:txBody>
                  <a:tcPr anchor="ctr"/>
                </a:tc>
                <a:extLst>
                  <a:ext uri="{0D108BD9-81ED-4DB2-BD59-A6C34878D82A}">
                    <a16:rowId xmlns:a16="http://schemas.microsoft.com/office/drawing/2014/main" val="10012"/>
                  </a:ext>
                </a:extLst>
              </a:tr>
            </a:tbl>
          </a:graphicData>
        </a:graphic>
      </p:graphicFrame>
      <p:sp>
        <p:nvSpPr>
          <p:cNvPr id="6" name="Left Brace 5"/>
          <p:cNvSpPr/>
          <p:nvPr/>
        </p:nvSpPr>
        <p:spPr>
          <a:xfrm>
            <a:off x="1180019" y="1916949"/>
            <a:ext cx="239696" cy="172226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Left Brace 6"/>
          <p:cNvSpPr/>
          <p:nvPr/>
        </p:nvSpPr>
        <p:spPr>
          <a:xfrm>
            <a:off x="1176114" y="4010171"/>
            <a:ext cx="239696" cy="1818505"/>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Rectangle 7"/>
          <p:cNvSpPr/>
          <p:nvPr/>
        </p:nvSpPr>
        <p:spPr>
          <a:xfrm>
            <a:off x="414953" y="4859717"/>
            <a:ext cx="579565" cy="2752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Bottom</a:t>
            </a:r>
          </a:p>
          <a:p>
            <a:pPr algn="ctr"/>
            <a:r>
              <a:rPr lang="en-US" sz="900" dirty="0" smtClean="0"/>
              <a:t> 5</a:t>
            </a:r>
            <a:endParaRPr lang="en-US" sz="900" dirty="0"/>
          </a:p>
        </p:txBody>
      </p:sp>
      <p:sp>
        <p:nvSpPr>
          <p:cNvPr id="9" name="Rectangle 8"/>
          <p:cNvSpPr/>
          <p:nvPr/>
        </p:nvSpPr>
        <p:spPr>
          <a:xfrm>
            <a:off x="414954" y="2640478"/>
            <a:ext cx="579565" cy="2752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Top</a:t>
            </a:r>
          </a:p>
          <a:p>
            <a:pPr algn="ctr"/>
            <a:r>
              <a:rPr lang="en-US" sz="900" dirty="0" smtClean="0"/>
              <a:t> 5</a:t>
            </a:r>
            <a:endParaRPr lang="en-US" sz="900" dirty="0"/>
          </a:p>
        </p:txBody>
      </p:sp>
      <p:sp>
        <p:nvSpPr>
          <p:cNvPr id="10" name="Rectangle 9"/>
          <p:cNvSpPr/>
          <p:nvPr/>
        </p:nvSpPr>
        <p:spPr>
          <a:xfrm>
            <a:off x="3019542" y="1014671"/>
            <a:ext cx="6149739" cy="261610"/>
          </a:xfrm>
          <a:prstGeom prst="rect">
            <a:avLst/>
          </a:prstGeom>
        </p:spPr>
        <p:txBody>
          <a:bodyPr wrap="square">
            <a:spAutoFit/>
          </a:bodyPr>
          <a:lstStyle/>
          <a:p>
            <a:pPr algn="ctr"/>
            <a:r>
              <a:rPr lang="en-US" sz="1100" b="1" dirty="0" smtClean="0"/>
              <a:t>Q3 2016 E-Government Satisfaction Index</a:t>
            </a:r>
          </a:p>
        </p:txBody>
      </p:sp>
      <p:sp>
        <p:nvSpPr>
          <p:cNvPr id="12" name="Rectangle 11"/>
          <p:cNvSpPr>
            <a:spLocks noChangeArrowheads="1"/>
          </p:cNvSpPr>
          <p:nvPr/>
        </p:nvSpPr>
        <p:spPr bwMode="auto">
          <a:xfrm rot="10801223" flipV="1">
            <a:off x="2031511" y="5828013"/>
            <a:ext cx="7948608" cy="230824"/>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900" dirty="0" smtClean="0">
                <a:latin typeface="+mj-lt"/>
              </a:rPr>
              <a:t>Individual Satisfaction Benchmark Scores are from the Quarterly ForeSee E-Government Satisfaction Index Report. For the full report </a:t>
            </a:r>
            <a:r>
              <a:rPr lang="en-US" sz="900" dirty="0" smtClean="0">
                <a:latin typeface="+mj-lt"/>
                <a:hlinkClick r:id="rId3"/>
              </a:rPr>
              <a:t>click here</a:t>
            </a:r>
            <a:endParaRPr lang="en-US" sz="900" dirty="0">
              <a:latin typeface="+mj-lt"/>
            </a:endParaRPr>
          </a:p>
        </p:txBody>
      </p:sp>
      <p:sp>
        <p:nvSpPr>
          <p:cNvPr id="13" name="Slide Number Placeholder 12"/>
          <p:cNvSpPr>
            <a:spLocks noGrp="1"/>
          </p:cNvSpPr>
          <p:nvPr>
            <p:ph type="sldNum" sz="quarter" idx="12"/>
          </p:nvPr>
        </p:nvSpPr>
        <p:spPr/>
        <p:txBody>
          <a:bodyPr/>
          <a:lstStyle/>
          <a:p>
            <a:fld id="{C932CDCB-4B29-F641-AE31-D4360F16EBC3}" type="slidenum">
              <a:rPr lang="en-US" smtClean="0"/>
              <a:t>26</a:t>
            </a:fld>
            <a:endParaRPr lang="en-US" dirty="0"/>
          </a:p>
        </p:txBody>
      </p:sp>
      <p:pic>
        <p:nvPicPr>
          <p:cNvPr id="11" name="Picture 10" descr="... Gas Energy Services recognized with EPA Green Power Leadership Aw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48" y="3551972"/>
            <a:ext cx="1007774" cy="533145"/>
          </a:xfrm>
          <a:prstGeom prst="rect">
            <a:avLst/>
          </a:prstGeom>
        </p:spPr>
      </p:pic>
    </p:spTree>
    <p:extLst>
      <p:ext uri="{BB962C8B-B14F-4D97-AF65-F5344CB8AC3E}">
        <p14:creationId xmlns:p14="http://schemas.microsoft.com/office/powerpoint/2010/main" val="553336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37555"/>
            <a:ext cx="10969943" cy="888608"/>
          </a:xfrm>
        </p:spPr>
        <p:txBody>
          <a:bodyPr>
            <a:normAutofit/>
          </a:bodyPr>
          <a:lstStyle/>
          <a:p>
            <a:r>
              <a:rPr lang="en-US" sz="2000" dirty="0" smtClean="0"/>
              <a:t>EPA.gov scores below average for the Federal Portals and Departments Main Websites index.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852103731"/>
              </p:ext>
            </p:extLst>
          </p:nvPr>
        </p:nvGraphicFramePr>
        <p:xfrm>
          <a:off x="1459271" y="1288718"/>
          <a:ext cx="9513529" cy="4565596"/>
        </p:xfrm>
        <a:graphic>
          <a:graphicData uri="http://schemas.openxmlformats.org/drawingml/2006/table">
            <a:tbl>
              <a:tblPr firstRow="1" bandRow="1">
                <a:tableStyleId>{073A0DAA-6AF3-43AB-8588-CEC1D06C72B9}</a:tableStyleId>
              </a:tblPr>
              <a:tblGrid>
                <a:gridCol w="1691167">
                  <a:extLst>
                    <a:ext uri="{9D8B030D-6E8A-4147-A177-3AD203B41FA5}">
                      <a16:colId xmlns:a16="http://schemas.microsoft.com/office/drawing/2014/main" val="20000"/>
                    </a:ext>
                  </a:extLst>
                </a:gridCol>
                <a:gridCol w="1320027">
                  <a:extLst>
                    <a:ext uri="{9D8B030D-6E8A-4147-A177-3AD203B41FA5}">
                      <a16:colId xmlns:a16="http://schemas.microsoft.com/office/drawing/2014/main" val="20001"/>
                    </a:ext>
                  </a:extLst>
                </a:gridCol>
                <a:gridCol w="5406374">
                  <a:extLst>
                    <a:ext uri="{9D8B030D-6E8A-4147-A177-3AD203B41FA5}">
                      <a16:colId xmlns:a16="http://schemas.microsoft.com/office/drawing/2014/main" val="20002"/>
                    </a:ext>
                  </a:extLst>
                </a:gridCol>
                <a:gridCol w="1095961">
                  <a:extLst>
                    <a:ext uri="{9D8B030D-6E8A-4147-A177-3AD203B41FA5}">
                      <a16:colId xmlns:a16="http://schemas.microsoft.com/office/drawing/2014/main" val="20003"/>
                    </a:ext>
                  </a:extLst>
                </a:gridCol>
              </a:tblGrid>
              <a:tr h="244608">
                <a:tc>
                  <a:txBody>
                    <a:bodyPr/>
                    <a:lstStyle/>
                    <a:p>
                      <a:pPr algn="ctr"/>
                      <a:r>
                        <a:rPr lang="en-US" sz="1100" b="1" dirty="0" smtClean="0"/>
                        <a:t>Rank</a:t>
                      </a:r>
                      <a:endParaRPr lang="en-US" sz="1100" b="1" dirty="0">
                        <a:solidFill>
                          <a:schemeClr val="bg1"/>
                        </a:solidFill>
                        <a:latin typeface="+mn-lt"/>
                        <a:cs typeface="Arial" pitchFamily="34" charset="0"/>
                      </a:endParaRPr>
                    </a:p>
                  </a:txBody>
                  <a:tcPr anchor="ctr"/>
                </a:tc>
                <a:tc>
                  <a:txBody>
                    <a:bodyPr/>
                    <a:lstStyle/>
                    <a:p>
                      <a:pPr algn="ctr"/>
                      <a:r>
                        <a:rPr lang="en-US" sz="1100" b="1" dirty="0" smtClean="0"/>
                        <a:t>Satisfaction</a:t>
                      </a:r>
                      <a:endParaRPr lang="en-US" sz="1100" b="1" dirty="0">
                        <a:solidFill>
                          <a:schemeClr val="bg1"/>
                        </a:solidFill>
                        <a:latin typeface="+mn-lt"/>
                        <a:cs typeface="Arial" pitchFamily="34" charset="0"/>
                      </a:endParaRPr>
                    </a:p>
                  </a:txBody>
                  <a:tcPr anchor="ctr"/>
                </a:tc>
                <a:tc>
                  <a:txBody>
                    <a:bodyPr/>
                    <a:lstStyle/>
                    <a:p>
                      <a:pPr algn="ctr"/>
                      <a:r>
                        <a:rPr lang="en-US" sz="1100" b="1" dirty="0" smtClean="0"/>
                        <a:t>Website</a:t>
                      </a:r>
                      <a:endParaRPr lang="en-US" sz="1100" b="1" dirty="0">
                        <a:solidFill>
                          <a:schemeClr val="bg1"/>
                        </a:solidFill>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100" b="1" kern="1200" baseline="0" dirty="0" smtClean="0"/>
                        <a:t>Department </a:t>
                      </a:r>
                      <a:endParaRPr lang="da-DK" sz="1100" b="1" kern="1200" baseline="0" dirty="0" smtClean="0">
                        <a:solidFill>
                          <a:schemeClr val="lt1"/>
                        </a:solidFill>
                        <a:latin typeface="+mn-lt"/>
                        <a:ea typeface="+mn-ea"/>
                        <a:cs typeface="Arial" pitchFamily="34" charset="0"/>
                      </a:endParaRPr>
                    </a:p>
                  </a:txBody>
                  <a:tcPr anchor="ctr"/>
                </a:tc>
                <a:extLst>
                  <a:ext uri="{0D108BD9-81ED-4DB2-BD59-A6C34878D82A}">
                    <a16:rowId xmlns:a16="http://schemas.microsoft.com/office/drawing/2014/main" val="10000"/>
                  </a:ext>
                </a:extLst>
              </a:tr>
              <a:tr h="373731">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tx1"/>
                          </a:solidFill>
                          <a:latin typeface="+mn-lt"/>
                          <a:ea typeface="+mn-ea"/>
                          <a:cs typeface="+mn-cs"/>
                        </a:rPr>
                        <a:t>72</a:t>
                      </a:r>
                      <a:endParaRPr lang="en-US" sz="1100" b="1"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1" i="0" u="none" strike="noStrike" kern="1200" baseline="0" dirty="0" smtClean="0">
                          <a:solidFill>
                            <a:schemeClr val="dk1"/>
                          </a:solidFill>
                          <a:latin typeface="+mn-lt"/>
                          <a:ea typeface="+mn-ea"/>
                          <a:cs typeface="+mn-cs"/>
                        </a:rPr>
                        <a:t>Aggregate Satisfaction for Federal Portals and Department Main Websites</a:t>
                      </a:r>
                      <a:endParaRPr lang="en-US" sz="1100" b="1" i="0" u="none" strike="noStrike" kern="1200" baseline="0" dirty="0">
                        <a:solidFill>
                          <a:schemeClr val="dk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endParaRPr lang="en-US" sz="1100" b="0" kern="1200" dirty="0" smtClean="0">
                        <a:solidFill>
                          <a:srgbClr val="00B050"/>
                        </a:solidFill>
                        <a:latin typeface="+mn-lt"/>
                        <a:ea typeface="+mn-ea"/>
                        <a:cs typeface="+mn-cs"/>
                      </a:endParaRPr>
                    </a:p>
                  </a:txBody>
                  <a:tcPr anchor="ctr"/>
                </a:tc>
                <a:extLst>
                  <a:ext uri="{0D108BD9-81ED-4DB2-BD59-A6C34878D82A}">
                    <a16:rowId xmlns:a16="http://schemas.microsoft.com/office/drawing/2014/main" val="10001"/>
                  </a:ext>
                </a:extLst>
              </a:tr>
              <a:tr h="286785">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1</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83</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Citizenship and Immigration Services Español—uscis.gov/portal/site/uscis-es</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DHS</a:t>
                      </a:r>
                    </a:p>
                  </a:txBody>
                  <a:tcPr anchor="ctr"/>
                </a:tc>
                <a:extLst>
                  <a:ext uri="{0D108BD9-81ED-4DB2-BD59-A6C34878D82A}">
                    <a16:rowId xmlns:a16="http://schemas.microsoft.com/office/drawing/2014/main" val="10002"/>
                  </a:ext>
                </a:extLst>
              </a:tr>
              <a:tr h="373731">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2</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82</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Centers for Disease Control and Prevention—cdc.gov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HHS</a:t>
                      </a:r>
                    </a:p>
                  </a:txBody>
                  <a:tcPr anchor="ctr"/>
                </a:tc>
                <a:extLst>
                  <a:ext uri="{0D108BD9-81ED-4DB2-BD59-A6C34878D82A}">
                    <a16:rowId xmlns:a16="http://schemas.microsoft.com/office/drawing/2014/main" val="10003"/>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3</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82</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National Library of Medicine—nlm.nih.gov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HHS</a:t>
                      </a:r>
                    </a:p>
                  </a:txBody>
                  <a:tcPr anchor="ctr"/>
                </a:tc>
                <a:extLst>
                  <a:ext uri="{0D108BD9-81ED-4DB2-BD59-A6C34878D82A}">
                    <a16:rowId xmlns:a16="http://schemas.microsoft.com/office/drawing/2014/main" val="10004"/>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4</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81</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NASA main website—nasa.gov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NASA</a:t>
                      </a:r>
                    </a:p>
                  </a:txBody>
                  <a:tcPr anchor="ctr"/>
                </a:tc>
                <a:extLst>
                  <a:ext uri="{0D108BD9-81ED-4DB2-BD59-A6C34878D82A}">
                    <a16:rowId xmlns:a16="http://schemas.microsoft.com/office/drawing/2014/main" val="10005"/>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5</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80</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National Cancer Institute—cancer.gov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HHS</a:t>
                      </a:r>
                      <a:r>
                        <a:rPr lang="en-US" sz="1100" b="0" kern="1200" baseline="0" dirty="0" smtClean="0">
                          <a:solidFill>
                            <a:schemeClr val="dk1"/>
                          </a:solidFill>
                          <a:latin typeface="+mn-lt"/>
                          <a:ea typeface="+mn-ea"/>
                          <a:cs typeface="+mn-cs"/>
                        </a:rPr>
                        <a:t> </a:t>
                      </a:r>
                      <a:endParaRPr lang="en-US" sz="1100" b="0" kern="1200" dirty="0" smtClean="0">
                        <a:solidFill>
                          <a:schemeClr val="dk1"/>
                        </a:solidFill>
                        <a:latin typeface="+mn-lt"/>
                        <a:ea typeface="+mn-ea"/>
                        <a:cs typeface="+mn-cs"/>
                      </a:endParaRPr>
                    </a:p>
                  </a:txBody>
                  <a:tcPr anchor="ctr"/>
                </a:tc>
                <a:extLst>
                  <a:ext uri="{0D108BD9-81ED-4DB2-BD59-A6C34878D82A}">
                    <a16:rowId xmlns:a16="http://schemas.microsoft.com/office/drawing/2014/main" val="10006"/>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bg1"/>
                          </a:solidFill>
                          <a:latin typeface="+mn-lt"/>
                          <a:ea typeface="+mn-ea"/>
                          <a:cs typeface="+mn-cs"/>
                        </a:rPr>
                        <a:t>22</a:t>
                      </a:r>
                      <a:endParaRPr lang="en-US" sz="1100" b="0" kern="1200" dirty="0">
                        <a:solidFill>
                          <a:schemeClr val="bg1"/>
                        </a:solidFill>
                        <a:latin typeface="+mn-lt"/>
                        <a:ea typeface="+mn-ea"/>
                        <a:cs typeface="+mn-cs"/>
                      </a:endParaRPr>
                    </a:p>
                  </a:txBody>
                  <a:tcPr anchor="ctr">
                    <a:solidFill>
                      <a:srgbClr val="091F62"/>
                    </a:solidFill>
                  </a:tcP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bg1"/>
                          </a:solidFill>
                          <a:latin typeface="+mn-lt"/>
                          <a:ea typeface="+mn-ea"/>
                          <a:cs typeface="+mn-cs"/>
                        </a:rPr>
                        <a:t>69</a:t>
                      </a:r>
                      <a:endParaRPr lang="en-US" sz="1100" b="0" kern="1200" dirty="0">
                        <a:solidFill>
                          <a:schemeClr val="bg1"/>
                        </a:solidFill>
                        <a:latin typeface="+mn-lt"/>
                        <a:ea typeface="+mn-ea"/>
                        <a:cs typeface="+mn-cs"/>
                      </a:endParaRPr>
                    </a:p>
                  </a:txBody>
                  <a:tcPr anchor="ctr">
                    <a:solidFill>
                      <a:srgbClr val="091F62"/>
                    </a:solidFill>
                  </a:tcP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bg1"/>
                          </a:solidFill>
                          <a:latin typeface="+mn-lt"/>
                          <a:ea typeface="+mn-ea"/>
                          <a:cs typeface="+mn-cs"/>
                        </a:rPr>
                        <a:t>U.S. Environmental Protection Agency—epa.gov</a:t>
                      </a:r>
                      <a:endParaRPr lang="en-US" sz="1100" b="0" i="0" u="none" strike="noStrike" kern="1200" baseline="0" dirty="0">
                        <a:solidFill>
                          <a:schemeClr val="bg1"/>
                        </a:solidFill>
                        <a:latin typeface="+mn-lt"/>
                        <a:ea typeface="+mn-ea"/>
                        <a:cs typeface="+mn-cs"/>
                      </a:endParaRPr>
                    </a:p>
                  </a:txBody>
                  <a:tcPr anchor="ctr">
                    <a:solidFill>
                      <a:srgbClr val="091F62"/>
                    </a:solidFill>
                  </a:tcP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bg1"/>
                          </a:solidFill>
                          <a:latin typeface="+mn-lt"/>
                          <a:ea typeface="+mn-ea"/>
                          <a:cs typeface="+mn-cs"/>
                        </a:rPr>
                        <a:t>EPA</a:t>
                      </a:r>
                    </a:p>
                  </a:txBody>
                  <a:tcPr anchor="ctr">
                    <a:solidFill>
                      <a:srgbClr val="091F62"/>
                    </a:solidFill>
                  </a:tcPr>
                </a:tc>
                <a:extLst>
                  <a:ext uri="{0D108BD9-81ED-4DB2-BD59-A6C34878D82A}">
                    <a16:rowId xmlns:a16="http://schemas.microsoft.com/office/drawing/2014/main" val="10007"/>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29</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65</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Patent and Trademark Office—uspto.gov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DOC</a:t>
                      </a:r>
                    </a:p>
                  </a:txBody>
                  <a:tcPr anchor="ctr"/>
                </a:tc>
                <a:extLst>
                  <a:ext uri="{0D108BD9-81ED-4DB2-BD59-A6C34878D82A}">
                    <a16:rowId xmlns:a16="http://schemas.microsoft.com/office/drawing/2014/main" val="10008"/>
                  </a:ext>
                </a:extLst>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30</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56</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Department of Education—ed.gov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DOE</a:t>
                      </a:r>
                    </a:p>
                  </a:txBody>
                  <a:tcPr anchor="ctr"/>
                </a:tc>
                <a:extLst>
                  <a:ext uri="{0D108BD9-81ED-4DB2-BD59-A6C34878D82A}">
                    <a16:rowId xmlns:a16="http://schemas.microsoft.com/office/drawing/2014/main" val="10009"/>
                  </a:ext>
                </a:extLst>
              </a:tr>
              <a:tr h="328676">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31</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55</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Disability—Disability.gov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dk1"/>
                          </a:solidFill>
                          <a:latin typeface="+mn-lt"/>
                          <a:ea typeface="+mn-ea"/>
                          <a:cs typeface="+mn-cs"/>
                        </a:rPr>
                        <a:t>DOL</a:t>
                      </a:r>
                    </a:p>
                  </a:txBody>
                  <a:tcPr anchor="ctr"/>
                </a:tc>
                <a:extLst>
                  <a:ext uri="{0D108BD9-81ED-4DB2-BD59-A6C34878D82A}">
                    <a16:rowId xmlns:a16="http://schemas.microsoft.com/office/drawing/2014/main" val="10010"/>
                  </a:ext>
                </a:extLst>
              </a:tr>
              <a:tr h="387810">
                <a:tc>
                  <a:txBody>
                    <a:bodyPr/>
                    <a:lstStyle/>
                    <a:p>
                      <a:pPr algn="ctr">
                        <a:lnSpc>
                          <a:spcPct val="100000"/>
                        </a:lnSpc>
                      </a:pPr>
                      <a:r>
                        <a:rPr lang="en-US" sz="1100" b="0" dirty="0" smtClean="0">
                          <a:latin typeface="+mn-lt"/>
                          <a:cs typeface="Arial" pitchFamily="34" charset="0"/>
                        </a:rPr>
                        <a:t>32</a:t>
                      </a:r>
                      <a:endParaRPr lang="en-US" sz="1100" b="0" dirty="0">
                        <a:latin typeface="+mn-lt"/>
                        <a:cs typeface="Arial" pitchFamily="34" charset="0"/>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55</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Internal Revenue Service—irs.gov</a:t>
                      </a:r>
                      <a:endParaRPr lang="en-US" sz="1100" b="0" i="0" u="none" strike="noStrike" kern="1200" baseline="0" dirty="0">
                        <a:solidFill>
                          <a:schemeClr val="dk1"/>
                        </a:solidFill>
                        <a:latin typeface="+mn-lt"/>
                        <a:ea typeface="+mn-ea"/>
                        <a:cs typeface="+mn-cs"/>
                      </a:endParaRPr>
                    </a:p>
                  </a:txBody>
                  <a:tcPr anchor="ctr"/>
                </a:tc>
                <a:tc>
                  <a:txBody>
                    <a:bodyPr/>
                    <a:lstStyle/>
                    <a:p>
                      <a:pPr marL="0" algn="l" defTabSz="609493" rtl="0" eaLnBrk="1" latinLnBrk="0" hangingPunct="1">
                        <a:lnSpc>
                          <a:spcPct val="100000"/>
                        </a:lnSpc>
                        <a:spcBef>
                          <a:spcPts val="0"/>
                        </a:spcBef>
                        <a:spcAft>
                          <a:spcPts val="200"/>
                        </a:spcAft>
                        <a:buNone/>
                      </a:pPr>
                      <a:r>
                        <a:rPr lang="en-US" sz="1100" b="0" kern="1200" dirty="0" smtClean="0">
                          <a:solidFill>
                            <a:schemeClr val="dk1"/>
                          </a:solidFill>
                          <a:latin typeface="+mn-lt"/>
                          <a:ea typeface="+mn-ea"/>
                          <a:cs typeface="+mn-cs"/>
                        </a:rPr>
                        <a:t>Treasury</a:t>
                      </a:r>
                    </a:p>
                  </a:txBody>
                  <a:tcPr anchor="ctr"/>
                </a:tc>
                <a:extLst>
                  <a:ext uri="{0D108BD9-81ED-4DB2-BD59-A6C34878D82A}">
                    <a16:rowId xmlns:a16="http://schemas.microsoft.com/office/drawing/2014/main" val="10011"/>
                  </a:ext>
                </a:extLst>
              </a:tr>
              <a:tr h="468455">
                <a:tc>
                  <a:txBody>
                    <a:bodyPr/>
                    <a:lstStyle/>
                    <a:p>
                      <a:pPr marL="0" algn="ctr" defTabSz="914400" rtl="0" eaLnBrk="1" latinLnBrk="0" hangingPunct="1">
                        <a:lnSpc>
                          <a:spcPct val="100000"/>
                        </a:lnSpc>
                      </a:pPr>
                      <a:r>
                        <a:rPr lang="en-US" sz="1100" b="0" kern="1200" dirty="0" smtClean="0">
                          <a:solidFill>
                            <a:schemeClr val="dk1"/>
                          </a:solidFill>
                          <a:latin typeface="+mn-lt"/>
                          <a:ea typeface="+mn-ea"/>
                          <a:cs typeface="+mn-cs"/>
                        </a:rPr>
                        <a:t>33</a:t>
                      </a:r>
                      <a:endParaRPr lang="en-US" sz="1100" b="0"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0" kern="1200" dirty="0" smtClean="0">
                          <a:solidFill>
                            <a:schemeClr val="tx1"/>
                          </a:solidFill>
                          <a:latin typeface="+mn-lt"/>
                          <a:ea typeface="+mn-ea"/>
                          <a:cs typeface="+mn-cs"/>
                        </a:rPr>
                        <a:t>53</a:t>
                      </a:r>
                      <a:endParaRPr lang="en-US" sz="11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100" b="0" i="0" u="none" strike="noStrike" kern="1200" baseline="0" dirty="0" smtClean="0">
                          <a:solidFill>
                            <a:schemeClr val="dk1"/>
                          </a:solidFill>
                          <a:latin typeface="+mn-lt"/>
                          <a:ea typeface="+mn-ea"/>
                          <a:cs typeface="+mn-cs"/>
                        </a:rPr>
                        <a:t>U.S. Department of Veterans Affairs—va.gov</a:t>
                      </a:r>
                      <a:endParaRPr lang="en-US" sz="11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nn-NO" sz="1100" b="0" kern="1200" dirty="0" smtClean="0">
                          <a:solidFill>
                            <a:schemeClr val="dk1"/>
                          </a:solidFill>
                          <a:latin typeface="+mn-lt"/>
                          <a:ea typeface="+mn-ea"/>
                          <a:cs typeface="+mn-cs"/>
                        </a:rPr>
                        <a:t>VA</a:t>
                      </a:r>
                    </a:p>
                  </a:txBody>
                  <a:tcPr anchor="ctr"/>
                </a:tc>
                <a:extLst>
                  <a:ext uri="{0D108BD9-81ED-4DB2-BD59-A6C34878D82A}">
                    <a16:rowId xmlns:a16="http://schemas.microsoft.com/office/drawing/2014/main" val="10012"/>
                  </a:ext>
                </a:extLst>
              </a:tr>
            </a:tbl>
          </a:graphicData>
        </a:graphic>
      </p:graphicFrame>
      <p:sp>
        <p:nvSpPr>
          <p:cNvPr id="6" name="Left Brace 5"/>
          <p:cNvSpPr/>
          <p:nvPr/>
        </p:nvSpPr>
        <p:spPr>
          <a:xfrm>
            <a:off x="1180019" y="1916949"/>
            <a:ext cx="239696" cy="172226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Left Brace 6"/>
          <p:cNvSpPr/>
          <p:nvPr/>
        </p:nvSpPr>
        <p:spPr>
          <a:xfrm>
            <a:off x="1176114" y="4010171"/>
            <a:ext cx="239696" cy="1818505"/>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Rectangle 7"/>
          <p:cNvSpPr/>
          <p:nvPr/>
        </p:nvSpPr>
        <p:spPr>
          <a:xfrm>
            <a:off x="414953" y="4859717"/>
            <a:ext cx="579565" cy="2752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Bottom</a:t>
            </a:r>
          </a:p>
          <a:p>
            <a:pPr algn="ctr"/>
            <a:r>
              <a:rPr lang="en-US" sz="900" dirty="0" smtClean="0"/>
              <a:t> 5</a:t>
            </a:r>
            <a:endParaRPr lang="en-US" sz="900" dirty="0"/>
          </a:p>
        </p:txBody>
      </p:sp>
      <p:sp>
        <p:nvSpPr>
          <p:cNvPr id="9" name="Rectangle 8"/>
          <p:cNvSpPr/>
          <p:nvPr/>
        </p:nvSpPr>
        <p:spPr>
          <a:xfrm>
            <a:off x="414954" y="2640478"/>
            <a:ext cx="579565" cy="2752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Top</a:t>
            </a:r>
          </a:p>
          <a:p>
            <a:pPr algn="ctr"/>
            <a:r>
              <a:rPr lang="en-US" sz="900" dirty="0" smtClean="0"/>
              <a:t> 5</a:t>
            </a:r>
            <a:endParaRPr lang="en-US" sz="900" dirty="0"/>
          </a:p>
        </p:txBody>
      </p:sp>
      <p:sp>
        <p:nvSpPr>
          <p:cNvPr id="10" name="Rectangle 9"/>
          <p:cNvSpPr/>
          <p:nvPr/>
        </p:nvSpPr>
        <p:spPr>
          <a:xfrm>
            <a:off x="3019542" y="1014671"/>
            <a:ext cx="6149739" cy="261610"/>
          </a:xfrm>
          <a:prstGeom prst="rect">
            <a:avLst/>
          </a:prstGeom>
        </p:spPr>
        <p:txBody>
          <a:bodyPr wrap="square">
            <a:spAutoFit/>
          </a:bodyPr>
          <a:lstStyle/>
          <a:p>
            <a:pPr algn="ctr"/>
            <a:r>
              <a:rPr lang="en-US" sz="1100" b="1" dirty="0" smtClean="0"/>
              <a:t>Q3 2016 E-Government Federal Portals and Departments Main Websites Index</a:t>
            </a:r>
          </a:p>
        </p:txBody>
      </p:sp>
      <p:sp>
        <p:nvSpPr>
          <p:cNvPr id="12" name="Rectangle 11"/>
          <p:cNvSpPr>
            <a:spLocks noChangeArrowheads="1"/>
          </p:cNvSpPr>
          <p:nvPr/>
        </p:nvSpPr>
        <p:spPr bwMode="auto">
          <a:xfrm rot="10801223" flipV="1">
            <a:off x="2031511" y="5828013"/>
            <a:ext cx="7948608" cy="230824"/>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900" dirty="0" smtClean="0">
                <a:latin typeface="+mj-lt"/>
              </a:rPr>
              <a:t>Individual Satisfaction Benchmark Scores are from the Quarterly ForeSee E-Government Satisfaction Index Report. For the full report </a:t>
            </a:r>
            <a:r>
              <a:rPr lang="en-US" sz="900" dirty="0" smtClean="0">
                <a:latin typeface="+mj-lt"/>
                <a:hlinkClick r:id="rId3"/>
              </a:rPr>
              <a:t>click here</a:t>
            </a:r>
            <a:endParaRPr lang="en-US" sz="900" dirty="0">
              <a:latin typeface="+mj-lt"/>
            </a:endParaRPr>
          </a:p>
        </p:txBody>
      </p:sp>
      <p:sp>
        <p:nvSpPr>
          <p:cNvPr id="13" name="Slide Number Placeholder 12"/>
          <p:cNvSpPr>
            <a:spLocks noGrp="1"/>
          </p:cNvSpPr>
          <p:nvPr>
            <p:ph type="sldNum" sz="quarter" idx="12"/>
          </p:nvPr>
        </p:nvSpPr>
        <p:spPr/>
        <p:txBody>
          <a:bodyPr/>
          <a:lstStyle/>
          <a:p>
            <a:fld id="{C932CDCB-4B29-F641-AE31-D4360F16EBC3}" type="slidenum">
              <a:rPr lang="en-US" smtClean="0"/>
              <a:t>27</a:t>
            </a:fld>
            <a:endParaRPr lang="en-US" dirty="0"/>
          </a:p>
        </p:txBody>
      </p:sp>
      <p:pic>
        <p:nvPicPr>
          <p:cNvPr id="14" name="Picture 13" descr="... Gas Energy Services recognized with EPA Green Power Leadership Aw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48" y="3551972"/>
            <a:ext cx="1007774" cy="533145"/>
          </a:xfrm>
          <a:prstGeom prst="rect">
            <a:avLst/>
          </a:prstGeom>
        </p:spPr>
      </p:pic>
    </p:spTree>
    <p:extLst>
      <p:ext uri="{BB962C8B-B14F-4D97-AF65-F5344CB8AC3E}">
        <p14:creationId xmlns:p14="http://schemas.microsoft.com/office/powerpoint/2010/main" val="1855875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3836072462"/>
              </p:ext>
            </p:extLst>
          </p:nvPr>
        </p:nvGraphicFramePr>
        <p:xfrm>
          <a:off x="1622032" y="2201608"/>
          <a:ext cx="8323551" cy="34790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441" y="414083"/>
            <a:ext cx="10969943" cy="888608"/>
          </a:xfrm>
        </p:spPr>
        <p:txBody>
          <a:bodyPr>
            <a:noAutofit/>
          </a:bodyPr>
          <a:lstStyle/>
          <a:p>
            <a:r>
              <a:rPr lang="en-US" sz="2000" dirty="0" smtClean="0"/>
              <a:t>EPA.gov scores slightly below average among the Public Sector, Federal Government, and Informational benchmarks. In November 2016 EPA.gov scores 4 points above November 2015 score.</a:t>
            </a:r>
            <a:endParaRPr lang="en-US" sz="2000" dirty="0"/>
          </a:p>
        </p:txBody>
      </p:sp>
      <p:sp>
        <p:nvSpPr>
          <p:cNvPr id="5" name="TextBox 4"/>
          <p:cNvSpPr txBox="1"/>
          <p:nvPr/>
        </p:nvSpPr>
        <p:spPr>
          <a:xfrm>
            <a:off x="3660220" y="1889212"/>
            <a:ext cx="4247173" cy="261610"/>
          </a:xfrm>
          <a:prstGeom prst="rect">
            <a:avLst/>
          </a:prstGeom>
          <a:noFill/>
        </p:spPr>
        <p:txBody>
          <a:bodyPr wrap="square" rtlCol="0">
            <a:spAutoFit/>
          </a:bodyPr>
          <a:lstStyle/>
          <a:p>
            <a:pPr algn="ctr"/>
            <a:r>
              <a:rPr lang="en-US" sz="1100" b="1" dirty="0" smtClean="0"/>
              <a:t>November 2016 Satisfaction Benchmark</a:t>
            </a:r>
            <a:endParaRPr lang="en-US" sz="900" b="1" dirty="0"/>
          </a:p>
        </p:txBody>
      </p:sp>
      <p:sp>
        <p:nvSpPr>
          <p:cNvPr id="6" name="TextBox 5"/>
          <p:cNvSpPr txBox="1"/>
          <p:nvPr/>
        </p:nvSpPr>
        <p:spPr>
          <a:xfrm>
            <a:off x="4275054" y="6409399"/>
            <a:ext cx="3376389" cy="230832"/>
          </a:xfrm>
          <a:prstGeom prst="rect">
            <a:avLst/>
          </a:prstGeom>
          <a:noFill/>
        </p:spPr>
        <p:txBody>
          <a:bodyPr wrap="square" rtlCol="0">
            <a:spAutoFit/>
          </a:bodyPr>
          <a:lstStyle/>
          <a:p>
            <a:pPr algn="ctr"/>
            <a:r>
              <a:rPr lang="en-US" sz="900" dirty="0" smtClean="0">
                <a:solidFill>
                  <a:schemeClr val="bg1"/>
                </a:solidFill>
              </a:rPr>
              <a:t>See appendix for full benchmark membership.</a:t>
            </a:r>
            <a:endParaRPr lang="en-US" sz="900" dirty="0">
              <a:solidFill>
                <a:schemeClr val="bg1"/>
              </a:solidFill>
            </a:endParaRPr>
          </a:p>
        </p:txBody>
      </p:sp>
      <p:sp>
        <p:nvSpPr>
          <p:cNvPr id="7" name="Slide Number Placeholder 6"/>
          <p:cNvSpPr>
            <a:spLocks noGrp="1"/>
          </p:cNvSpPr>
          <p:nvPr>
            <p:ph type="sldNum" sz="quarter" idx="12"/>
          </p:nvPr>
        </p:nvSpPr>
        <p:spPr/>
        <p:txBody>
          <a:bodyPr/>
          <a:lstStyle/>
          <a:p>
            <a:fld id="{C932CDCB-4B29-F641-AE31-D4360F16EBC3}" type="slidenum">
              <a:rPr lang="en-US" smtClean="0"/>
              <a:t>28</a:t>
            </a:fld>
            <a:endParaRPr lang="en-US" dirty="0"/>
          </a:p>
        </p:txBody>
      </p:sp>
      <p:sp>
        <p:nvSpPr>
          <p:cNvPr id="8" name="TextBox 7"/>
          <p:cNvSpPr txBox="1"/>
          <p:nvPr/>
        </p:nvSpPr>
        <p:spPr>
          <a:xfrm>
            <a:off x="3127983" y="6579531"/>
            <a:ext cx="5670529" cy="230832"/>
          </a:xfrm>
          <a:prstGeom prst="rect">
            <a:avLst/>
          </a:prstGeom>
          <a:noFill/>
        </p:spPr>
        <p:txBody>
          <a:bodyPr wrap="square" rtlCol="0">
            <a:spAutoFit/>
          </a:bodyPr>
          <a:lstStyle/>
          <a:p>
            <a:pPr algn="ctr"/>
            <a:r>
              <a:rPr lang="en-US" sz="900" dirty="0" smtClean="0">
                <a:solidFill>
                  <a:schemeClr val="bg1"/>
                </a:solidFill>
              </a:rPr>
              <a:t>Benchmark Scores are for the month of November 2016 only I Average scores shown for November 2015</a:t>
            </a:r>
            <a:endParaRPr lang="en-US" sz="9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619522923"/>
              </p:ext>
            </p:extLst>
          </p:nvPr>
        </p:nvGraphicFramePr>
        <p:xfrm>
          <a:off x="939202" y="5340440"/>
          <a:ext cx="8727312" cy="457200"/>
        </p:xfrm>
        <a:graphic>
          <a:graphicData uri="http://schemas.openxmlformats.org/drawingml/2006/table">
            <a:tbl>
              <a:tblPr firstRow="1" bandRow="1">
                <a:tableStyleId>{073A0DAA-6AF3-43AB-8588-CEC1D06C72B9}</a:tableStyleId>
              </a:tblPr>
              <a:tblGrid>
                <a:gridCol w="1335970">
                  <a:extLst>
                    <a:ext uri="{9D8B030D-6E8A-4147-A177-3AD203B41FA5}">
                      <a16:colId xmlns:a16="http://schemas.microsoft.com/office/drawing/2014/main" val="20000"/>
                    </a:ext>
                  </a:extLst>
                </a:gridCol>
                <a:gridCol w="1228506">
                  <a:extLst>
                    <a:ext uri="{9D8B030D-6E8A-4147-A177-3AD203B41FA5}">
                      <a16:colId xmlns:a16="http://schemas.microsoft.com/office/drawing/2014/main" val="20001"/>
                    </a:ext>
                  </a:extLst>
                </a:gridCol>
                <a:gridCol w="1218353">
                  <a:extLst>
                    <a:ext uri="{9D8B030D-6E8A-4147-A177-3AD203B41FA5}">
                      <a16:colId xmlns:a16="http://schemas.microsoft.com/office/drawing/2014/main" val="20002"/>
                    </a:ext>
                  </a:extLst>
                </a:gridCol>
                <a:gridCol w="1299576">
                  <a:extLst>
                    <a:ext uri="{9D8B030D-6E8A-4147-A177-3AD203B41FA5}">
                      <a16:colId xmlns:a16="http://schemas.microsoft.com/office/drawing/2014/main" val="20003"/>
                    </a:ext>
                  </a:extLst>
                </a:gridCol>
                <a:gridCol w="1208201">
                  <a:extLst>
                    <a:ext uri="{9D8B030D-6E8A-4147-A177-3AD203B41FA5}">
                      <a16:colId xmlns:a16="http://schemas.microsoft.com/office/drawing/2014/main" val="20004"/>
                    </a:ext>
                  </a:extLst>
                </a:gridCol>
                <a:gridCol w="1218353">
                  <a:extLst>
                    <a:ext uri="{9D8B030D-6E8A-4147-A177-3AD203B41FA5}">
                      <a16:colId xmlns:a16="http://schemas.microsoft.com/office/drawing/2014/main" val="20005"/>
                    </a:ext>
                  </a:extLst>
                </a:gridCol>
                <a:gridCol w="1218353">
                  <a:extLst>
                    <a:ext uri="{9D8B030D-6E8A-4147-A177-3AD203B41FA5}">
                      <a16:colId xmlns:a16="http://schemas.microsoft.com/office/drawing/2014/main" val="1140148570"/>
                    </a:ext>
                  </a:extLst>
                </a:gridCol>
              </a:tblGrid>
              <a:tr h="430773">
                <a:tc>
                  <a:txBody>
                    <a:bodyPr/>
                    <a:lstStyle/>
                    <a:p>
                      <a:pPr algn="ctr"/>
                      <a:r>
                        <a:rPr lang="en-US" sz="1200" dirty="0" smtClean="0"/>
                        <a:t>November </a:t>
                      </a:r>
                      <a:r>
                        <a:rPr lang="en-US" sz="1200" baseline="0" dirty="0" smtClean="0"/>
                        <a:t>2015 Averages</a:t>
                      </a:r>
                      <a:endParaRPr lang="en-US" sz="1200" dirty="0"/>
                    </a:p>
                  </a:txBody>
                  <a:tcPr anchor="ctr"/>
                </a:tc>
                <a:tc>
                  <a:txBody>
                    <a:bodyPr/>
                    <a:lstStyle/>
                    <a:p>
                      <a:pPr algn="ctr"/>
                      <a:r>
                        <a:rPr lang="en-US" sz="1400" i="0" dirty="0" smtClean="0"/>
                        <a:t>66</a:t>
                      </a:r>
                      <a:endParaRPr lang="en-US" sz="1400" i="0" dirty="0"/>
                    </a:p>
                  </a:txBody>
                  <a:tcPr anchor="ctr"/>
                </a:tc>
                <a:tc>
                  <a:txBody>
                    <a:bodyPr/>
                    <a:lstStyle/>
                    <a:p>
                      <a:pPr algn="ctr"/>
                      <a:r>
                        <a:rPr lang="en-US" sz="1400" i="0" dirty="0" smtClean="0"/>
                        <a:t>68</a:t>
                      </a:r>
                      <a:endParaRPr lang="en-US" sz="1400" i="0" dirty="0"/>
                    </a:p>
                  </a:txBody>
                  <a:tcPr anchor="ctr"/>
                </a:tc>
                <a:tc>
                  <a:txBody>
                    <a:bodyPr/>
                    <a:lstStyle/>
                    <a:p>
                      <a:pPr algn="ctr"/>
                      <a:r>
                        <a:rPr lang="en-US" sz="1400" i="0" dirty="0" smtClean="0">
                          <a:solidFill>
                            <a:schemeClr val="bg1"/>
                          </a:solidFill>
                        </a:rPr>
                        <a:t>72</a:t>
                      </a:r>
                      <a:endParaRPr lang="en-US" sz="1400" i="0" dirty="0">
                        <a:solidFill>
                          <a:schemeClr val="bg1"/>
                        </a:solidFill>
                      </a:endParaRPr>
                    </a:p>
                  </a:txBody>
                  <a:tcPr anchor="ctr"/>
                </a:tc>
                <a:tc>
                  <a:txBody>
                    <a:bodyPr/>
                    <a:lstStyle/>
                    <a:p>
                      <a:pPr algn="ctr"/>
                      <a:r>
                        <a:rPr lang="en-US" sz="1400" i="0" dirty="0" smtClean="0">
                          <a:solidFill>
                            <a:schemeClr val="bg1"/>
                          </a:solidFill>
                        </a:rPr>
                        <a:t>68</a:t>
                      </a:r>
                      <a:endParaRPr lang="en-US" sz="1400" i="0" dirty="0">
                        <a:solidFill>
                          <a:schemeClr val="bg1"/>
                        </a:solidFill>
                      </a:endParaRPr>
                    </a:p>
                  </a:txBody>
                  <a:tcPr anchor="ctr"/>
                </a:tc>
                <a:tc>
                  <a:txBody>
                    <a:bodyPr/>
                    <a:lstStyle/>
                    <a:p>
                      <a:pPr algn="ctr"/>
                      <a:r>
                        <a:rPr lang="en-US" sz="1400" i="0" dirty="0" smtClean="0"/>
                        <a:t>74</a:t>
                      </a:r>
                      <a:endParaRPr lang="en-US" sz="1400" i="0" dirty="0"/>
                    </a:p>
                  </a:txBody>
                  <a:tcPr anchor="ctr"/>
                </a:tc>
                <a:tc>
                  <a:txBody>
                    <a:bodyPr/>
                    <a:lstStyle/>
                    <a:p>
                      <a:pPr algn="ctr"/>
                      <a:r>
                        <a:rPr lang="en-US" sz="1400" i="0" dirty="0" smtClean="0"/>
                        <a:t>71</a:t>
                      </a:r>
                      <a:endParaRPr lang="en-US" sz="1400" i="0" dirty="0"/>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6633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15" y="286628"/>
            <a:ext cx="10969943" cy="888608"/>
          </a:xfrm>
        </p:spPr>
        <p:txBody>
          <a:bodyPr>
            <a:normAutofit/>
          </a:bodyPr>
          <a:lstStyle/>
          <a:p>
            <a:r>
              <a:rPr lang="en-US" sz="2000" dirty="0" smtClean="0"/>
              <a:t>Overall, radiation visitors also come to EPA.gov to find information about data, statistics, scientific methods or models or research one or more environmental issues. </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8987336"/>
              </p:ext>
            </p:extLst>
          </p:nvPr>
        </p:nvGraphicFramePr>
        <p:xfrm>
          <a:off x="0" y="1284222"/>
          <a:ext cx="5192424" cy="4535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025632140"/>
              </p:ext>
            </p:extLst>
          </p:nvPr>
        </p:nvGraphicFramePr>
        <p:xfrm>
          <a:off x="5192424" y="1284222"/>
          <a:ext cx="6530637" cy="23221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172149974"/>
              </p:ext>
            </p:extLst>
          </p:nvPr>
        </p:nvGraphicFramePr>
        <p:xfrm>
          <a:off x="5048747" y="3745279"/>
          <a:ext cx="6530637" cy="2322144"/>
        </p:xfrm>
        <a:graphic>
          <a:graphicData uri="http://schemas.openxmlformats.org/drawingml/2006/chart">
            <c:chart xmlns:c="http://schemas.openxmlformats.org/drawingml/2006/chart" xmlns:r="http://schemas.openxmlformats.org/officeDocument/2006/relationships" r:id="rId4"/>
          </a:graphicData>
        </a:graphic>
      </p:graphicFrame>
      <p:sp>
        <p:nvSpPr>
          <p:cNvPr id="3" name="Chevron 2"/>
          <p:cNvSpPr/>
          <p:nvPr/>
        </p:nvSpPr>
        <p:spPr>
          <a:xfrm rot="20239934">
            <a:off x="4203865" y="2683823"/>
            <a:ext cx="320634" cy="427512"/>
          </a:xfrm>
          <a:prstGeom prst="chevron">
            <a:avLst/>
          </a:prstGeom>
          <a:solidFill>
            <a:srgbClr val="3973A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rot="20239934">
            <a:off x="4638325" y="2470566"/>
            <a:ext cx="320634" cy="427512"/>
          </a:xfrm>
          <a:prstGeom prst="chevron">
            <a:avLst/>
          </a:prstGeom>
          <a:solidFill>
            <a:srgbClr val="3973A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Chevron 13"/>
          <p:cNvSpPr/>
          <p:nvPr/>
        </p:nvSpPr>
        <p:spPr>
          <a:xfrm rot="20239934">
            <a:off x="4434179" y="2577195"/>
            <a:ext cx="320634" cy="427512"/>
          </a:xfrm>
          <a:prstGeom prst="chevron">
            <a:avLst/>
          </a:prstGeom>
          <a:solidFill>
            <a:srgbClr val="3973A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p:cNvSpPr/>
          <p:nvPr/>
        </p:nvSpPr>
        <p:spPr>
          <a:xfrm rot="533835">
            <a:off x="4161521" y="4645424"/>
            <a:ext cx="320634" cy="427512"/>
          </a:xfrm>
          <a:prstGeom prst="chevron">
            <a:avLst/>
          </a:prstGeom>
          <a:solidFill>
            <a:srgbClr val="1F0A6C"/>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Chevron 15"/>
          <p:cNvSpPr/>
          <p:nvPr/>
        </p:nvSpPr>
        <p:spPr>
          <a:xfrm rot="536972">
            <a:off x="4646658" y="4723966"/>
            <a:ext cx="320634" cy="427512"/>
          </a:xfrm>
          <a:prstGeom prst="chevron">
            <a:avLst/>
          </a:prstGeom>
          <a:solidFill>
            <a:srgbClr val="1F0A6C"/>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p:cNvSpPr/>
          <p:nvPr/>
        </p:nvSpPr>
        <p:spPr>
          <a:xfrm rot="564602">
            <a:off x="4404934" y="4671574"/>
            <a:ext cx="320634" cy="427512"/>
          </a:xfrm>
          <a:prstGeom prst="chevron">
            <a:avLst/>
          </a:prstGeom>
          <a:solidFill>
            <a:srgbClr val="1F0A6C"/>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Slide Number Placeholder 4"/>
          <p:cNvSpPr>
            <a:spLocks noGrp="1"/>
          </p:cNvSpPr>
          <p:nvPr>
            <p:ph type="sldNum" sz="quarter" idx="12"/>
          </p:nvPr>
        </p:nvSpPr>
        <p:spPr/>
        <p:txBody>
          <a:bodyPr/>
          <a:lstStyle/>
          <a:p>
            <a:fld id="{C932CDCB-4B29-F641-AE31-D4360F16EBC3}" type="slidenum">
              <a:rPr lang="en-US" smtClean="0"/>
              <a:t>29</a:t>
            </a:fld>
            <a:endParaRPr lang="en-US" dirty="0"/>
          </a:p>
        </p:txBody>
      </p:sp>
      <p:sp>
        <p:nvSpPr>
          <p:cNvPr id="19" name="Rectangle 18"/>
          <p:cNvSpPr/>
          <p:nvPr/>
        </p:nvSpPr>
        <p:spPr>
          <a:xfrm>
            <a:off x="3991773" y="6494219"/>
            <a:ext cx="3261337" cy="230832"/>
          </a:xfrm>
          <a:prstGeom prst="rect">
            <a:avLst/>
          </a:prstGeom>
        </p:spPr>
        <p:txBody>
          <a:bodyPr wrap="square">
            <a:spAutoFit/>
          </a:bodyPr>
          <a:lstStyle/>
          <a:p>
            <a:r>
              <a:rPr lang="en-US" sz="900" dirty="0" smtClean="0">
                <a:solidFill>
                  <a:schemeClr val="bg1"/>
                </a:solidFill>
              </a:rPr>
              <a:t>September 1, 2015 – November 30, 2016 </a:t>
            </a:r>
            <a:r>
              <a:rPr lang="en-US" sz="900" dirty="0">
                <a:solidFill>
                  <a:schemeClr val="bg1"/>
                </a:solidFill>
              </a:rPr>
              <a:t>| 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Tree>
    <p:extLst>
      <p:ext uri="{BB962C8B-B14F-4D97-AF65-F5344CB8AC3E}">
        <p14:creationId xmlns:p14="http://schemas.microsoft.com/office/powerpoint/2010/main" val="4256260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pa banne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
            <a:ext cx="12188825" cy="3742337"/>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3724811" y="3089566"/>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lowchart: Connector 20"/>
          <p:cNvSpPr/>
          <p:nvPr/>
        </p:nvSpPr>
        <p:spPr>
          <a:xfrm>
            <a:off x="5459006" y="3122552"/>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Connector 23"/>
          <p:cNvSpPr/>
          <p:nvPr/>
        </p:nvSpPr>
        <p:spPr>
          <a:xfrm>
            <a:off x="7231903" y="3098802"/>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Connector 24"/>
          <p:cNvSpPr/>
          <p:nvPr/>
        </p:nvSpPr>
        <p:spPr>
          <a:xfrm>
            <a:off x="9035513" y="3089566"/>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lowchart: Connector 18"/>
          <p:cNvSpPr/>
          <p:nvPr/>
        </p:nvSpPr>
        <p:spPr>
          <a:xfrm>
            <a:off x="1981700" y="3089566"/>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EB5131EF-D618-5347-8462-43F33F2C84D1}" type="slidenum">
              <a:rPr lang="en-US" smtClean="0"/>
              <a:t>3</a:t>
            </a:fld>
            <a:endParaRPr lang="en-US" dirty="0"/>
          </a:p>
        </p:txBody>
      </p:sp>
      <p:sp>
        <p:nvSpPr>
          <p:cNvPr id="12" name="Flowchart: Connector 11"/>
          <p:cNvSpPr/>
          <p:nvPr/>
        </p:nvSpPr>
        <p:spPr>
          <a:xfrm>
            <a:off x="2027014" y="316132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lowchart: Connector 16"/>
          <p:cNvSpPr/>
          <p:nvPr/>
        </p:nvSpPr>
        <p:spPr>
          <a:xfrm>
            <a:off x="7302090" y="316132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93631" y="3450113"/>
            <a:ext cx="980377" cy="881059"/>
          </a:xfrm>
          <a:prstGeom prst="rect">
            <a:avLst/>
          </a:prstGeom>
          <a:ln>
            <a:noFill/>
          </a:ln>
        </p:spPr>
      </p:pic>
      <p:sp>
        <p:nvSpPr>
          <p:cNvPr id="28" name="Text Box 3"/>
          <p:cNvSpPr txBox="1">
            <a:spLocks noChangeArrowheads="1"/>
          </p:cNvSpPr>
          <p:nvPr/>
        </p:nvSpPr>
        <p:spPr bwMode="auto">
          <a:xfrm>
            <a:off x="1969825" y="4781564"/>
            <a:ext cx="1472831" cy="584775"/>
          </a:xfrm>
          <a:prstGeom prst="rect">
            <a:avLst/>
          </a:prstGeom>
          <a:noFill/>
          <a:ln w="12700">
            <a:noFill/>
            <a:miter lim="800000"/>
            <a:headEnd/>
            <a:tailEnd/>
          </a:ln>
        </p:spPr>
        <p:txBody>
          <a:bodyPr wrap="square" lIns="82296" rIns="82296">
            <a:spAutoFit/>
          </a:bodyPr>
          <a:lstStyle/>
          <a:p>
            <a:pPr algn="ctr">
              <a:spcBef>
                <a:spcPct val="50000"/>
              </a:spcBef>
            </a:pPr>
            <a:r>
              <a:rPr lang="en-US" sz="1600" b="1" dirty="0" smtClean="0">
                <a:cs typeface="Arial" pitchFamily="34" charset="0"/>
              </a:rPr>
              <a:t>Voice of Visitor</a:t>
            </a:r>
          </a:p>
        </p:txBody>
      </p:sp>
      <p:sp>
        <p:nvSpPr>
          <p:cNvPr id="30" name="Text Box 3"/>
          <p:cNvSpPr txBox="1">
            <a:spLocks noChangeArrowheads="1"/>
          </p:cNvSpPr>
          <p:nvPr/>
        </p:nvSpPr>
        <p:spPr bwMode="auto">
          <a:xfrm>
            <a:off x="9242437" y="4781564"/>
            <a:ext cx="1454359" cy="338554"/>
          </a:xfrm>
          <a:prstGeom prst="rect">
            <a:avLst/>
          </a:prstGeom>
          <a:noFill/>
          <a:ln w="12700">
            <a:noFill/>
            <a:miter lim="800000"/>
            <a:headEnd/>
            <a:tailEnd/>
          </a:ln>
        </p:spPr>
        <p:txBody>
          <a:bodyPr wrap="square" lIns="82296" rIns="82296">
            <a:spAutoFit/>
          </a:bodyPr>
          <a:lstStyle/>
          <a:p>
            <a:pPr algn="ctr">
              <a:spcBef>
                <a:spcPct val="50000"/>
              </a:spcBef>
            </a:pPr>
            <a:r>
              <a:rPr lang="en-US" sz="1600" b="1" dirty="0" smtClean="0">
                <a:cs typeface="Arial" pitchFamily="34" charset="0"/>
              </a:rPr>
              <a:t>Appendix </a:t>
            </a:r>
          </a:p>
        </p:txBody>
      </p:sp>
      <p:sp>
        <p:nvSpPr>
          <p:cNvPr id="31" name="Text Box 3"/>
          <p:cNvSpPr txBox="1">
            <a:spLocks noChangeArrowheads="1"/>
          </p:cNvSpPr>
          <p:nvPr/>
        </p:nvSpPr>
        <p:spPr bwMode="auto">
          <a:xfrm>
            <a:off x="3622674" y="4787928"/>
            <a:ext cx="1791665" cy="584775"/>
          </a:xfrm>
          <a:prstGeom prst="rect">
            <a:avLst/>
          </a:prstGeom>
          <a:noFill/>
          <a:ln w="12700">
            <a:noFill/>
            <a:miter lim="800000"/>
            <a:headEnd/>
            <a:tailEnd/>
          </a:ln>
        </p:spPr>
        <p:txBody>
          <a:bodyPr wrap="square" lIns="82296" rIns="82296">
            <a:spAutoFit/>
          </a:bodyPr>
          <a:lstStyle/>
          <a:p>
            <a:pPr algn="ctr">
              <a:spcBef>
                <a:spcPct val="50000"/>
              </a:spcBef>
            </a:pPr>
            <a:r>
              <a:rPr lang="en-US" sz="1600" b="1" dirty="0" smtClean="0">
                <a:cs typeface="Arial" pitchFamily="34" charset="0"/>
              </a:rPr>
              <a:t>ForeSee Methodology   </a:t>
            </a:r>
          </a:p>
        </p:txBody>
      </p:sp>
      <p:sp>
        <p:nvSpPr>
          <p:cNvPr id="32" name="Text Box 3"/>
          <p:cNvSpPr txBox="1">
            <a:spLocks noChangeArrowheads="1"/>
          </p:cNvSpPr>
          <p:nvPr/>
        </p:nvSpPr>
        <p:spPr bwMode="auto">
          <a:xfrm>
            <a:off x="5248879" y="4836483"/>
            <a:ext cx="2111528" cy="584775"/>
          </a:xfrm>
          <a:prstGeom prst="rect">
            <a:avLst/>
          </a:prstGeom>
          <a:noFill/>
          <a:ln w="12700">
            <a:noFill/>
            <a:miter lim="800000"/>
            <a:headEnd/>
            <a:tailEnd/>
          </a:ln>
        </p:spPr>
        <p:txBody>
          <a:bodyPr wrap="square" lIns="82296" rIns="82296">
            <a:spAutoFit/>
          </a:bodyPr>
          <a:lstStyle/>
          <a:p>
            <a:pPr algn="ctr">
              <a:spcBef>
                <a:spcPct val="50000"/>
              </a:spcBef>
            </a:pPr>
            <a:r>
              <a:rPr lang="en-US" sz="1600" b="1" dirty="0" smtClean="0">
                <a:cs typeface="Arial" pitchFamily="34" charset="0"/>
              </a:rPr>
              <a:t>Radiation Segment Overview</a:t>
            </a:r>
          </a:p>
        </p:txBody>
      </p:sp>
      <p:sp>
        <p:nvSpPr>
          <p:cNvPr id="35" name="Text Box 3"/>
          <p:cNvSpPr txBox="1">
            <a:spLocks noChangeArrowheads="1"/>
          </p:cNvSpPr>
          <p:nvPr/>
        </p:nvSpPr>
        <p:spPr bwMode="auto">
          <a:xfrm>
            <a:off x="7096325" y="4807831"/>
            <a:ext cx="2106298" cy="830997"/>
          </a:xfrm>
          <a:prstGeom prst="rect">
            <a:avLst/>
          </a:prstGeom>
          <a:noFill/>
          <a:ln w="12700">
            <a:noFill/>
            <a:miter lim="800000"/>
            <a:headEnd/>
            <a:tailEnd/>
          </a:ln>
        </p:spPr>
        <p:txBody>
          <a:bodyPr wrap="square" lIns="82296" rIns="82296">
            <a:spAutoFit/>
          </a:bodyPr>
          <a:lstStyle/>
          <a:p>
            <a:pPr algn="ctr">
              <a:spcBef>
                <a:spcPct val="50000"/>
              </a:spcBef>
            </a:pPr>
            <a:r>
              <a:rPr lang="en-US" sz="1600" b="1" dirty="0" smtClean="0">
                <a:cs typeface="Arial" pitchFamily="34" charset="0"/>
              </a:rPr>
              <a:t>Key Findings, Recommendations, Next Steps</a:t>
            </a:r>
          </a:p>
        </p:txBody>
      </p:sp>
      <p:pic>
        <p:nvPicPr>
          <p:cNvPr id="37" name="Picture 36"/>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87021" y="3392811"/>
            <a:ext cx="1157220" cy="1139948"/>
          </a:xfrm>
          <a:prstGeom prst="rect">
            <a:avLst/>
          </a:prstGeom>
        </p:spPr>
      </p:pic>
      <p:pic>
        <p:nvPicPr>
          <p:cNvPr id="38" name="Picture 37"/>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51438" y="3379981"/>
            <a:ext cx="1141448" cy="1034913"/>
          </a:xfrm>
          <a:prstGeom prst="rect">
            <a:avLst/>
          </a:prstGeom>
        </p:spPr>
      </p:pic>
      <p:pic>
        <p:nvPicPr>
          <p:cNvPr id="40" name="Picture 39"/>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05906" y="3434591"/>
            <a:ext cx="1144322" cy="1074344"/>
          </a:xfrm>
          <a:prstGeom prst="rect">
            <a:avLst/>
          </a:prstGeom>
        </p:spPr>
      </p:pic>
      <p:sp>
        <p:nvSpPr>
          <p:cNvPr id="13" name="Flowchart: Connector 12"/>
          <p:cNvSpPr/>
          <p:nvPr/>
        </p:nvSpPr>
        <p:spPr>
          <a:xfrm>
            <a:off x="3776496" y="316132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lowchart: Connector 13"/>
          <p:cNvSpPr/>
          <p:nvPr/>
        </p:nvSpPr>
        <p:spPr>
          <a:xfrm>
            <a:off x="5518061" y="318507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lowchart: Connector 17"/>
          <p:cNvSpPr/>
          <p:nvPr/>
        </p:nvSpPr>
        <p:spPr>
          <a:xfrm>
            <a:off x="9087198" y="316132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53137" y="3320509"/>
            <a:ext cx="981929" cy="1018905"/>
          </a:xfrm>
          <a:prstGeom prst="rect">
            <a:avLst/>
          </a:prstGeom>
        </p:spPr>
      </p:pic>
      <p:sp>
        <p:nvSpPr>
          <p:cNvPr id="29" name="TextBox 28"/>
          <p:cNvSpPr txBox="1"/>
          <p:nvPr/>
        </p:nvSpPr>
        <p:spPr>
          <a:xfrm>
            <a:off x="4525998" y="5545505"/>
            <a:ext cx="3066473" cy="830997"/>
          </a:xfrm>
          <a:prstGeom prst="rect">
            <a:avLst/>
          </a:prstGeom>
          <a:noFill/>
        </p:spPr>
        <p:txBody>
          <a:bodyPr wrap="square" rtlCol="0">
            <a:spAutoFit/>
          </a:bodyPr>
          <a:lstStyle/>
          <a:p>
            <a:pPr algn="ctr"/>
            <a:r>
              <a:rPr lang="en-US" sz="4800" b="1" dirty="0" smtClean="0">
                <a:solidFill>
                  <a:srgbClr val="002060"/>
                </a:solidFill>
              </a:rPr>
              <a:t>AGENDA</a:t>
            </a:r>
            <a:endParaRPr lang="en-US" sz="4800" b="1" dirty="0">
              <a:solidFill>
                <a:srgbClr val="002060"/>
              </a:solidFill>
            </a:endParaRPr>
          </a:p>
        </p:txBody>
      </p:sp>
    </p:spTree>
    <p:extLst>
      <p:ext uri="{BB962C8B-B14F-4D97-AF65-F5344CB8AC3E}">
        <p14:creationId xmlns:p14="http://schemas.microsoft.com/office/powerpoint/2010/main" val="1074920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479" y="129507"/>
            <a:ext cx="10969943" cy="888608"/>
          </a:xfrm>
        </p:spPr>
        <p:txBody>
          <a:bodyPr>
            <a:normAutofit/>
          </a:bodyPr>
          <a:lstStyle/>
          <a:p>
            <a:r>
              <a:rPr lang="en-US" sz="2200" dirty="0" smtClean="0"/>
              <a:t>Benchmark Participants</a:t>
            </a:r>
            <a:endParaRPr lang="en-US" sz="2200" dirty="0"/>
          </a:p>
        </p:txBody>
      </p:sp>
      <p:sp>
        <p:nvSpPr>
          <p:cNvPr id="4" name="Slide Number Placeholder 3"/>
          <p:cNvSpPr>
            <a:spLocks noGrp="1"/>
          </p:cNvSpPr>
          <p:nvPr>
            <p:ph type="sldNum" sz="quarter" idx="12"/>
          </p:nvPr>
        </p:nvSpPr>
        <p:spPr/>
        <p:txBody>
          <a:bodyPr/>
          <a:lstStyle/>
          <a:p>
            <a:fld id="{EB5131EF-D618-5347-8462-43F33F2C84D1}" type="slidenum">
              <a:rPr lang="en-US" smtClean="0"/>
              <a:t>30</a:t>
            </a:fld>
            <a:endParaRPr lang="en-US" dirty="0"/>
          </a:p>
        </p:txBody>
      </p:sp>
      <p:pic>
        <p:nvPicPr>
          <p:cNvPr id="2" name="Picture 1"/>
          <p:cNvPicPr>
            <a:picLocks noChangeAspect="1"/>
          </p:cNvPicPr>
          <p:nvPr/>
        </p:nvPicPr>
        <p:blipFill>
          <a:blip r:embed="rId2"/>
          <a:stretch>
            <a:fillRect/>
          </a:stretch>
        </p:blipFill>
        <p:spPr>
          <a:xfrm>
            <a:off x="275364" y="1100428"/>
            <a:ext cx="11638095" cy="4657143"/>
          </a:xfrm>
          <a:prstGeom prst="rect">
            <a:avLst/>
          </a:prstGeom>
        </p:spPr>
      </p:pic>
    </p:spTree>
    <p:extLst>
      <p:ext uri="{BB962C8B-B14F-4D97-AF65-F5344CB8AC3E}">
        <p14:creationId xmlns:p14="http://schemas.microsoft.com/office/powerpoint/2010/main" val="1169399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479" y="129507"/>
            <a:ext cx="10969943" cy="888608"/>
          </a:xfrm>
        </p:spPr>
        <p:txBody>
          <a:bodyPr>
            <a:normAutofit/>
          </a:bodyPr>
          <a:lstStyle/>
          <a:p>
            <a:r>
              <a:rPr lang="en-US" sz="2200" dirty="0" smtClean="0"/>
              <a:t>Benchmark Participants</a:t>
            </a:r>
            <a:endParaRPr lang="en-US" sz="2200" dirty="0"/>
          </a:p>
        </p:txBody>
      </p:sp>
      <p:sp>
        <p:nvSpPr>
          <p:cNvPr id="4" name="Slide Number Placeholder 3"/>
          <p:cNvSpPr>
            <a:spLocks noGrp="1"/>
          </p:cNvSpPr>
          <p:nvPr>
            <p:ph type="sldNum" sz="quarter" idx="12"/>
          </p:nvPr>
        </p:nvSpPr>
        <p:spPr/>
        <p:txBody>
          <a:bodyPr/>
          <a:lstStyle/>
          <a:p>
            <a:fld id="{EB5131EF-D618-5347-8462-43F33F2C84D1}" type="slidenum">
              <a:rPr lang="en-US" smtClean="0"/>
              <a:t>31</a:t>
            </a:fld>
            <a:endParaRPr lang="en-US" dirty="0"/>
          </a:p>
        </p:txBody>
      </p:sp>
      <p:pic>
        <p:nvPicPr>
          <p:cNvPr id="6" name="Picture 5"/>
          <p:cNvPicPr>
            <a:picLocks noChangeAspect="1"/>
          </p:cNvPicPr>
          <p:nvPr/>
        </p:nvPicPr>
        <p:blipFill>
          <a:blip r:embed="rId2"/>
          <a:stretch>
            <a:fillRect/>
          </a:stretch>
        </p:blipFill>
        <p:spPr>
          <a:xfrm>
            <a:off x="225162" y="835381"/>
            <a:ext cx="9980952" cy="4971429"/>
          </a:xfrm>
          <a:prstGeom prst="rect">
            <a:avLst/>
          </a:prstGeom>
        </p:spPr>
      </p:pic>
      <p:pic>
        <p:nvPicPr>
          <p:cNvPr id="5" name="Picture 4"/>
          <p:cNvPicPr>
            <a:picLocks noChangeAspect="1"/>
          </p:cNvPicPr>
          <p:nvPr/>
        </p:nvPicPr>
        <p:blipFill>
          <a:blip r:embed="rId3"/>
          <a:stretch>
            <a:fillRect/>
          </a:stretch>
        </p:blipFill>
        <p:spPr>
          <a:xfrm>
            <a:off x="8636683" y="3597286"/>
            <a:ext cx="2495238" cy="2209524"/>
          </a:xfrm>
          <a:prstGeom prst="rect">
            <a:avLst/>
          </a:prstGeom>
        </p:spPr>
      </p:pic>
    </p:spTree>
    <p:extLst>
      <p:ext uri="{BB962C8B-B14F-4D97-AF65-F5344CB8AC3E}">
        <p14:creationId xmlns:p14="http://schemas.microsoft.com/office/powerpoint/2010/main" val="1140150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479" y="129507"/>
            <a:ext cx="10969943" cy="888608"/>
          </a:xfrm>
        </p:spPr>
        <p:txBody>
          <a:bodyPr>
            <a:normAutofit/>
          </a:bodyPr>
          <a:lstStyle/>
          <a:p>
            <a:r>
              <a:rPr lang="en-US" sz="2200" dirty="0" smtClean="0"/>
              <a:t>Benchmark Participants</a:t>
            </a:r>
            <a:endParaRPr lang="en-US" sz="2200" dirty="0"/>
          </a:p>
        </p:txBody>
      </p:sp>
      <p:sp>
        <p:nvSpPr>
          <p:cNvPr id="4" name="Slide Number Placeholder 3"/>
          <p:cNvSpPr>
            <a:spLocks noGrp="1"/>
          </p:cNvSpPr>
          <p:nvPr>
            <p:ph type="sldNum" sz="quarter" idx="12"/>
          </p:nvPr>
        </p:nvSpPr>
        <p:spPr/>
        <p:txBody>
          <a:bodyPr/>
          <a:lstStyle/>
          <a:p>
            <a:fld id="{EB5131EF-D618-5347-8462-43F33F2C84D1}" type="slidenum">
              <a:rPr lang="en-US" smtClean="0"/>
              <a:t>32</a:t>
            </a:fld>
            <a:endParaRPr lang="en-US" dirty="0"/>
          </a:p>
        </p:txBody>
      </p:sp>
      <p:pic>
        <p:nvPicPr>
          <p:cNvPr id="5" name="Picture 4"/>
          <p:cNvPicPr>
            <a:picLocks noChangeAspect="1"/>
          </p:cNvPicPr>
          <p:nvPr/>
        </p:nvPicPr>
        <p:blipFill>
          <a:blip r:embed="rId2"/>
          <a:stretch>
            <a:fillRect/>
          </a:stretch>
        </p:blipFill>
        <p:spPr>
          <a:xfrm>
            <a:off x="238270" y="929000"/>
            <a:ext cx="10904762" cy="5000000"/>
          </a:xfrm>
          <a:prstGeom prst="rect">
            <a:avLst/>
          </a:prstGeom>
        </p:spPr>
      </p:pic>
    </p:spTree>
    <p:extLst>
      <p:ext uri="{BB962C8B-B14F-4D97-AF65-F5344CB8AC3E}">
        <p14:creationId xmlns:p14="http://schemas.microsoft.com/office/powerpoint/2010/main" val="1982290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9" name="Shape 649"/>
          <p:cNvSpPr txBox="1"/>
          <p:nvPr/>
        </p:nvSpPr>
        <p:spPr>
          <a:xfrm>
            <a:off x="2060735" y="1261306"/>
            <a:ext cx="6634368" cy="609599"/>
          </a:xfrm>
          <a:prstGeom prst="rect">
            <a:avLst/>
          </a:prstGeom>
          <a:noFill/>
          <a:ln>
            <a:noFill/>
          </a:ln>
        </p:spPr>
        <p:txBody>
          <a:bodyPr lIns="91425" tIns="45700" rIns="91425" bIns="45700" anchor="t" anchorCtr="0">
            <a:noAutofit/>
          </a:bodyPr>
          <a:lstStyle/>
          <a:p>
            <a:pPr marL="342900" indent="-342900">
              <a:lnSpc>
                <a:spcPct val="90000"/>
              </a:lnSpc>
              <a:buSzPct val="25000"/>
            </a:pPr>
            <a:r>
              <a:rPr lang="en-US" sz="1800" b="1" dirty="0">
                <a:solidFill>
                  <a:srgbClr val="5C7192"/>
                </a:solidFill>
                <a:latin typeface="Arial"/>
                <a:ea typeface="Arial"/>
                <a:cs typeface="Arial"/>
                <a:sym typeface="Arial"/>
              </a:rPr>
              <a:t>Client Services Team</a:t>
            </a:r>
          </a:p>
          <a:p>
            <a:pPr marL="342900" indent="-342900">
              <a:lnSpc>
                <a:spcPct val="90000"/>
              </a:lnSpc>
              <a:spcBef>
                <a:spcPts val="280"/>
              </a:spcBef>
              <a:buSzPct val="25000"/>
            </a:pPr>
            <a:r>
              <a:rPr lang="en-US" sz="1400" i="1" dirty="0">
                <a:solidFill>
                  <a:srgbClr val="5C7192"/>
                </a:solidFill>
                <a:latin typeface="Arial"/>
                <a:ea typeface="Arial"/>
                <a:cs typeface="Arial"/>
                <a:sym typeface="Arial"/>
              </a:rPr>
              <a:t>Survey design, code development, reporting, analysis and strategic planning</a:t>
            </a:r>
          </a:p>
        </p:txBody>
      </p:sp>
      <p:sp>
        <p:nvSpPr>
          <p:cNvPr id="650" name="Shape 650"/>
          <p:cNvSpPr/>
          <p:nvPr/>
        </p:nvSpPr>
        <p:spPr>
          <a:xfrm>
            <a:off x="2060735" y="3547303"/>
            <a:ext cx="6705599" cy="754040"/>
          </a:xfrm>
          <a:prstGeom prst="rect">
            <a:avLst/>
          </a:prstGeom>
          <a:noFill/>
          <a:ln>
            <a:noFill/>
          </a:ln>
        </p:spPr>
        <p:txBody>
          <a:bodyPr lIns="91425" tIns="45700" rIns="91425" bIns="45700" anchor="t" anchorCtr="0">
            <a:noAutofit/>
          </a:bodyPr>
          <a:lstStyle/>
          <a:p>
            <a:pPr marL="342900" indent="-342900">
              <a:buSzPct val="25000"/>
            </a:pPr>
            <a:r>
              <a:rPr lang="en-US" sz="1800" b="1" dirty="0">
                <a:solidFill>
                  <a:srgbClr val="5C7192"/>
                </a:solidFill>
                <a:latin typeface="Arial"/>
                <a:ea typeface="Arial"/>
                <a:cs typeface="Arial"/>
                <a:sym typeface="Arial"/>
              </a:rPr>
              <a:t>Account Management Team</a:t>
            </a:r>
          </a:p>
          <a:p>
            <a:pPr marL="342900" indent="-342900">
              <a:spcBef>
                <a:spcPts val="280"/>
              </a:spcBef>
              <a:buSzPct val="25000"/>
            </a:pPr>
            <a:r>
              <a:rPr lang="en-US" sz="1400" i="1" dirty="0">
                <a:solidFill>
                  <a:srgbClr val="5C7192"/>
                </a:solidFill>
                <a:latin typeface="Arial"/>
                <a:ea typeface="Arial"/>
                <a:cs typeface="Arial"/>
                <a:sym typeface="Arial"/>
              </a:rPr>
              <a:t>Contracts, negotiations, relationship management, and strategic planning</a:t>
            </a:r>
          </a:p>
        </p:txBody>
      </p:sp>
      <p:sp>
        <p:nvSpPr>
          <p:cNvPr id="651" name="Shape 651"/>
          <p:cNvSpPr/>
          <p:nvPr/>
        </p:nvSpPr>
        <p:spPr>
          <a:xfrm>
            <a:off x="2060735" y="1944044"/>
            <a:ext cx="3083256" cy="1066799"/>
          </a:xfrm>
          <a:prstGeom prst="rect">
            <a:avLst/>
          </a:prstGeom>
          <a:noFill/>
          <a:ln>
            <a:noFill/>
          </a:ln>
        </p:spPr>
        <p:txBody>
          <a:bodyPr lIns="91425" tIns="45700" rIns="91425" bIns="45700" anchor="t" anchorCtr="0">
            <a:noAutofit/>
          </a:bodyPr>
          <a:lstStyle/>
          <a:p>
            <a:pPr marL="0" lvl="1">
              <a:lnSpc>
                <a:spcPct val="85000"/>
              </a:lnSpc>
              <a:buSzPct val="25000"/>
            </a:pPr>
            <a:r>
              <a:rPr lang="en-US" sz="1400" b="1" dirty="0">
                <a:solidFill>
                  <a:schemeClr val="accent1"/>
                </a:solidFill>
                <a:latin typeface="Arial"/>
                <a:ea typeface="Arial"/>
                <a:cs typeface="Arial"/>
                <a:sym typeface="Arial"/>
              </a:rPr>
              <a:t>Andrea Rodriguez</a:t>
            </a:r>
          </a:p>
          <a:p>
            <a:pPr marL="0" lvl="1">
              <a:lnSpc>
                <a:spcPct val="85000"/>
              </a:lnSpc>
              <a:spcBef>
                <a:spcPts val="280"/>
              </a:spcBef>
              <a:buSzPct val="25000"/>
            </a:pPr>
            <a:r>
              <a:rPr lang="en-US" sz="1400" dirty="0">
                <a:solidFill>
                  <a:srgbClr val="5C7192"/>
                </a:solidFill>
                <a:latin typeface="Arial"/>
                <a:ea typeface="Arial"/>
                <a:cs typeface="Arial"/>
                <a:sym typeface="Arial"/>
              </a:rPr>
              <a:t>Data Analyst</a:t>
            </a:r>
          </a:p>
          <a:p>
            <a:pPr marL="0" lvl="1">
              <a:lnSpc>
                <a:spcPct val="85000"/>
              </a:lnSpc>
              <a:spcBef>
                <a:spcPts val="280"/>
              </a:spcBef>
              <a:buSzPct val="25000"/>
            </a:pPr>
            <a:r>
              <a:rPr lang="en-US" sz="1400" dirty="0">
                <a:solidFill>
                  <a:srgbClr val="5C7192"/>
                </a:solidFill>
                <a:latin typeface="Arial"/>
                <a:ea typeface="Arial"/>
                <a:cs typeface="Arial"/>
                <a:sym typeface="Arial"/>
              </a:rPr>
              <a:t>Andrea.Rodriguez@foresee.com</a:t>
            </a:r>
          </a:p>
          <a:p>
            <a:pPr marL="0" lvl="1">
              <a:lnSpc>
                <a:spcPct val="85000"/>
              </a:lnSpc>
              <a:spcBef>
                <a:spcPts val="280"/>
              </a:spcBef>
              <a:buSzPct val="25000"/>
            </a:pPr>
            <a:r>
              <a:rPr lang="en-US" sz="1400" dirty="0">
                <a:solidFill>
                  <a:srgbClr val="5C7192"/>
                </a:solidFill>
                <a:latin typeface="Arial"/>
                <a:ea typeface="Arial"/>
                <a:cs typeface="Arial"/>
                <a:sym typeface="Arial"/>
              </a:rPr>
              <a:t>734-352-6213</a:t>
            </a:r>
          </a:p>
        </p:txBody>
      </p:sp>
      <p:sp>
        <p:nvSpPr>
          <p:cNvPr id="653" name="Shape 653"/>
          <p:cNvSpPr/>
          <p:nvPr/>
        </p:nvSpPr>
        <p:spPr>
          <a:xfrm>
            <a:off x="2060735" y="4428063"/>
            <a:ext cx="3083256" cy="1066799"/>
          </a:xfrm>
          <a:prstGeom prst="rect">
            <a:avLst/>
          </a:prstGeom>
          <a:noFill/>
          <a:ln>
            <a:noFill/>
          </a:ln>
        </p:spPr>
        <p:txBody>
          <a:bodyPr lIns="91425" tIns="45700" rIns="91425" bIns="45700" anchor="t" anchorCtr="0">
            <a:noAutofit/>
          </a:bodyPr>
          <a:lstStyle/>
          <a:p>
            <a:pPr marL="0" lvl="1">
              <a:lnSpc>
                <a:spcPct val="85000"/>
              </a:lnSpc>
              <a:buSzPct val="25000"/>
            </a:pPr>
            <a:r>
              <a:rPr lang="en-US" sz="1400" b="1" dirty="0" smtClean="0">
                <a:solidFill>
                  <a:schemeClr val="accent1"/>
                </a:solidFill>
                <a:latin typeface="Arial"/>
                <a:ea typeface="Arial"/>
                <a:cs typeface="Arial"/>
                <a:sym typeface="Arial"/>
              </a:rPr>
              <a:t>Phil Pegher</a:t>
            </a:r>
            <a:endParaRPr lang="en-US" sz="1400" b="1" dirty="0">
              <a:solidFill>
                <a:schemeClr val="accent1"/>
              </a:solidFill>
              <a:latin typeface="Arial"/>
              <a:ea typeface="Arial"/>
              <a:cs typeface="Arial"/>
              <a:sym typeface="Arial"/>
            </a:endParaRPr>
          </a:p>
          <a:p>
            <a:pPr marL="0" lvl="1">
              <a:lnSpc>
                <a:spcPct val="85000"/>
              </a:lnSpc>
              <a:spcBef>
                <a:spcPts val="280"/>
              </a:spcBef>
              <a:buSzPct val="25000"/>
            </a:pPr>
            <a:r>
              <a:rPr lang="en-US" sz="1400" dirty="0">
                <a:solidFill>
                  <a:srgbClr val="5C7192"/>
                </a:solidFill>
                <a:latin typeface="Arial"/>
                <a:ea typeface="Arial"/>
                <a:cs typeface="Arial"/>
                <a:sym typeface="Arial"/>
              </a:rPr>
              <a:t>Enterprise Account Manager</a:t>
            </a:r>
          </a:p>
          <a:p>
            <a:pPr marL="0" lvl="1">
              <a:lnSpc>
                <a:spcPct val="85000"/>
              </a:lnSpc>
              <a:spcBef>
                <a:spcPts val="280"/>
              </a:spcBef>
              <a:buSzPct val="25000"/>
            </a:pPr>
            <a:r>
              <a:rPr lang="en-US" sz="1400" dirty="0" smtClean="0">
                <a:solidFill>
                  <a:srgbClr val="5C7192"/>
                </a:solidFill>
                <a:latin typeface="Arial"/>
                <a:ea typeface="Arial"/>
                <a:cs typeface="Arial"/>
                <a:sym typeface="Arial"/>
              </a:rPr>
              <a:t>Phil.Pegher@foresee.com</a:t>
            </a:r>
            <a:endParaRPr lang="en-US" sz="1400" dirty="0">
              <a:solidFill>
                <a:srgbClr val="5C7192"/>
              </a:solidFill>
              <a:latin typeface="Arial"/>
              <a:ea typeface="Arial"/>
              <a:cs typeface="Arial"/>
              <a:sym typeface="Arial"/>
            </a:endParaRPr>
          </a:p>
          <a:p>
            <a:pPr marL="0" lvl="1">
              <a:lnSpc>
                <a:spcPct val="85000"/>
              </a:lnSpc>
              <a:spcBef>
                <a:spcPts val="280"/>
              </a:spcBef>
              <a:buSzPct val="25000"/>
            </a:pPr>
            <a:r>
              <a:rPr lang="en-US" sz="1400" dirty="0" smtClean="0">
                <a:solidFill>
                  <a:srgbClr val="5C7192"/>
                </a:solidFill>
                <a:latin typeface="Arial"/>
                <a:ea typeface="Arial"/>
                <a:cs typeface="Arial"/>
                <a:sym typeface="Arial"/>
              </a:rPr>
              <a:t>734-352-6378</a:t>
            </a:r>
            <a:endParaRPr lang="en-US" sz="1400" dirty="0">
              <a:solidFill>
                <a:srgbClr val="5C7192"/>
              </a:solidFill>
              <a:latin typeface="Arial"/>
              <a:ea typeface="Arial"/>
              <a:cs typeface="Arial"/>
              <a:sym typeface="Arial"/>
            </a:endParaRPr>
          </a:p>
          <a:p>
            <a:pPr marL="0" lvl="1">
              <a:lnSpc>
                <a:spcPct val="85000"/>
              </a:lnSpc>
              <a:spcBef>
                <a:spcPts val="280"/>
              </a:spcBef>
            </a:pPr>
            <a:endParaRPr sz="1400" b="1" dirty="0">
              <a:solidFill>
                <a:srgbClr val="009CDE"/>
              </a:solidFill>
              <a:latin typeface="Arial"/>
              <a:ea typeface="Arial"/>
              <a:cs typeface="Arial"/>
              <a:sym typeface="Arial"/>
            </a:endParaRPr>
          </a:p>
        </p:txBody>
      </p:sp>
      <p:sp>
        <p:nvSpPr>
          <p:cNvPr id="654" name="Shape 654"/>
          <p:cNvSpPr/>
          <p:nvPr/>
        </p:nvSpPr>
        <p:spPr>
          <a:xfrm>
            <a:off x="6792823" y="1870905"/>
            <a:ext cx="3083256" cy="1066799"/>
          </a:xfrm>
          <a:prstGeom prst="rect">
            <a:avLst/>
          </a:prstGeom>
          <a:noFill/>
          <a:ln>
            <a:noFill/>
          </a:ln>
        </p:spPr>
        <p:txBody>
          <a:bodyPr lIns="91425" tIns="45700" rIns="91425" bIns="45700" anchor="t" anchorCtr="0">
            <a:noAutofit/>
          </a:bodyPr>
          <a:lstStyle/>
          <a:p>
            <a:pPr marL="0" lvl="1">
              <a:lnSpc>
                <a:spcPct val="85000"/>
              </a:lnSpc>
              <a:buSzPct val="25000"/>
            </a:pPr>
            <a:r>
              <a:rPr lang="en-US" sz="1400" b="1" dirty="0" smtClean="0">
                <a:solidFill>
                  <a:schemeClr val="accent1"/>
                </a:solidFill>
                <a:latin typeface="Arial"/>
                <a:ea typeface="Arial"/>
                <a:cs typeface="Arial"/>
                <a:sym typeface="Arial"/>
              </a:rPr>
              <a:t>Katie Bennett</a:t>
            </a:r>
            <a:endParaRPr lang="en-US" sz="1400" b="1" dirty="0">
              <a:solidFill>
                <a:schemeClr val="accent1"/>
              </a:solidFill>
              <a:latin typeface="Arial"/>
              <a:ea typeface="Arial"/>
              <a:cs typeface="Arial"/>
              <a:sym typeface="Arial"/>
            </a:endParaRPr>
          </a:p>
          <a:p>
            <a:pPr marL="0" lvl="1">
              <a:lnSpc>
                <a:spcPct val="85000"/>
              </a:lnSpc>
              <a:spcBef>
                <a:spcPts val="280"/>
              </a:spcBef>
              <a:buSzPct val="25000"/>
            </a:pPr>
            <a:r>
              <a:rPr lang="en-US" sz="1400" dirty="0">
                <a:solidFill>
                  <a:srgbClr val="5C7192"/>
                </a:solidFill>
                <a:latin typeface="Arial"/>
                <a:ea typeface="Arial"/>
                <a:cs typeface="Arial"/>
                <a:sym typeface="Arial"/>
              </a:rPr>
              <a:t>Client Manager</a:t>
            </a:r>
          </a:p>
          <a:p>
            <a:pPr marL="0" lvl="1">
              <a:lnSpc>
                <a:spcPct val="85000"/>
              </a:lnSpc>
              <a:spcBef>
                <a:spcPts val="280"/>
              </a:spcBef>
              <a:buSzPct val="25000"/>
            </a:pPr>
            <a:r>
              <a:rPr lang="en-US" sz="1400" dirty="0" smtClean="0">
                <a:solidFill>
                  <a:srgbClr val="5C7192"/>
                </a:solidFill>
                <a:ea typeface="Arial"/>
                <a:cs typeface="Arial"/>
                <a:sym typeface="Arial"/>
              </a:rPr>
              <a:t>Katherine.Bennett@foresee.com</a:t>
            </a:r>
          </a:p>
          <a:p>
            <a:pPr marL="0" lvl="1">
              <a:lnSpc>
                <a:spcPct val="85000"/>
              </a:lnSpc>
              <a:spcBef>
                <a:spcPts val="280"/>
              </a:spcBef>
              <a:buSzPct val="25000"/>
            </a:pPr>
            <a:r>
              <a:rPr lang="en-US" sz="1400" dirty="0" smtClean="0">
                <a:solidFill>
                  <a:srgbClr val="5C7192"/>
                </a:solidFill>
                <a:latin typeface="Arial"/>
                <a:ea typeface="Arial"/>
                <a:cs typeface="Arial"/>
                <a:sym typeface="Arial"/>
              </a:rPr>
              <a:t>734-205-2634</a:t>
            </a:r>
            <a:endParaRPr lang="en-US" sz="1400" dirty="0">
              <a:solidFill>
                <a:srgbClr val="5C7192"/>
              </a:solidFill>
              <a:latin typeface="Arial"/>
              <a:ea typeface="Arial"/>
              <a:cs typeface="Arial"/>
              <a:sym typeface="Arial"/>
            </a:endParaRPr>
          </a:p>
        </p:txBody>
      </p:sp>
      <p:grpSp>
        <p:nvGrpSpPr>
          <p:cNvPr id="9" name="Group 8"/>
          <p:cNvGrpSpPr/>
          <p:nvPr/>
        </p:nvGrpSpPr>
        <p:grpSpPr>
          <a:xfrm>
            <a:off x="1295400" y="287867"/>
            <a:ext cx="9417603" cy="5891261"/>
            <a:chOff x="1964654" y="1190262"/>
            <a:chExt cx="8553615" cy="4988865"/>
          </a:xfrm>
          <a:solidFill>
            <a:schemeClr val="accent2"/>
          </a:solidFill>
        </p:grpSpPr>
        <p:grpSp>
          <p:nvGrpSpPr>
            <p:cNvPr id="10" name="Group 9"/>
            <p:cNvGrpSpPr/>
            <p:nvPr/>
          </p:nvGrpSpPr>
          <p:grpSpPr>
            <a:xfrm>
              <a:off x="1964654" y="1398081"/>
              <a:ext cx="8553615" cy="4781046"/>
              <a:chOff x="1382763" y="1416481"/>
              <a:chExt cx="8553615" cy="4781046"/>
            </a:xfrm>
            <a:grpFill/>
          </p:grpSpPr>
          <p:cxnSp>
            <p:nvCxnSpPr>
              <p:cNvPr id="12" name="Straight Connector 11"/>
              <p:cNvCxnSpPr/>
              <p:nvPr/>
            </p:nvCxnSpPr>
            <p:spPr>
              <a:xfrm>
                <a:off x="9924473" y="1428026"/>
                <a:ext cx="0" cy="4760337"/>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p:cNvCxnSpPr/>
              <p:nvPr/>
            </p:nvCxnSpPr>
            <p:spPr>
              <a:xfrm>
                <a:off x="1382763" y="6179127"/>
                <a:ext cx="8553615" cy="18400"/>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1382763" y="1416481"/>
                <a:ext cx="8541710" cy="23090"/>
              </a:xfrm>
              <a:prstGeom prst="line">
                <a:avLst/>
              </a:prstGeom>
            </p:spPr>
            <p:style>
              <a:lnRef idx="2">
                <a:schemeClr val="dk1"/>
              </a:lnRef>
              <a:fillRef idx="1">
                <a:schemeClr val="lt1"/>
              </a:fillRef>
              <a:effectRef idx="0">
                <a:schemeClr val="dk1"/>
              </a:effectRef>
              <a:fontRef idx="minor">
                <a:schemeClr val="dk1"/>
              </a:fontRef>
            </p:style>
          </p:cxnSp>
          <p:cxnSp>
            <p:nvCxnSpPr>
              <p:cNvPr id="15" name="Straight Connector 14"/>
              <p:cNvCxnSpPr/>
              <p:nvPr/>
            </p:nvCxnSpPr>
            <p:spPr>
              <a:xfrm>
                <a:off x="1394691" y="1416481"/>
                <a:ext cx="0" cy="4762646"/>
              </a:xfrm>
              <a:prstGeom prst="line">
                <a:avLst/>
              </a:prstGeom>
            </p:spPr>
            <p:style>
              <a:lnRef idx="2">
                <a:schemeClr val="dk1"/>
              </a:lnRef>
              <a:fillRef idx="1">
                <a:schemeClr val="lt1"/>
              </a:fillRef>
              <a:effectRef idx="0">
                <a:schemeClr val="dk1"/>
              </a:effectRef>
              <a:fontRef idx="minor">
                <a:schemeClr val="dk1"/>
              </a:fontRef>
            </p:style>
          </p:cxnSp>
        </p:grpSp>
        <p:sp>
          <p:nvSpPr>
            <p:cNvPr id="11" name="Rectangle 10"/>
            <p:cNvSpPr/>
            <p:nvPr/>
          </p:nvSpPr>
          <p:spPr>
            <a:xfrm>
              <a:off x="4645891" y="1190262"/>
              <a:ext cx="3084945" cy="46181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bg1"/>
                  </a:solidFill>
                  <a:ea typeface="Arial"/>
                  <a:cs typeface="Arial"/>
                  <a:sym typeface="Arial"/>
                </a:rPr>
                <a:t>Your ForeSee Team</a:t>
              </a:r>
              <a:endParaRPr lang="en-US" sz="2800" b="1" dirty="0">
                <a:solidFill>
                  <a:schemeClr val="bg1"/>
                </a:solidFill>
              </a:endParaRPr>
            </a:p>
          </p:txBody>
        </p:sp>
      </p:grpSp>
      <p:sp>
        <p:nvSpPr>
          <p:cNvPr id="3" name="Slide Number Placeholder 2"/>
          <p:cNvSpPr>
            <a:spLocks noGrp="1"/>
          </p:cNvSpPr>
          <p:nvPr>
            <p:ph type="sldNum" sz="quarter" idx="12"/>
          </p:nvPr>
        </p:nvSpPr>
        <p:spPr/>
        <p:txBody>
          <a:bodyPr/>
          <a:lstStyle/>
          <a:p>
            <a:fld id="{C932CDCB-4B29-F641-AE31-D4360F16EBC3}" type="slidenum">
              <a:rPr lang="en-US" smtClean="0"/>
              <a:t>33</a:t>
            </a:fld>
            <a:endParaRPr lang="en-US" dirty="0"/>
          </a:p>
        </p:txBody>
      </p:sp>
    </p:spTree>
    <p:extLst>
      <p:ext uri="{BB962C8B-B14F-4D97-AF65-F5344CB8AC3E}">
        <p14:creationId xmlns:p14="http://schemas.microsoft.com/office/powerpoint/2010/main" val="1508147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69159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ForeSee Methodology</a:t>
            </a:r>
          </a:p>
        </p:txBody>
      </p:sp>
      <p:sp>
        <p:nvSpPr>
          <p:cNvPr id="4" name="Slide Number Placeholder 3"/>
          <p:cNvSpPr>
            <a:spLocks noGrp="1"/>
          </p:cNvSpPr>
          <p:nvPr>
            <p:ph type="sldNum" sz="quarter" idx="12"/>
          </p:nvPr>
        </p:nvSpPr>
        <p:spPr/>
        <p:txBody>
          <a:bodyPr/>
          <a:lstStyle/>
          <a:p>
            <a:fld id="{C932CDCB-4B29-F641-AE31-D4360F16EBC3}" type="slidenum">
              <a:rPr lang="en-US" smtClean="0">
                <a:solidFill>
                  <a:srgbClr val="3A475B">
                    <a:lumMod val="40000"/>
                    <a:lumOff val="60000"/>
                  </a:srgbClr>
                </a:solidFill>
              </a:rPr>
              <a:pPr/>
              <a:t>4</a:t>
            </a:fld>
            <a:endParaRPr lang="en-US" dirty="0">
              <a:solidFill>
                <a:srgbClr val="3A475B">
                  <a:lumMod val="40000"/>
                  <a:lumOff val="60000"/>
                </a:srgbClr>
              </a:solidFill>
            </a:endParaRPr>
          </a:p>
        </p:txBody>
      </p:sp>
      <p:sp>
        <p:nvSpPr>
          <p:cNvPr id="84" name="Text Box 5"/>
          <p:cNvSpPr txBox="1">
            <a:spLocks noChangeArrowheads="1"/>
          </p:cNvSpPr>
          <p:nvPr/>
        </p:nvSpPr>
        <p:spPr bwMode="auto">
          <a:xfrm>
            <a:off x="2258722" y="1264266"/>
            <a:ext cx="8077200" cy="584775"/>
          </a:xfrm>
          <a:prstGeom prst="rect">
            <a:avLst/>
          </a:prstGeom>
          <a:noFill/>
          <a:ln w="9525">
            <a:noFill/>
            <a:miter lim="800000"/>
            <a:headEnd/>
            <a:tailEnd/>
          </a:ln>
        </p:spPr>
        <p:txBody>
          <a:bodyPr wrap="square">
            <a:spAutoFit/>
          </a:bodyPr>
          <a:lstStyle/>
          <a:p>
            <a:pPr marL="0" lvl="1" indent="-119063"/>
            <a:r>
              <a:rPr lang="en-US" sz="1600" b="1" dirty="0">
                <a:solidFill>
                  <a:srgbClr val="151515"/>
                </a:solidFill>
              </a:rPr>
              <a:t>ForeSee applies proven science and technology to the measurement and analysis of the </a:t>
            </a:r>
            <a:r>
              <a:rPr lang="en-US" sz="1600" b="1" dirty="0" smtClean="0">
                <a:solidFill>
                  <a:srgbClr val="151515"/>
                </a:solidFill>
              </a:rPr>
              <a:t>visitor </a:t>
            </a:r>
            <a:r>
              <a:rPr lang="en-US" sz="1600" b="1" dirty="0">
                <a:solidFill>
                  <a:srgbClr val="151515"/>
                </a:solidFill>
              </a:rPr>
              <a:t>experience through the lens of </a:t>
            </a:r>
            <a:r>
              <a:rPr lang="en-US" sz="1600" b="1" dirty="0" smtClean="0">
                <a:solidFill>
                  <a:srgbClr val="151515"/>
                </a:solidFill>
              </a:rPr>
              <a:t>visitor </a:t>
            </a:r>
            <a:r>
              <a:rPr lang="en-US" sz="1600" b="1" dirty="0">
                <a:solidFill>
                  <a:srgbClr val="151515"/>
                </a:solidFill>
              </a:rPr>
              <a:t>satisfaction.</a:t>
            </a:r>
            <a:endParaRPr lang="en-US" sz="1600" dirty="0">
              <a:solidFill>
                <a:srgbClr val="151515"/>
              </a:solidFill>
              <a:cs typeface="Arial" pitchFamily="34" charset="0"/>
            </a:endParaRPr>
          </a:p>
        </p:txBody>
      </p:sp>
      <p:sp>
        <p:nvSpPr>
          <p:cNvPr id="86" name="Text Box 5"/>
          <p:cNvSpPr txBox="1">
            <a:spLocks noChangeArrowheads="1"/>
          </p:cNvSpPr>
          <p:nvPr/>
        </p:nvSpPr>
        <p:spPr bwMode="auto">
          <a:xfrm>
            <a:off x="1946760" y="5303195"/>
            <a:ext cx="8295307" cy="830997"/>
          </a:xfrm>
          <a:prstGeom prst="rect">
            <a:avLst/>
          </a:prstGeom>
          <a:noFill/>
          <a:ln w="9525">
            <a:noFill/>
            <a:miter lim="800000"/>
            <a:headEnd/>
            <a:tailEnd/>
          </a:ln>
        </p:spPr>
        <p:txBody>
          <a:bodyPr wrap="square">
            <a:spAutoFit/>
          </a:bodyPr>
          <a:lstStyle/>
          <a:p>
            <a:pPr marL="119063" indent="-119063">
              <a:lnSpc>
                <a:spcPct val="150000"/>
              </a:lnSpc>
            </a:pPr>
            <a:r>
              <a:rPr lang="en-US" sz="1600" b="1" dirty="0">
                <a:solidFill>
                  <a:srgbClr val="151515"/>
                </a:solidFill>
                <a:cs typeface="Arial" pitchFamily="34" charset="0"/>
              </a:rPr>
              <a:t>Analysis of the </a:t>
            </a:r>
            <a:r>
              <a:rPr lang="en-US" sz="1600" b="1" dirty="0" smtClean="0">
                <a:solidFill>
                  <a:srgbClr val="151515"/>
                </a:solidFill>
                <a:cs typeface="Arial" pitchFamily="34" charset="0"/>
              </a:rPr>
              <a:t>visitor </a:t>
            </a:r>
            <a:r>
              <a:rPr lang="en-US" sz="1600" b="1" dirty="0">
                <a:solidFill>
                  <a:srgbClr val="151515"/>
                </a:solidFill>
                <a:cs typeface="Arial" pitchFamily="34" charset="0"/>
              </a:rPr>
              <a:t>experience will enable your organization to understand…</a:t>
            </a:r>
          </a:p>
          <a:p>
            <a:pPr>
              <a:lnSpc>
                <a:spcPct val="150000"/>
              </a:lnSpc>
              <a:buClr>
                <a:srgbClr val="FF0000"/>
              </a:buClr>
            </a:pPr>
            <a:r>
              <a:rPr lang="en-US" sz="1600" b="1" dirty="0">
                <a:solidFill>
                  <a:schemeClr val="accent2"/>
                </a:solidFill>
                <a:cs typeface="Arial" pitchFamily="34" charset="0"/>
              </a:rPr>
              <a:t>How are you doing?                What should you do?             Why should you do it?</a:t>
            </a:r>
          </a:p>
        </p:txBody>
      </p:sp>
      <p:cxnSp>
        <p:nvCxnSpPr>
          <p:cNvPr id="87" name="Straight Connector 86"/>
          <p:cNvCxnSpPr/>
          <p:nvPr/>
        </p:nvCxnSpPr>
        <p:spPr bwMode="auto">
          <a:xfrm>
            <a:off x="2291339" y="4991100"/>
            <a:ext cx="7606149" cy="0"/>
          </a:xfrm>
          <a:prstGeom prst="line">
            <a:avLst/>
          </a:prstGeom>
          <a:solidFill>
            <a:schemeClr val="accent1"/>
          </a:solidFill>
          <a:ln w="19050" cap="rnd" cmpd="sng" algn="ctr">
            <a:solidFill>
              <a:schemeClr val="bg1">
                <a:lumMod val="75000"/>
              </a:schemeClr>
            </a:solidFill>
            <a:prstDash val="solid"/>
            <a:round/>
            <a:headEnd type="none" w="med" len="med"/>
            <a:tailEnd type="none" w="med" len="med"/>
          </a:ln>
          <a:effectLst/>
        </p:spPr>
      </p:cxnSp>
      <p:grpSp>
        <p:nvGrpSpPr>
          <p:cNvPr id="88" name="Group 87"/>
          <p:cNvGrpSpPr/>
          <p:nvPr/>
        </p:nvGrpSpPr>
        <p:grpSpPr>
          <a:xfrm>
            <a:off x="2423103" y="2150244"/>
            <a:ext cx="7214372" cy="2298548"/>
            <a:chOff x="2082028" y="1075404"/>
            <a:chExt cx="8500107" cy="3002884"/>
          </a:xfrm>
        </p:grpSpPr>
        <p:sp>
          <p:nvSpPr>
            <p:cNvPr id="89" name="Pentagon 88"/>
            <p:cNvSpPr/>
            <p:nvPr/>
          </p:nvSpPr>
          <p:spPr>
            <a:xfrm>
              <a:off x="4410891" y="2662238"/>
              <a:ext cx="6171244" cy="501650"/>
            </a:xfrm>
            <a:prstGeom prst="homePlate">
              <a:avLst/>
            </a:prstGeom>
            <a:gradFill flip="none" rotWithShape="1">
              <a:gsLst>
                <a:gs pos="0">
                  <a:schemeClr val="accent2">
                    <a:lumMod val="75000"/>
                  </a:schemeClr>
                </a:gs>
                <a:gs pos="100000">
                  <a:schemeClr val="accent2"/>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grpSp>
          <p:nvGrpSpPr>
            <p:cNvPr id="90" name="Group 89"/>
            <p:cNvGrpSpPr/>
            <p:nvPr/>
          </p:nvGrpSpPr>
          <p:grpSpPr>
            <a:xfrm>
              <a:off x="2082028" y="1075404"/>
              <a:ext cx="2328863" cy="3002884"/>
              <a:chOff x="2082028" y="1075404"/>
              <a:chExt cx="2328863" cy="3002884"/>
            </a:xfrm>
          </p:grpSpPr>
          <p:grpSp>
            <p:nvGrpSpPr>
              <p:cNvPr id="108" name="Group 107"/>
              <p:cNvGrpSpPr/>
              <p:nvPr/>
            </p:nvGrpSpPr>
            <p:grpSpPr>
              <a:xfrm>
                <a:off x="2082028" y="1747838"/>
                <a:ext cx="2328863" cy="2330450"/>
                <a:chOff x="1793875" y="1747838"/>
                <a:chExt cx="2328863" cy="2330450"/>
              </a:xfrm>
            </p:grpSpPr>
            <p:sp>
              <p:nvSpPr>
                <p:cNvPr id="110" name="Freeform 9"/>
                <p:cNvSpPr>
                  <a:spLocks/>
                </p:cNvSpPr>
                <p:nvPr/>
              </p:nvSpPr>
              <p:spPr bwMode="auto">
                <a:xfrm>
                  <a:off x="1793875" y="1747838"/>
                  <a:ext cx="2328863" cy="2330450"/>
                </a:xfrm>
                <a:custGeom>
                  <a:avLst/>
                  <a:gdLst>
                    <a:gd name="T0" fmla="*/ 515 w 515"/>
                    <a:gd name="T1" fmla="*/ 455 h 515"/>
                    <a:gd name="T2" fmla="*/ 454 w 515"/>
                    <a:gd name="T3" fmla="*/ 515 h 515"/>
                    <a:gd name="T4" fmla="*/ 61 w 515"/>
                    <a:gd name="T5" fmla="*/ 515 h 515"/>
                    <a:gd name="T6" fmla="*/ 0 w 515"/>
                    <a:gd name="T7" fmla="*/ 455 h 515"/>
                    <a:gd name="T8" fmla="*/ 0 w 515"/>
                    <a:gd name="T9" fmla="*/ 61 h 515"/>
                    <a:gd name="T10" fmla="*/ 61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1" y="515"/>
                        <a:pt x="61" y="515"/>
                        <a:pt x="61" y="515"/>
                      </a:cubicBezTo>
                      <a:cubicBezTo>
                        <a:pt x="27" y="515"/>
                        <a:pt x="0" y="488"/>
                        <a:pt x="0" y="455"/>
                      </a:cubicBezTo>
                      <a:cubicBezTo>
                        <a:pt x="0" y="61"/>
                        <a:pt x="0" y="61"/>
                        <a:pt x="0" y="61"/>
                      </a:cubicBezTo>
                      <a:cubicBezTo>
                        <a:pt x="0" y="27"/>
                        <a:pt x="27" y="0"/>
                        <a:pt x="61" y="0"/>
                      </a:cubicBezTo>
                      <a:cubicBezTo>
                        <a:pt x="454" y="0"/>
                        <a:pt x="454" y="0"/>
                        <a:pt x="454" y="0"/>
                      </a:cubicBezTo>
                      <a:cubicBezTo>
                        <a:pt x="488" y="0"/>
                        <a:pt x="515" y="27"/>
                        <a:pt x="515" y="61"/>
                      </a:cubicBezTo>
                      <a:lnTo>
                        <a:pt x="515" y="455"/>
                      </a:lnTo>
                      <a:close/>
                    </a:path>
                  </a:pathLst>
                </a:custGeom>
                <a:solidFill>
                  <a:srgbClr val="FFFFFF"/>
                </a:solidFill>
                <a:ln w="12700" cmpd="sng">
                  <a:gradFill flip="none" rotWithShape="1">
                    <a:gsLst>
                      <a:gs pos="0">
                        <a:schemeClr val="bg2"/>
                      </a:gs>
                      <a:gs pos="100000">
                        <a:schemeClr val="tx1">
                          <a:lumMod val="20000"/>
                          <a:lumOff val="80000"/>
                        </a:schemeClr>
                      </a:gs>
                    </a:gsLst>
                    <a:lin ang="16200000" scaled="0"/>
                    <a:tileRect/>
                  </a:gradFill>
                  <a:round/>
                  <a:headEnd/>
                  <a:tailEnd/>
                </a:ln>
                <a:effectLst>
                  <a:outerShdw blurRad="190500" dist="63500" dir="2700000" algn="tl" rotWithShape="0">
                    <a:srgbClr val="000000">
                      <a:alpha val="20000"/>
                    </a:srgbClr>
                  </a:outerShdw>
                </a:effectLs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1" name="Freeform 107"/>
                <p:cNvSpPr>
                  <a:spLocks noEditPoints="1"/>
                </p:cNvSpPr>
                <p:nvPr/>
              </p:nvSpPr>
              <p:spPr bwMode="auto">
                <a:xfrm>
                  <a:off x="2246313" y="2200276"/>
                  <a:ext cx="1427163" cy="1430338"/>
                </a:xfrm>
                <a:custGeom>
                  <a:avLst/>
                  <a:gdLst>
                    <a:gd name="T0" fmla="*/ 158 w 316"/>
                    <a:gd name="T1" fmla="*/ 25 h 316"/>
                    <a:gd name="T2" fmla="*/ 291 w 316"/>
                    <a:gd name="T3" fmla="*/ 158 h 316"/>
                    <a:gd name="T4" fmla="*/ 158 w 316"/>
                    <a:gd name="T5" fmla="*/ 291 h 316"/>
                    <a:gd name="T6" fmla="*/ 25 w 316"/>
                    <a:gd name="T7" fmla="*/ 158 h 316"/>
                    <a:gd name="T8" fmla="*/ 158 w 316"/>
                    <a:gd name="T9" fmla="*/ 25 h 316"/>
                    <a:gd name="T10" fmla="*/ 158 w 316"/>
                    <a:gd name="T11" fmla="*/ 0 h 316"/>
                    <a:gd name="T12" fmla="*/ 0 w 316"/>
                    <a:gd name="T13" fmla="*/ 158 h 316"/>
                    <a:gd name="T14" fmla="*/ 158 w 316"/>
                    <a:gd name="T15" fmla="*/ 316 h 316"/>
                    <a:gd name="T16" fmla="*/ 316 w 316"/>
                    <a:gd name="T17" fmla="*/ 158 h 316"/>
                    <a:gd name="T18" fmla="*/ 158 w 316"/>
                    <a:gd name="T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316">
                      <a:moveTo>
                        <a:pt x="158" y="25"/>
                      </a:moveTo>
                      <a:cubicBezTo>
                        <a:pt x="231" y="25"/>
                        <a:pt x="291" y="84"/>
                        <a:pt x="291" y="158"/>
                      </a:cubicBezTo>
                      <a:cubicBezTo>
                        <a:pt x="291" y="231"/>
                        <a:pt x="231" y="291"/>
                        <a:pt x="158" y="291"/>
                      </a:cubicBezTo>
                      <a:cubicBezTo>
                        <a:pt x="85" y="291"/>
                        <a:pt x="25" y="231"/>
                        <a:pt x="25" y="158"/>
                      </a:cubicBezTo>
                      <a:cubicBezTo>
                        <a:pt x="25" y="84"/>
                        <a:pt x="85" y="25"/>
                        <a:pt x="158" y="25"/>
                      </a:cubicBezTo>
                      <a:moveTo>
                        <a:pt x="158" y="0"/>
                      </a:moveTo>
                      <a:cubicBezTo>
                        <a:pt x="70" y="0"/>
                        <a:pt x="0" y="70"/>
                        <a:pt x="0" y="158"/>
                      </a:cubicBezTo>
                      <a:cubicBezTo>
                        <a:pt x="0" y="245"/>
                        <a:pt x="70" y="316"/>
                        <a:pt x="158" y="316"/>
                      </a:cubicBezTo>
                      <a:cubicBezTo>
                        <a:pt x="245" y="316"/>
                        <a:pt x="316" y="245"/>
                        <a:pt x="316" y="158"/>
                      </a:cubicBezTo>
                      <a:cubicBezTo>
                        <a:pt x="316" y="70"/>
                        <a:pt x="245" y="0"/>
                        <a:pt x="158" y="0"/>
                      </a:cubicBezTo>
                      <a:close/>
                    </a:path>
                  </a:pathLst>
                </a:custGeom>
                <a:gradFill flip="none" rotWithShape="1">
                  <a:gsLst>
                    <a:gs pos="0">
                      <a:schemeClr val="accent2">
                        <a:lumMod val="75000"/>
                      </a:schemeClr>
                    </a:gs>
                    <a:gs pos="100000">
                      <a:schemeClr val="accent2"/>
                    </a:gs>
                  </a:gsLst>
                  <a:lin ang="16200000" scaled="0"/>
                  <a:tileRect/>
                </a:gradFill>
                <a:ln>
                  <a:noFill/>
                </a:ln>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2" name="Freeform 108"/>
                <p:cNvSpPr>
                  <a:spLocks/>
                </p:cNvSpPr>
                <p:nvPr/>
              </p:nvSpPr>
              <p:spPr bwMode="auto">
                <a:xfrm>
                  <a:off x="2679700" y="3413126"/>
                  <a:ext cx="560388" cy="528638"/>
                </a:xfrm>
                <a:custGeom>
                  <a:avLst/>
                  <a:gdLst>
                    <a:gd name="T0" fmla="*/ 43 w 124"/>
                    <a:gd name="T1" fmla="*/ 0 h 117"/>
                    <a:gd name="T2" fmla="*/ 20 w 124"/>
                    <a:gd name="T3" fmla="*/ 15 h 117"/>
                    <a:gd name="T4" fmla="*/ 10 w 124"/>
                    <a:gd name="T5" fmla="*/ 15 h 117"/>
                    <a:gd name="T6" fmla="*/ 0 w 124"/>
                    <a:gd name="T7" fmla="*/ 15 h 117"/>
                    <a:gd name="T8" fmla="*/ 0 w 124"/>
                    <a:gd name="T9" fmla="*/ 25 h 117"/>
                    <a:gd name="T10" fmla="*/ 0 w 124"/>
                    <a:gd name="T11" fmla="*/ 95 h 117"/>
                    <a:gd name="T12" fmla="*/ 0 w 124"/>
                    <a:gd name="T13" fmla="*/ 105 h 117"/>
                    <a:gd name="T14" fmla="*/ 10 w 124"/>
                    <a:gd name="T15" fmla="*/ 105 h 117"/>
                    <a:gd name="T16" fmla="*/ 38 w 124"/>
                    <a:gd name="T17" fmla="*/ 105 h 117"/>
                    <a:gd name="T18" fmla="*/ 38 w 124"/>
                    <a:gd name="T19" fmla="*/ 107 h 117"/>
                    <a:gd name="T20" fmla="*/ 38 w 124"/>
                    <a:gd name="T21" fmla="*/ 117 h 117"/>
                    <a:gd name="T22" fmla="*/ 48 w 124"/>
                    <a:gd name="T23" fmla="*/ 117 h 117"/>
                    <a:gd name="T24" fmla="*/ 114 w 124"/>
                    <a:gd name="T25" fmla="*/ 117 h 117"/>
                    <a:gd name="T26" fmla="*/ 124 w 124"/>
                    <a:gd name="T27" fmla="*/ 117 h 117"/>
                    <a:gd name="T28" fmla="*/ 124 w 124"/>
                    <a:gd name="T29" fmla="*/ 107 h 117"/>
                    <a:gd name="T30" fmla="*/ 124 w 124"/>
                    <a:gd name="T31" fmla="*/ 56 h 117"/>
                    <a:gd name="T32" fmla="*/ 124 w 124"/>
                    <a:gd name="T33" fmla="*/ 45 h 117"/>
                    <a:gd name="T34" fmla="*/ 114 w 124"/>
                    <a:gd name="T35" fmla="*/ 45 h 117"/>
                    <a:gd name="T36" fmla="*/ 88 w 124"/>
                    <a:gd name="T37" fmla="*/ 45 h 117"/>
                    <a:gd name="T38" fmla="*/ 88 w 124"/>
                    <a:gd name="T39" fmla="*/ 25 h 117"/>
                    <a:gd name="T40" fmla="*/ 88 w 124"/>
                    <a:gd name="T41" fmla="*/ 15 h 117"/>
                    <a:gd name="T42" fmla="*/ 78 w 124"/>
                    <a:gd name="T43" fmla="*/ 15 h 117"/>
                    <a:gd name="T44" fmla="*/ 65 w 124"/>
                    <a:gd name="T45" fmla="*/ 15 h 117"/>
                    <a:gd name="T46" fmla="*/ 43 w 1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17">
                      <a:moveTo>
                        <a:pt x="43" y="0"/>
                      </a:moveTo>
                      <a:cubicBezTo>
                        <a:pt x="33" y="0"/>
                        <a:pt x="24" y="6"/>
                        <a:pt x="20" y="15"/>
                      </a:cubicBezTo>
                      <a:cubicBezTo>
                        <a:pt x="10" y="15"/>
                        <a:pt x="10" y="15"/>
                        <a:pt x="10" y="15"/>
                      </a:cubicBezTo>
                      <a:cubicBezTo>
                        <a:pt x="0" y="15"/>
                        <a:pt x="0" y="15"/>
                        <a:pt x="0" y="15"/>
                      </a:cubicBezTo>
                      <a:cubicBezTo>
                        <a:pt x="0" y="25"/>
                        <a:pt x="0" y="25"/>
                        <a:pt x="0" y="25"/>
                      </a:cubicBezTo>
                      <a:cubicBezTo>
                        <a:pt x="0" y="95"/>
                        <a:pt x="0" y="95"/>
                        <a:pt x="0" y="95"/>
                      </a:cubicBezTo>
                      <a:cubicBezTo>
                        <a:pt x="0" y="105"/>
                        <a:pt x="0" y="105"/>
                        <a:pt x="0" y="105"/>
                      </a:cubicBezTo>
                      <a:cubicBezTo>
                        <a:pt x="10" y="105"/>
                        <a:pt x="10" y="105"/>
                        <a:pt x="10" y="105"/>
                      </a:cubicBezTo>
                      <a:cubicBezTo>
                        <a:pt x="38" y="105"/>
                        <a:pt x="38" y="105"/>
                        <a:pt x="38" y="105"/>
                      </a:cubicBezTo>
                      <a:cubicBezTo>
                        <a:pt x="38" y="107"/>
                        <a:pt x="38" y="107"/>
                        <a:pt x="38" y="107"/>
                      </a:cubicBezTo>
                      <a:cubicBezTo>
                        <a:pt x="38" y="117"/>
                        <a:pt x="38" y="117"/>
                        <a:pt x="38" y="117"/>
                      </a:cubicBezTo>
                      <a:cubicBezTo>
                        <a:pt x="48" y="117"/>
                        <a:pt x="48" y="117"/>
                        <a:pt x="48" y="117"/>
                      </a:cubicBezTo>
                      <a:cubicBezTo>
                        <a:pt x="114" y="117"/>
                        <a:pt x="114" y="117"/>
                        <a:pt x="114" y="117"/>
                      </a:cubicBezTo>
                      <a:cubicBezTo>
                        <a:pt x="124" y="117"/>
                        <a:pt x="124" y="117"/>
                        <a:pt x="124" y="117"/>
                      </a:cubicBezTo>
                      <a:cubicBezTo>
                        <a:pt x="124" y="107"/>
                        <a:pt x="124" y="107"/>
                        <a:pt x="124" y="107"/>
                      </a:cubicBezTo>
                      <a:cubicBezTo>
                        <a:pt x="124" y="56"/>
                        <a:pt x="124" y="56"/>
                        <a:pt x="124" y="56"/>
                      </a:cubicBezTo>
                      <a:cubicBezTo>
                        <a:pt x="124" y="45"/>
                        <a:pt x="124" y="45"/>
                        <a:pt x="124" y="45"/>
                      </a:cubicBezTo>
                      <a:cubicBezTo>
                        <a:pt x="114" y="45"/>
                        <a:pt x="114" y="45"/>
                        <a:pt x="114" y="45"/>
                      </a:cubicBezTo>
                      <a:cubicBezTo>
                        <a:pt x="88" y="45"/>
                        <a:pt x="88" y="45"/>
                        <a:pt x="88" y="45"/>
                      </a:cubicBezTo>
                      <a:cubicBezTo>
                        <a:pt x="88" y="25"/>
                        <a:pt x="88" y="25"/>
                        <a:pt x="88" y="25"/>
                      </a:cubicBezTo>
                      <a:cubicBezTo>
                        <a:pt x="88" y="15"/>
                        <a:pt x="88" y="15"/>
                        <a:pt x="88" y="15"/>
                      </a:cubicBezTo>
                      <a:cubicBezTo>
                        <a:pt x="78" y="15"/>
                        <a:pt x="78" y="15"/>
                        <a:pt x="78" y="15"/>
                      </a:cubicBezTo>
                      <a:cubicBezTo>
                        <a:pt x="65" y="15"/>
                        <a:pt x="65" y="15"/>
                        <a:pt x="65" y="15"/>
                      </a:cubicBezTo>
                      <a:cubicBezTo>
                        <a:pt x="62" y="6"/>
                        <a:pt x="53" y="0"/>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3" name="Freeform 109"/>
                <p:cNvSpPr>
                  <a:spLocks noEditPoints="1"/>
                </p:cNvSpPr>
                <p:nvPr/>
              </p:nvSpPr>
              <p:spPr bwMode="auto">
                <a:xfrm>
                  <a:off x="2725738" y="3457576"/>
                  <a:ext cx="469900" cy="439738"/>
                </a:xfrm>
                <a:custGeom>
                  <a:avLst/>
                  <a:gdLst>
                    <a:gd name="T0" fmla="*/ 59 w 104"/>
                    <a:gd name="T1" fmla="*/ 58 h 97"/>
                    <a:gd name="T2" fmla="*/ 58 w 104"/>
                    <a:gd name="T3" fmla="*/ 62 h 97"/>
                    <a:gd name="T4" fmla="*/ 79 w 104"/>
                    <a:gd name="T5" fmla="*/ 62 h 97"/>
                    <a:gd name="T6" fmla="*/ 78 w 104"/>
                    <a:gd name="T7" fmla="*/ 58 h 97"/>
                    <a:gd name="T8" fmla="*/ 77 w 104"/>
                    <a:gd name="T9" fmla="*/ 62 h 97"/>
                    <a:gd name="T10" fmla="*/ 60 w 104"/>
                    <a:gd name="T11" fmla="*/ 62 h 97"/>
                    <a:gd name="T12" fmla="*/ 78 w 104"/>
                    <a:gd name="T13" fmla="*/ 56 h 97"/>
                    <a:gd name="T14" fmla="*/ 81 w 104"/>
                    <a:gd name="T15" fmla="*/ 57 h 97"/>
                    <a:gd name="T16" fmla="*/ 76 w 104"/>
                    <a:gd name="T17" fmla="*/ 57 h 97"/>
                    <a:gd name="T18" fmla="*/ 78 w 104"/>
                    <a:gd name="T19" fmla="*/ 56 h 97"/>
                    <a:gd name="T20" fmla="*/ 62 w 104"/>
                    <a:gd name="T21" fmla="*/ 58 h 97"/>
                    <a:gd name="T22" fmla="*/ 59 w 104"/>
                    <a:gd name="T23" fmla="*/ 54 h 97"/>
                    <a:gd name="T24" fmla="*/ 57 w 104"/>
                    <a:gd name="T25" fmla="*/ 58 h 97"/>
                    <a:gd name="T26" fmla="*/ 68 w 104"/>
                    <a:gd name="T27" fmla="*/ 46 h 97"/>
                    <a:gd name="T28" fmla="*/ 50 w 104"/>
                    <a:gd name="T29" fmla="*/ 15 h 97"/>
                    <a:gd name="T30" fmla="*/ 52 w 104"/>
                    <a:gd name="T31" fmla="*/ 24 h 97"/>
                    <a:gd name="T32" fmla="*/ 40 w 104"/>
                    <a:gd name="T33" fmla="*/ 24 h 97"/>
                    <a:gd name="T34" fmla="*/ 42 w 104"/>
                    <a:gd name="T35" fmla="*/ 15 h 97"/>
                    <a:gd name="T36" fmla="*/ 23 w 104"/>
                    <a:gd name="T37" fmla="*/ 19 h 97"/>
                    <a:gd name="T38" fmla="*/ 20 w 104"/>
                    <a:gd name="T39" fmla="*/ 29 h 97"/>
                    <a:gd name="T40" fmla="*/ 16 w 104"/>
                    <a:gd name="T41" fmla="*/ 19 h 97"/>
                    <a:gd name="T42" fmla="*/ 0 w 104"/>
                    <a:gd name="T43" fmla="*/ 15 h 97"/>
                    <a:gd name="T44" fmla="*/ 38 w 104"/>
                    <a:gd name="T45" fmla="*/ 85 h 97"/>
                    <a:gd name="T46" fmla="*/ 104 w 104"/>
                    <a:gd name="T47" fmla="*/ 97 h 97"/>
                    <a:gd name="T48" fmla="*/ 68 w 104"/>
                    <a:gd name="T49" fmla="*/ 46 h 97"/>
                    <a:gd name="T50" fmla="*/ 41 w 104"/>
                    <a:gd name="T51" fmla="*/ 93 h 97"/>
                    <a:gd name="T52" fmla="*/ 100 w 104"/>
                    <a:gd name="T53" fmla="*/ 49 h 97"/>
                    <a:gd name="T54" fmla="*/ 20 w 104"/>
                    <a:gd name="T55" fmla="*/ 26 h 97"/>
                    <a:gd name="T56" fmla="*/ 21 w 104"/>
                    <a:gd name="T57" fmla="*/ 21 h 97"/>
                    <a:gd name="T58" fmla="*/ 33 w 104"/>
                    <a:gd name="T59" fmla="*/ 2 h 97"/>
                    <a:gd name="T60" fmla="*/ 45 w 104"/>
                    <a:gd name="T61" fmla="*/ 21 h 97"/>
                    <a:gd name="T62" fmla="*/ 46 w 104"/>
                    <a:gd name="T63" fmla="*/ 26 h 97"/>
                    <a:gd name="T64" fmla="*/ 47 w 104"/>
                    <a:gd name="T65" fmla="*/ 21 h 97"/>
                    <a:gd name="T66" fmla="*/ 33 w 104"/>
                    <a:gd name="T67" fmla="*/ 0 h 97"/>
                    <a:gd name="T68" fmla="*/ 19 w 104"/>
                    <a:gd name="T69" fmla="*/ 21 h 97"/>
                    <a:gd name="T70" fmla="*/ 20 w 104"/>
                    <a:gd name="T71"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97">
                      <a:moveTo>
                        <a:pt x="60" y="59"/>
                      </a:moveTo>
                      <a:cubicBezTo>
                        <a:pt x="60" y="58"/>
                        <a:pt x="60" y="58"/>
                        <a:pt x="59" y="58"/>
                      </a:cubicBezTo>
                      <a:cubicBezTo>
                        <a:pt x="59" y="58"/>
                        <a:pt x="58" y="58"/>
                        <a:pt x="58" y="59"/>
                      </a:cubicBezTo>
                      <a:cubicBezTo>
                        <a:pt x="58" y="62"/>
                        <a:pt x="58" y="62"/>
                        <a:pt x="58" y="62"/>
                      </a:cubicBezTo>
                      <a:cubicBezTo>
                        <a:pt x="58" y="67"/>
                        <a:pt x="63" y="72"/>
                        <a:pt x="69" y="72"/>
                      </a:cubicBezTo>
                      <a:cubicBezTo>
                        <a:pt x="75" y="72"/>
                        <a:pt x="79" y="67"/>
                        <a:pt x="79" y="62"/>
                      </a:cubicBezTo>
                      <a:cubicBezTo>
                        <a:pt x="79" y="59"/>
                        <a:pt x="79" y="59"/>
                        <a:pt x="79" y="59"/>
                      </a:cubicBezTo>
                      <a:cubicBezTo>
                        <a:pt x="79" y="58"/>
                        <a:pt x="79" y="58"/>
                        <a:pt x="78" y="58"/>
                      </a:cubicBezTo>
                      <a:cubicBezTo>
                        <a:pt x="78" y="58"/>
                        <a:pt x="77" y="58"/>
                        <a:pt x="77" y="59"/>
                      </a:cubicBezTo>
                      <a:cubicBezTo>
                        <a:pt x="77" y="62"/>
                        <a:pt x="77" y="62"/>
                        <a:pt x="77" y="62"/>
                      </a:cubicBezTo>
                      <a:cubicBezTo>
                        <a:pt x="77" y="66"/>
                        <a:pt x="74" y="70"/>
                        <a:pt x="69" y="70"/>
                      </a:cubicBezTo>
                      <a:cubicBezTo>
                        <a:pt x="64" y="70"/>
                        <a:pt x="60" y="66"/>
                        <a:pt x="60" y="62"/>
                      </a:cubicBezTo>
                      <a:lnTo>
                        <a:pt x="60" y="59"/>
                      </a:lnTo>
                      <a:close/>
                      <a:moveTo>
                        <a:pt x="78" y="56"/>
                      </a:moveTo>
                      <a:cubicBezTo>
                        <a:pt x="80" y="56"/>
                        <a:pt x="81" y="57"/>
                        <a:pt x="81" y="58"/>
                      </a:cubicBezTo>
                      <a:cubicBezTo>
                        <a:pt x="81" y="58"/>
                        <a:pt x="81" y="57"/>
                        <a:pt x="81" y="57"/>
                      </a:cubicBezTo>
                      <a:cubicBezTo>
                        <a:pt x="81" y="55"/>
                        <a:pt x="80" y="54"/>
                        <a:pt x="78" y="54"/>
                      </a:cubicBezTo>
                      <a:cubicBezTo>
                        <a:pt x="77" y="54"/>
                        <a:pt x="76" y="55"/>
                        <a:pt x="76" y="57"/>
                      </a:cubicBezTo>
                      <a:cubicBezTo>
                        <a:pt x="76" y="57"/>
                        <a:pt x="76" y="58"/>
                        <a:pt x="76" y="58"/>
                      </a:cubicBezTo>
                      <a:cubicBezTo>
                        <a:pt x="76" y="57"/>
                        <a:pt x="77" y="56"/>
                        <a:pt x="78" y="56"/>
                      </a:cubicBezTo>
                      <a:close/>
                      <a:moveTo>
                        <a:pt x="59" y="56"/>
                      </a:moveTo>
                      <a:cubicBezTo>
                        <a:pt x="61" y="56"/>
                        <a:pt x="62" y="57"/>
                        <a:pt x="62" y="58"/>
                      </a:cubicBezTo>
                      <a:cubicBezTo>
                        <a:pt x="62" y="58"/>
                        <a:pt x="62" y="57"/>
                        <a:pt x="62" y="57"/>
                      </a:cubicBezTo>
                      <a:cubicBezTo>
                        <a:pt x="62" y="55"/>
                        <a:pt x="61" y="54"/>
                        <a:pt x="59" y="54"/>
                      </a:cubicBezTo>
                      <a:cubicBezTo>
                        <a:pt x="58" y="54"/>
                        <a:pt x="57" y="55"/>
                        <a:pt x="57" y="57"/>
                      </a:cubicBezTo>
                      <a:cubicBezTo>
                        <a:pt x="57" y="57"/>
                        <a:pt x="57" y="58"/>
                        <a:pt x="57" y="58"/>
                      </a:cubicBezTo>
                      <a:cubicBezTo>
                        <a:pt x="57" y="57"/>
                        <a:pt x="58" y="56"/>
                        <a:pt x="59" y="56"/>
                      </a:cubicBezTo>
                      <a:close/>
                      <a:moveTo>
                        <a:pt x="68" y="46"/>
                      </a:moveTo>
                      <a:cubicBezTo>
                        <a:pt x="68" y="15"/>
                        <a:pt x="68" y="15"/>
                        <a:pt x="68" y="15"/>
                      </a:cubicBezTo>
                      <a:cubicBezTo>
                        <a:pt x="50" y="15"/>
                        <a:pt x="50" y="15"/>
                        <a:pt x="50" y="15"/>
                      </a:cubicBezTo>
                      <a:cubicBezTo>
                        <a:pt x="50" y="19"/>
                        <a:pt x="50" y="19"/>
                        <a:pt x="50" y="19"/>
                      </a:cubicBezTo>
                      <a:cubicBezTo>
                        <a:pt x="51" y="20"/>
                        <a:pt x="52" y="22"/>
                        <a:pt x="52" y="24"/>
                      </a:cubicBezTo>
                      <a:cubicBezTo>
                        <a:pt x="52" y="27"/>
                        <a:pt x="49" y="29"/>
                        <a:pt x="46" y="29"/>
                      </a:cubicBezTo>
                      <a:cubicBezTo>
                        <a:pt x="43" y="29"/>
                        <a:pt x="40" y="27"/>
                        <a:pt x="40" y="24"/>
                      </a:cubicBezTo>
                      <a:cubicBezTo>
                        <a:pt x="40" y="22"/>
                        <a:pt x="41" y="20"/>
                        <a:pt x="42" y="19"/>
                      </a:cubicBezTo>
                      <a:cubicBezTo>
                        <a:pt x="42" y="15"/>
                        <a:pt x="42" y="15"/>
                        <a:pt x="42" y="15"/>
                      </a:cubicBezTo>
                      <a:cubicBezTo>
                        <a:pt x="23" y="15"/>
                        <a:pt x="23" y="15"/>
                        <a:pt x="23" y="15"/>
                      </a:cubicBezTo>
                      <a:cubicBezTo>
                        <a:pt x="23" y="19"/>
                        <a:pt x="23" y="19"/>
                        <a:pt x="23" y="19"/>
                      </a:cubicBezTo>
                      <a:cubicBezTo>
                        <a:pt x="25" y="20"/>
                        <a:pt x="25" y="22"/>
                        <a:pt x="25" y="24"/>
                      </a:cubicBezTo>
                      <a:cubicBezTo>
                        <a:pt x="25" y="27"/>
                        <a:pt x="23" y="29"/>
                        <a:pt x="20" y="29"/>
                      </a:cubicBezTo>
                      <a:cubicBezTo>
                        <a:pt x="16" y="29"/>
                        <a:pt x="14" y="27"/>
                        <a:pt x="14" y="24"/>
                      </a:cubicBezTo>
                      <a:cubicBezTo>
                        <a:pt x="14" y="22"/>
                        <a:pt x="15" y="20"/>
                        <a:pt x="16" y="19"/>
                      </a:cubicBezTo>
                      <a:cubicBezTo>
                        <a:pt x="16" y="15"/>
                        <a:pt x="16" y="15"/>
                        <a:pt x="16" y="15"/>
                      </a:cubicBezTo>
                      <a:cubicBezTo>
                        <a:pt x="0" y="15"/>
                        <a:pt x="0" y="15"/>
                        <a:pt x="0" y="15"/>
                      </a:cubicBezTo>
                      <a:cubicBezTo>
                        <a:pt x="0" y="85"/>
                        <a:pt x="0" y="85"/>
                        <a:pt x="0" y="85"/>
                      </a:cubicBezTo>
                      <a:cubicBezTo>
                        <a:pt x="38" y="85"/>
                        <a:pt x="38" y="85"/>
                        <a:pt x="38" y="85"/>
                      </a:cubicBezTo>
                      <a:cubicBezTo>
                        <a:pt x="38" y="97"/>
                        <a:pt x="38" y="97"/>
                        <a:pt x="38" y="97"/>
                      </a:cubicBezTo>
                      <a:cubicBezTo>
                        <a:pt x="104" y="97"/>
                        <a:pt x="104" y="97"/>
                        <a:pt x="104" y="97"/>
                      </a:cubicBezTo>
                      <a:cubicBezTo>
                        <a:pt x="104" y="46"/>
                        <a:pt x="104" y="46"/>
                        <a:pt x="104" y="46"/>
                      </a:cubicBezTo>
                      <a:lnTo>
                        <a:pt x="68" y="46"/>
                      </a:lnTo>
                      <a:close/>
                      <a:moveTo>
                        <a:pt x="100" y="93"/>
                      </a:moveTo>
                      <a:cubicBezTo>
                        <a:pt x="41" y="93"/>
                        <a:pt x="41" y="93"/>
                        <a:pt x="41" y="93"/>
                      </a:cubicBezTo>
                      <a:cubicBezTo>
                        <a:pt x="41" y="49"/>
                        <a:pt x="41" y="49"/>
                        <a:pt x="41" y="49"/>
                      </a:cubicBezTo>
                      <a:cubicBezTo>
                        <a:pt x="100" y="49"/>
                        <a:pt x="100" y="49"/>
                        <a:pt x="100" y="49"/>
                      </a:cubicBezTo>
                      <a:lnTo>
                        <a:pt x="100" y="93"/>
                      </a:lnTo>
                      <a:close/>
                      <a:moveTo>
                        <a:pt x="20" y="26"/>
                      </a:moveTo>
                      <a:cubicBezTo>
                        <a:pt x="21" y="26"/>
                        <a:pt x="22" y="25"/>
                        <a:pt x="22" y="24"/>
                      </a:cubicBezTo>
                      <a:cubicBezTo>
                        <a:pt x="22" y="22"/>
                        <a:pt x="22" y="21"/>
                        <a:pt x="21" y="21"/>
                      </a:cubicBezTo>
                      <a:cubicBezTo>
                        <a:pt x="21" y="14"/>
                        <a:pt x="21" y="14"/>
                        <a:pt x="21" y="14"/>
                      </a:cubicBezTo>
                      <a:cubicBezTo>
                        <a:pt x="21" y="7"/>
                        <a:pt x="26" y="2"/>
                        <a:pt x="33" y="2"/>
                      </a:cubicBezTo>
                      <a:cubicBezTo>
                        <a:pt x="40" y="2"/>
                        <a:pt x="45" y="7"/>
                        <a:pt x="45" y="14"/>
                      </a:cubicBezTo>
                      <a:cubicBezTo>
                        <a:pt x="45" y="21"/>
                        <a:pt x="45" y="21"/>
                        <a:pt x="45" y="21"/>
                      </a:cubicBezTo>
                      <a:cubicBezTo>
                        <a:pt x="44" y="21"/>
                        <a:pt x="43" y="22"/>
                        <a:pt x="43" y="24"/>
                      </a:cubicBezTo>
                      <a:cubicBezTo>
                        <a:pt x="43" y="25"/>
                        <a:pt x="45" y="26"/>
                        <a:pt x="46" y="26"/>
                      </a:cubicBezTo>
                      <a:cubicBezTo>
                        <a:pt x="48" y="26"/>
                        <a:pt x="49" y="25"/>
                        <a:pt x="49" y="24"/>
                      </a:cubicBezTo>
                      <a:cubicBezTo>
                        <a:pt x="49" y="22"/>
                        <a:pt x="48" y="21"/>
                        <a:pt x="47" y="21"/>
                      </a:cubicBezTo>
                      <a:cubicBezTo>
                        <a:pt x="47" y="14"/>
                        <a:pt x="47" y="14"/>
                        <a:pt x="47" y="14"/>
                      </a:cubicBezTo>
                      <a:cubicBezTo>
                        <a:pt x="47" y="6"/>
                        <a:pt x="41" y="0"/>
                        <a:pt x="33" y="0"/>
                      </a:cubicBezTo>
                      <a:cubicBezTo>
                        <a:pt x="25" y="0"/>
                        <a:pt x="19" y="6"/>
                        <a:pt x="19" y="14"/>
                      </a:cubicBezTo>
                      <a:cubicBezTo>
                        <a:pt x="19" y="21"/>
                        <a:pt x="19" y="21"/>
                        <a:pt x="19" y="21"/>
                      </a:cubicBezTo>
                      <a:cubicBezTo>
                        <a:pt x="18" y="21"/>
                        <a:pt x="17" y="22"/>
                        <a:pt x="17" y="24"/>
                      </a:cubicBezTo>
                      <a:cubicBezTo>
                        <a:pt x="17" y="25"/>
                        <a:pt x="18" y="26"/>
                        <a:pt x="20" y="26"/>
                      </a:cubicBezTo>
                      <a:close/>
                    </a:path>
                  </a:pathLst>
                </a:custGeom>
                <a:gradFill flip="none" rotWithShape="1">
                  <a:gsLst>
                    <a:gs pos="0">
                      <a:schemeClr val="tx1">
                        <a:lumMod val="50000"/>
                      </a:schemeClr>
                    </a:gs>
                    <a:gs pos="100000">
                      <a:schemeClr val="tx1"/>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4" name="Freeform 110"/>
                <p:cNvSpPr>
                  <a:spLocks/>
                </p:cNvSpPr>
                <p:nvPr/>
              </p:nvSpPr>
              <p:spPr bwMode="auto">
                <a:xfrm>
                  <a:off x="2038350" y="2938463"/>
                  <a:ext cx="501650" cy="555625"/>
                </a:xfrm>
                <a:custGeom>
                  <a:avLst/>
                  <a:gdLst>
                    <a:gd name="T0" fmla="*/ 109 w 111"/>
                    <a:gd name="T1" fmla="*/ 68 h 123"/>
                    <a:gd name="T2" fmla="*/ 104 w 111"/>
                    <a:gd name="T3" fmla="*/ 54 h 123"/>
                    <a:gd name="T4" fmla="*/ 82 w 111"/>
                    <a:gd name="T5" fmla="*/ 20 h 123"/>
                    <a:gd name="T6" fmla="*/ 77 w 111"/>
                    <a:gd name="T7" fmla="*/ 17 h 123"/>
                    <a:gd name="T8" fmla="*/ 48 w 111"/>
                    <a:gd name="T9" fmla="*/ 1 h 123"/>
                    <a:gd name="T10" fmla="*/ 42 w 111"/>
                    <a:gd name="T11" fmla="*/ 0 h 123"/>
                    <a:gd name="T12" fmla="*/ 36 w 111"/>
                    <a:gd name="T13" fmla="*/ 1 h 123"/>
                    <a:gd name="T14" fmla="*/ 0 w 111"/>
                    <a:gd name="T15" fmla="*/ 42 h 123"/>
                    <a:gd name="T16" fmla="*/ 7 w 111"/>
                    <a:gd name="T17" fmla="*/ 68 h 123"/>
                    <a:gd name="T18" fmla="*/ 8 w 111"/>
                    <a:gd name="T19" fmla="*/ 70 h 123"/>
                    <a:gd name="T20" fmla="*/ 8 w 111"/>
                    <a:gd name="T21" fmla="*/ 78 h 123"/>
                    <a:gd name="T22" fmla="*/ 17 w 111"/>
                    <a:gd name="T23" fmla="*/ 93 h 123"/>
                    <a:gd name="T24" fmla="*/ 43 w 111"/>
                    <a:gd name="T25" fmla="*/ 106 h 123"/>
                    <a:gd name="T26" fmla="*/ 49 w 111"/>
                    <a:gd name="T27" fmla="*/ 108 h 123"/>
                    <a:gd name="T28" fmla="*/ 52 w 111"/>
                    <a:gd name="T29" fmla="*/ 107 h 123"/>
                    <a:gd name="T30" fmla="*/ 60 w 111"/>
                    <a:gd name="T31" fmla="*/ 120 h 123"/>
                    <a:gd name="T32" fmla="*/ 60 w 111"/>
                    <a:gd name="T33" fmla="*/ 120 h 123"/>
                    <a:gd name="T34" fmla="*/ 60 w 111"/>
                    <a:gd name="T35" fmla="*/ 120 h 123"/>
                    <a:gd name="T36" fmla="*/ 63 w 111"/>
                    <a:gd name="T37" fmla="*/ 121 h 123"/>
                    <a:gd name="T38" fmla="*/ 69 w 111"/>
                    <a:gd name="T39" fmla="*/ 123 h 123"/>
                    <a:gd name="T40" fmla="*/ 81 w 111"/>
                    <a:gd name="T41" fmla="*/ 110 h 123"/>
                    <a:gd name="T42" fmla="*/ 81 w 111"/>
                    <a:gd name="T43" fmla="*/ 103 h 123"/>
                    <a:gd name="T44" fmla="*/ 88 w 111"/>
                    <a:gd name="T45" fmla="*/ 103 h 123"/>
                    <a:gd name="T46" fmla="*/ 104 w 111"/>
                    <a:gd name="T47" fmla="*/ 87 h 123"/>
                    <a:gd name="T48" fmla="*/ 104 w 111"/>
                    <a:gd name="T49" fmla="*/ 84 h 123"/>
                    <a:gd name="T50" fmla="*/ 108 w 111"/>
                    <a:gd name="T51" fmla="*/ 80 h 123"/>
                    <a:gd name="T52" fmla="*/ 109 w 111"/>
                    <a:gd name="T53" fmla="*/ 6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23">
                      <a:moveTo>
                        <a:pt x="109" y="68"/>
                      </a:moveTo>
                      <a:cubicBezTo>
                        <a:pt x="107" y="63"/>
                        <a:pt x="104" y="56"/>
                        <a:pt x="104" y="54"/>
                      </a:cubicBezTo>
                      <a:cubicBezTo>
                        <a:pt x="104" y="40"/>
                        <a:pt x="96" y="27"/>
                        <a:pt x="82" y="20"/>
                      </a:cubicBezTo>
                      <a:cubicBezTo>
                        <a:pt x="77" y="17"/>
                        <a:pt x="77" y="17"/>
                        <a:pt x="77" y="17"/>
                      </a:cubicBezTo>
                      <a:cubicBezTo>
                        <a:pt x="70" y="9"/>
                        <a:pt x="60" y="2"/>
                        <a:pt x="48" y="1"/>
                      </a:cubicBezTo>
                      <a:cubicBezTo>
                        <a:pt x="48" y="1"/>
                        <a:pt x="45" y="0"/>
                        <a:pt x="42" y="0"/>
                      </a:cubicBezTo>
                      <a:cubicBezTo>
                        <a:pt x="39" y="0"/>
                        <a:pt x="36" y="1"/>
                        <a:pt x="36" y="1"/>
                      </a:cubicBezTo>
                      <a:cubicBezTo>
                        <a:pt x="15" y="4"/>
                        <a:pt x="0" y="21"/>
                        <a:pt x="0" y="42"/>
                      </a:cubicBezTo>
                      <a:cubicBezTo>
                        <a:pt x="0" y="55"/>
                        <a:pt x="4" y="63"/>
                        <a:pt x="7" y="68"/>
                      </a:cubicBezTo>
                      <a:cubicBezTo>
                        <a:pt x="7" y="68"/>
                        <a:pt x="8" y="69"/>
                        <a:pt x="8" y="70"/>
                      </a:cubicBezTo>
                      <a:cubicBezTo>
                        <a:pt x="8" y="78"/>
                        <a:pt x="8" y="78"/>
                        <a:pt x="8" y="78"/>
                      </a:cubicBezTo>
                      <a:cubicBezTo>
                        <a:pt x="8" y="84"/>
                        <a:pt x="12" y="90"/>
                        <a:pt x="17" y="93"/>
                      </a:cubicBezTo>
                      <a:cubicBezTo>
                        <a:pt x="43" y="106"/>
                        <a:pt x="43" y="106"/>
                        <a:pt x="43" y="106"/>
                      </a:cubicBezTo>
                      <a:cubicBezTo>
                        <a:pt x="45" y="107"/>
                        <a:pt x="47" y="108"/>
                        <a:pt x="49" y="108"/>
                      </a:cubicBezTo>
                      <a:cubicBezTo>
                        <a:pt x="50" y="108"/>
                        <a:pt x="51" y="108"/>
                        <a:pt x="52" y="107"/>
                      </a:cubicBezTo>
                      <a:cubicBezTo>
                        <a:pt x="52" y="113"/>
                        <a:pt x="55" y="117"/>
                        <a:pt x="60" y="120"/>
                      </a:cubicBezTo>
                      <a:cubicBezTo>
                        <a:pt x="60" y="120"/>
                        <a:pt x="60" y="120"/>
                        <a:pt x="60" y="120"/>
                      </a:cubicBezTo>
                      <a:cubicBezTo>
                        <a:pt x="60" y="120"/>
                        <a:pt x="60" y="120"/>
                        <a:pt x="60" y="120"/>
                      </a:cubicBezTo>
                      <a:cubicBezTo>
                        <a:pt x="63" y="121"/>
                        <a:pt x="63" y="121"/>
                        <a:pt x="63" y="121"/>
                      </a:cubicBezTo>
                      <a:cubicBezTo>
                        <a:pt x="65" y="122"/>
                        <a:pt x="67" y="123"/>
                        <a:pt x="69" y="123"/>
                      </a:cubicBezTo>
                      <a:cubicBezTo>
                        <a:pt x="76" y="123"/>
                        <a:pt x="81" y="117"/>
                        <a:pt x="81" y="110"/>
                      </a:cubicBezTo>
                      <a:cubicBezTo>
                        <a:pt x="81" y="103"/>
                        <a:pt x="81" y="103"/>
                        <a:pt x="81" y="103"/>
                      </a:cubicBezTo>
                      <a:cubicBezTo>
                        <a:pt x="88" y="103"/>
                        <a:pt x="88" y="103"/>
                        <a:pt x="88" y="103"/>
                      </a:cubicBezTo>
                      <a:cubicBezTo>
                        <a:pt x="97" y="103"/>
                        <a:pt x="104" y="95"/>
                        <a:pt x="104" y="87"/>
                      </a:cubicBezTo>
                      <a:cubicBezTo>
                        <a:pt x="104" y="84"/>
                        <a:pt x="104" y="84"/>
                        <a:pt x="104" y="84"/>
                      </a:cubicBezTo>
                      <a:cubicBezTo>
                        <a:pt x="106" y="83"/>
                        <a:pt x="107" y="82"/>
                        <a:pt x="108" y="80"/>
                      </a:cubicBezTo>
                      <a:cubicBezTo>
                        <a:pt x="111" y="77"/>
                        <a:pt x="111" y="72"/>
                        <a:pt x="109"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5" name="Freeform 111"/>
                <p:cNvSpPr>
                  <a:spLocks noEditPoints="1"/>
                </p:cNvSpPr>
                <p:nvPr/>
              </p:nvSpPr>
              <p:spPr bwMode="auto">
                <a:xfrm>
                  <a:off x="2082800" y="2982913"/>
                  <a:ext cx="411163" cy="466725"/>
                </a:xfrm>
                <a:custGeom>
                  <a:avLst/>
                  <a:gdLst>
                    <a:gd name="T0" fmla="*/ 90 w 91"/>
                    <a:gd name="T1" fmla="*/ 62 h 103"/>
                    <a:gd name="T2" fmla="*/ 84 w 91"/>
                    <a:gd name="T3" fmla="*/ 44 h 103"/>
                    <a:gd name="T4" fmla="*/ 68 w 91"/>
                    <a:gd name="T5" fmla="*/ 19 h 103"/>
                    <a:gd name="T6" fmla="*/ 74 w 91"/>
                    <a:gd name="T7" fmla="*/ 37 h 103"/>
                    <a:gd name="T8" fmla="*/ 80 w 91"/>
                    <a:gd name="T9" fmla="*/ 55 h 103"/>
                    <a:gd name="T10" fmla="*/ 78 w 91"/>
                    <a:gd name="T11" fmla="*/ 58 h 103"/>
                    <a:gd name="T12" fmla="*/ 76 w 91"/>
                    <a:gd name="T13" fmla="*/ 58 h 103"/>
                    <a:gd name="T14" fmla="*/ 74 w 91"/>
                    <a:gd name="T15" fmla="*/ 60 h 103"/>
                    <a:gd name="T16" fmla="*/ 74 w 91"/>
                    <a:gd name="T17" fmla="*/ 69 h 103"/>
                    <a:gd name="T18" fmla="*/ 69 w 91"/>
                    <a:gd name="T19" fmla="*/ 75 h 103"/>
                    <a:gd name="T20" fmla="*/ 56 w 91"/>
                    <a:gd name="T21" fmla="*/ 75 h 103"/>
                    <a:gd name="T22" fmla="*/ 52 w 91"/>
                    <a:gd name="T23" fmla="*/ 79 h 103"/>
                    <a:gd name="T24" fmla="*/ 52 w 91"/>
                    <a:gd name="T25" fmla="*/ 93 h 103"/>
                    <a:gd name="T26" fmla="*/ 52 w 91"/>
                    <a:gd name="T27" fmla="*/ 93 h 103"/>
                    <a:gd name="T28" fmla="*/ 52 w 91"/>
                    <a:gd name="T29" fmla="*/ 95 h 103"/>
                    <a:gd name="T30" fmla="*/ 55 w 91"/>
                    <a:gd name="T31" fmla="*/ 101 h 103"/>
                    <a:gd name="T32" fmla="*/ 58 w 91"/>
                    <a:gd name="T33" fmla="*/ 102 h 103"/>
                    <a:gd name="T34" fmla="*/ 61 w 91"/>
                    <a:gd name="T35" fmla="*/ 100 h 103"/>
                    <a:gd name="T36" fmla="*/ 61 w 91"/>
                    <a:gd name="T37" fmla="*/ 87 h 103"/>
                    <a:gd name="T38" fmla="*/ 66 w 91"/>
                    <a:gd name="T39" fmla="*/ 82 h 103"/>
                    <a:gd name="T40" fmla="*/ 78 w 91"/>
                    <a:gd name="T41" fmla="*/ 82 h 103"/>
                    <a:gd name="T42" fmla="*/ 84 w 91"/>
                    <a:gd name="T43" fmla="*/ 76 h 103"/>
                    <a:gd name="T44" fmla="*/ 84 w 91"/>
                    <a:gd name="T45" fmla="*/ 68 h 103"/>
                    <a:gd name="T46" fmla="*/ 86 w 91"/>
                    <a:gd name="T47" fmla="*/ 66 h 103"/>
                    <a:gd name="T48" fmla="*/ 88 w 91"/>
                    <a:gd name="T49" fmla="*/ 66 h 103"/>
                    <a:gd name="T50" fmla="*/ 90 w 91"/>
                    <a:gd name="T51" fmla="*/ 62 h 103"/>
                    <a:gd name="T52" fmla="*/ 64 w 91"/>
                    <a:gd name="T53" fmla="*/ 61 h 103"/>
                    <a:gd name="T54" fmla="*/ 64 w 91"/>
                    <a:gd name="T55" fmla="*/ 53 h 103"/>
                    <a:gd name="T56" fmla="*/ 66 w 91"/>
                    <a:gd name="T57" fmla="*/ 51 h 103"/>
                    <a:gd name="T58" fmla="*/ 67 w 91"/>
                    <a:gd name="T59" fmla="*/ 51 h 103"/>
                    <a:gd name="T60" fmla="*/ 69 w 91"/>
                    <a:gd name="T61" fmla="*/ 47 h 103"/>
                    <a:gd name="T62" fmla="*/ 64 w 91"/>
                    <a:gd name="T63" fmla="*/ 29 h 103"/>
                    <a:gd name="T64" fmla="*/ 36 w 91"/>
                    <a:gd name="T65" fmla="*/ 0 h 103"/>
                    <a:gd name="T66" fmla="*/ 36 w 91"/>
                    <a:gd name="T67" fmla="*/ 35 h 103"/>
                    <a:gd name="T68" fmla="*/ 39 w 91"/>
                    <a:gd name="T69" fmla="*/ 42 h 103"/>
                    <a:gd name="T70" fmla="*/ 39 w 91"/>
                    <a:gd name="T71" fmla="*/ 44 h 103"/>
                    <a:gd name="T72" fmla="*/ 55 w 91"/>
                    <a:gd name="T73" fmla="*/ 55 h 103"/>
                    <a:gd name="T74" fmla="*/ 57 w 91"/>
                    <a:gd name="T75" fmla="*/ 55 h 103"/>
                    <a:gd name="T76" fmla="*/ 60 w 91"/>
                    <a:gd name="T77" fmla="*/ 58 h 103"/>
                    <a:gd name="T78" fmla="*/ 57 w 91"/>
                    <a:gd name="T79" fmla="*/ 60 h 103"/>
                    <a:gd name="T80" fmla="*/ 54 w 91"/>
                    <a:gd name="T81" fmla="*/ 58 h 103"/>
                    <a:gd name="T82" fmla="*/ 54 w 91"/>
                    <a:gd name="T83" fmla="*/ 57 h 103"/>
                    <a:gd name="T84" fmla="*/ 38 w 91"/>
                    <a:gd name="T85" fmla="*/ 46 h 103"/>
                    <a:gd name="T86" fmla="*/ 32 w 91"/>
                    <a:gd name="T87" fmla="*/ 49 h 103"/>
                    <a:gd name="T88" fmla="*/ 25 w 91"/>
                    <a:gd name="T89" fmla="*/ 42 h 103"/>
                    <a:gd name="T90" fmla="*/ 28 w 91"/>
                    <a:gd name="T91" fmla="*/ 35 h 103"/>
                    <a:gd name="T92" fmla="*/ 28 w 91"/>
                    <a:gd name="T93" fmla="*/ 0 h 103"/>
                    <a:gd name="T94" fmla="*/ 0 w 91"/>
                    <a:gd name="T95" fmla="*/ 32 h 103"/>
                    <a:gd name="T96" fmla="*/ 8 w 91"/>
                    <a:gd name="T97" fmla="*/ 59 h 103"/>
                    <a:gd name="T98" fmla="*/ 8 w 91"/>
                    <a:gd name="T99" fmla="*/ 68 h 103"/>
                    <a:gd name="T100" fmla="*/ 12 w 91"/>
                    <a:gd name="T101" fmla="*/ 74 h 103"/>
                    <a:gd name="T102" fmla="*/ 38 w 91"/>
                    <a:gd name="T103" fmla="*/ 87 h 103"/>
                    <a:gd name="T104" fmla="*/ 41 w 91"/>
                    <a:gd name="T105" fmla="*/ 85 h 103"/>
                    <a:gd name="T106" fmla="*/ 41 w 91"/>
                    <a:gd name="T107" fmla="*/ 72 h 103"/>
                    <a:gd name="T108" fmla="*/ 45 w 91"/>
                    <a:gd name="T109" fmla="*/ 67 h 103"/>
                    <a:gd name="T110" fmla="*/ 58 w 91"/>
                    <a:gd name="T111" fmla="*/ 67 h 103"/>
                    <a:gd name="T112" fmla="*/ 64 w 91"/>
                    <a:gd name="T113"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103">
                      <a:moveTo>
                        <a:pt x="90" y="62"/>
                      </a:moveTo>
                      <a:cubicBezTo>
                        <a:pt x="90" y="62"/>
                        <a:pt x="84" y="49"/>
                        <a:pt x="84" y="44"/>
                      </a:cubicBezTo>
                      <a:cubicBezTo>
                        <a:pt x="84" y="33"/>
                        <a:pt x="77" y="24"/>
                        <a:pt x="68" y="19"/>
                      </a:cubicBezTo>
                      <a:cubicBezTo>
                        <a:pt x="72" y="24"/>
                        <a:pt x="74" y="30"/>
                        <a:pt x="74" y="37"/>
                      </a:cubicBezTo>
                      <a:cubicBezTo>
                        <a:pt x="74" y="42"/>
                        <a:pt x="80" y="55"/>
                        <a:pt x="80" y="55"/>
                      </a:cubicBezTo>
                      <a:cubicBezTo>
                        <a:pt x="81" y="57"/>
                        <a:pt x="80" y="58"/>
                        <a:pt x="78" y="58"/>
                      </a:cubicBezTo>
                      <a:cubicBezTo>
                        <a:pt x="78" y="58"/>
                        <a:pt x="78" y="58"/>
                        <a:pt x="76" y="58"/>
                      </a:cubicBezTo>
                      <a:cubicBezTo>
                        <a:pt x="75" y="58"/>
                        <a:pt x="74" y="59"/>
                        <a:pt x="74" y="60"/>
                      </a:cubicBezTo>
                      <a:cubicBezTo>
                        <a:pt x="74" y="62"/>
                        <a:pt x="74" y="69"/>
                        <a:pt x="74" y="69"/>
                      </a:cubicBezTo>
                      <a:cubicBezTo>
                        <a:pt x="74" y="72"/>
                        <a:pt x="72" y="75"/>
                        <a:pt x="69" y="75"/>
                      </a:cubicBezTo>
                      <a:cubicBezTo>
                        <a:pt x="69" y="75"/>
                        <a:pt x="59" y="75"/>
                        <a:pt x="56" y="75"/>
                      </a:cubicBezTo>
                      <a:cubicBezTo>
                        <a:pt x="53" y="75"/>
                        <a:pt x="52" y="77"/>
                        <a:pt x="52" y="79"/>
                      </a:cubicBezTo>
                      <a:cubicBezTo>
                        <a:pt x="52" y="82"/>
                        <a:pt x="52" y="93"/>
                        <a:pt x="52" y="93"/>
                      </a:cubicBezTo>
                      <a:cubicBezTo>
                        <a:pt x="52" y="93"/>
                        <a:pt x="52" y="93"/>
                        <a:pt x="52" y="93"/>
                      </a:cubicBezTo>
                      <a:cubicBezTo>
                        <a:pt x="52" y="94"/>
                        <a:pt x="52" y="95"/>
                        <a:pt x="52" y="95"/>
                      </a:cubicBezTo>
                      <a:cubicBezTo>
                        <a:pt x="52" y="97"/>
                        <a:pt x="52" y="99"/>
                        <a:pt x="55" y="101"/>
                      </a:cubicBezTo>
                      <a:cubicBezTo>
                        <a:pt x="58" y="102"/>
                        <a:pt x="58" y="102"/>
                        <a:pt x="58" y="102"/>
                      </a:cubicBezTo>
                      <a:cubicBezTo>
                        <a:pt x="60" y="103"/>
                        <a:pt x="61" y="102"/>
                        <a:pt x="61" y="100"/>
                      </a:cubicBezTo>
                      <a:cubicBezTo>
                        <a:pt x="61" y="100"/>
                        <a:pt x="61" y="89"/>
                        <a:pt x="61" y="87"/>
                      </a:cubicBezTo>
                      <a:cubicBezTo>
                        <a:pt x="61" y="85"/>
                        <a:pt x="62" y="82"/>
                        <a:pt x="66" y="82"/>
                      </a:cubicBezTo>
                      <a:cubicBezTo>
                        <a:pt x="69" y="82"/>
                        <a:pt x="78" y="82"/>
                        <a:pt x="78" y="82"/>
                      </a:cubicBezTo>
                      <a:cubicBezTo>
                        <a:pt x="82" y="82"/>
                        <a:pt x="84" y="80"/>
                        <a:pt x="84" y="76"/>
                      </a:cubicBezTo>
                      <a:cubicBezTo>
                        <a:pt x="84" y="76"/>
                        <a:pt x="84" y="69"/>
                        <a:pt x="84" y="68"/>
                      </a:cubicBezTo>
                      <a:cubicBezTo>
                        <a:pt x="84" y="66"/>
                        <a:pt x="85" y="66"/>
                        <a:pt x="86" y="66"/>
                      </a:cubicBezTo>
                      <a:cubicBezTo>
                        <a:pt x="88" y="66"/>
                        <a:pt x="88" y="66"/>
                        <a:pt x="88" y="66"/>
                      </a:cubicBezTo>
                      <a:cubicBezTo>
                        <a:pt x="90" y="66"/>
                        <a:pt x="91" y="64"/>
                        <a:pt x="90" y="62"/>
                      </a:cubicBezTo>
                      <a:close/>
                      <a:moveTo>
                        <a:pt x="64" y="61"/>
                      </a:moveTo>
                      <a:cubicBezTo>
                        <a:pt x="64" y="61"/>
                        <a:pt x="64" y="54"/>
                        <a:pt x="64" y="53"/>
                      </a:cubicBezTo>
                      <a:cubicBezTo>
                        <a:pt x="64" y="51"/>
                        <a:pt x="64" y="51"/>
                        <a:pt x="66" y="51"/>
                      </a:cubicBezTo>
                      <a:cubicBezTo>
                        <a:pt x="67" y="51"/>
                        <a:pt x="67" y="51"/>
                        <a:pt x="67" y="51"/>
                      </a:cubicBezTo>
                      <a:cubicBezTo>
                        <a:pt x="69" y="51"/>
                        <a:pt x="70" y="49"/>
                        <a:pt x="69" y="47"/>
                      </a:cubicBezTo>
                      <a:cubicBezTo>
                        <a:pt x="69" y="47"/>
                        <a:pt x="64" y="34"/>
                        <a:pt x="64" y="29"/>
                      </a:cubicBezTo>
                      <a:cubicBezTo>
                        <a:pt x="64" y="14"/>
                        <a:pt x="51" y="2"/>
                        <a:pt x="36" y="0"/>
                      </a:cubicBezTo>
                      <a:cubicBezTo>
                        <a:pt x="36" y="35"/>
                        <a:pt x="36" y="35"/>
                        <a:pt x="36" y="35"/>
                      </a:cubicBezTo>
                      <a:cubicBezTo>
                        <a:pt x="38" y="37"/>
                        <a:pt x="39" y="39"/>
                        <a:pt x="39" y="42"/>
                      </a:cubicBezTo>
                      <a:cubicBezTo>
                        <a:pt x="39" y="42"/>
                        <a:pt x="39" y="43"/>
                        <a:pt x="39" y="44"/>
                      </a:cubicBezTo>
                      <a:cubicBezTo>
                        <a:pt x="55" y="55"/>
                        <a:pt x="55" y="55"/>
                        <a:pt x="55" y="55"/>
                      </a:cubicBezTo>
                      <a:cubicBezTo>
                        <a:pt x="56" y="55"/>
                        <a:pt x="56" y="55"/>
                        <a:pt x="57" y="55"/>
                      </a:cubicBezTo>
                      <a:cubicBezTo>
                        <a:pt x="58" y="55"/>
                        <a:pt x="60" y="56"/>
                        <a:pt x="60" y="58"/>
                      </a:cubicBezTo>
                      <a:cubicBezTo>
                        <a:pt x="60" y="59"/>
                        <a:pt x="58" y="60"/>
                        <a:pt x="57" y="60"/>
                      </a:cubicBezTo>
                      <a:cubicBezTo>
                        <a:pt x="55" y="60"/>
                        <a:pt x="54" y="59"/>
                        <a:pt x="54" y="58"/>
                      </a:cubicBezTo>
                      <a:cubicBezTo>
                        <a:pt x="54" y="57"/>
                        <a:pt x="54" y="57"/>
                        <a:pt x="54" y="57"/>
                      </a:cubicBezTo>
                      <a:cubicBezTo>
                        <a:pt x="38" y="46"/>
                        <a:pt x="38" y="46"/>
                        <a:pt x="38" y="46"/>
                      </a:cubicBezTo>
                      <a:cubicBezTo>
                        <a:pt x="37" y="48"/>
                        <a:pt x="34" y="49"/>
                        <a:pt x="32" y="49"/>
                      </a:cubicBezTo>
                      <a:cubicBezTo>
                        <a:pt x="28" y="49"/>
                        <a:pt x="25" y="46"/>
                        <a:pt x="25" y="42"/>
                      </a:cubicBezTo>
                      <a:cubicBezTo>
                        <a:pt x="25" y="39"/>
                        <a:pt x="26" y="37"/>
                        <a:pt x="28" y="35"/>
                      </a:cubicBezTo>
                      <a:cubicBezTo>
                        <a:pt x="28" y="0"/>
                        <a:pt x="28" y="0"/>
                        <a:pt x="28" y="0"/>
                      </a:cubicBezTo>
                      <a:cubicBezTo>
                        <a:pt x="12" y="2"/>
                        <a:pt x="0" y="16"/>
                        <a:pt x="0" y="32"/>
                      </a:cubicBezTo>
                      <a:cubicBezTo>
                        <a:pt x="0" y="48"/>
                        <a:pt x="8" y="54"/>
                        <a:pt x="8" y="59"/>
                      </a:cubicBezTo>
                      <a:cubicBezTo>
                        <a:pt x="8" y="64"/>
                        <a:pt x="8" y="68"/>
                        <a:pt x="8" y="68"/>
                      </a:cubicBezTo>
                      <a:cubicBezTo>
                        <a:pt x="8" y="70"/>
                        <a:pt x="10" y="73"/>
                        <a:pt x="12" y="74"/>
                      </a:cubicBezTo>
                      <a:cubicBezTo>
                        <a:pt x="38" y="87"/>
                        <a:pt x="38" y="87"/>
                        <a:pt x="38" y="87"/>
                      </a:cubicBezTo>
                      <a:cubicBezTo>
                        <a:pt x="39" y="88"/>
                        <a:pt x="41" y="87"/>
                        <a:pt x="41" y="85"/>
                      </a:cubicBezTo>
                      <a:cubicBezTo>
                        <a:pt x="41" y="85"/>
                        <a:pt x="41" y="74"/>
                        <a:pt x="41" y="72"/>
                      </a:cubicBezTo>
                      <a:cubicBezTo>
                        <a:pt x="41" y="69"/>
                        <a:pt x="42" y="67"/>
                        <a:pt x="45" y="67"/>
                      </a:cubicBezTo>
                      <a:cubicBezTo>
                        <a:pt x="49" y="67"/>
                        <a:pt x="58" y="67"/>
                        <a:pt x="58" y="67"/>
                      </a:cubicBezTo>
                      <a:cubicBezTo>
                        <a:pt x="61" y="67"/>
                        <a:pt x="64" y="65"/>
                        <a:pt x="64" y="61"/>
                      </a:cubicBezTo>
                      <a:close/>
                    </a:path>
                  </a:pathLst>
                </a:custGeom>
                <a:gradFill flip="none" rotWithShape="1">
                  <a:gsLst>
                    <a:gs pos="0">
                      <a:schemeClr val="tx1">
                        <a:lumMod val="50000"/>
                      </a:schemeClr>
                    </a:gs>
                    <a:gs pos="100000">
                      <a:schemeClr val="tx1"/>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6" name="Freeform 112"/>
                <p:cNvSpPr>
                  <a:spLocks/>
                </p:cNvSpPr>
                <p:nvPr/>
              </p:nvSpPr>
              <p:spPr bwMode="auto">
                <a:xfrm>
                  <a:off x="3362325" y="2960688"/>
                  <a:ext cx="565150" cy="488950"/>
                </a:xfrm>
                <a:custGeom>
                  <a:avLst/>
                  <a:gdLst>
                    <a:gd name="T0" fmla="*/ 109 w 125"/>
                    <a:gd name="T1" fmla="*/ 0 h 108"/>
                    <a:gd name="T2" fmla="*/ 29 w 125"/>
                    <a:gd name="T3" fmla="*/ 0 h 108"/>
                    <a:gd name="T4" fmla="*/ 14 w 125"/>
                    <a:gd name="T5" fmla="*/ 16 h 108"/>
                    <a:gd name="T6" fmla="*/ 14 w 125"/>
                    <a:gd name="T7" fmla="*/ 51 h 108"/>
                    <a:gd name="T8" fmla="*/ 6 w 125"/>
                    <a:gd name="T9" fmla="*/ 59 h 108"/>
                    <a:gd name="T10" fmla="*/ 0 w 125"/>
                    <a:gd name="T11" fmla="*/ 80 h 108"/>
                    <a:gd name="T12" fmla="*/ 0 w 125"/>
                    <a:gd name="T13" fmla="*/ 98 h 108"/>
                    <a:gd name="T14" fmla="*/ 0 w 125"/>
                    <a:gd name="T15" fmla="*/ 108 h 108"/>
                    <a:gd name="T16" fmla="*/ 10 w 125"/>
                    <a:gd name="T17" fmla="*/ 108 h 108"/>
                    <a:gd name="T18" fmla="*/ 27 w 125"/>
                    <a:gd name="T19" fmla="*/ 108 h 108"/>
                    <a:gd name="T20" fmla="*/ 37 w 125"/>
                    <a:gd name="T21" fmla="*/ 108 h 108"/>
                    <a:gd name="T22" fmla="*/ 60 w 125"/>
                    <a:gd name="T23" fmla="*/ 108 h 108"/>
                    <a:gd name="T24" fmla="*/ 70 w 125"/>
                    <a:gd name="T25" fmla="*/ 108 h 108"/>
                    <a:gd name="T26" fmla="*/ 70 w 125"/>
                    <a:gd name="T27" fmla="*/ 98 h 108"/>
                    <a:gd name="T28" fmla="*/ 70 w 125"/>
                    <a:gd name="T29" fmla="*/ 91 h 108"/>
                    <a:gd name="T30" fmla="*/ 70 w 125"/>
                    <a:gd name="T31" fmla="*/ 91 h 108"/>
                    <a:gd name="T32" fmla="*/ 70 w 125"/>
                    <a:gd name="T33" fmla="*/ 94 h 108"/>
                    <a:gd name="T34" fmla="*/ 78 w 125"/>
                    <a:gd name="T35" fmla="*/ 105 h 108"/>
                    <a:gd name="T36" fmla="*/ 82 w 125"/>
                    <a:gd name="T37" fmla="*/ 106 h 108"/>
                    <a:gd name="T38" fmla="*/ 91 w 125"/>
                    <a:gd name="T39" fmla="*/ 102 h 108"/>
                    <a:gd name="T40" fmla="*/ 101 w 125"/>
                    <a:gd name="T41" fmla="*/ 91 h 108"/>
                    <a:gd name="T42" fmla="*/ 109 w 125"/>
                    <a:gd name="T43" fmla="*/ 91 h 108"/>
                    <a:gd name="T44" fmla="*/ 125 w 125"/>
                    <a:gd name="T45" fmla="*/ 75 h 108"/>
                    <a:gd name="T46" fmla="*/ 125 w 125"/>
                    <a:gd name="T47" fmla="*/ 16 h 108"/>
                    <a:gd name="T48" fmla="*/ 109 w 125"/>
                    <a:gd name="T4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08">
                      <a:moveTo>
                        <a:pt x="109" y="0"/>
                      </a:moveTo>
                      <a:cubicBezTo>
                        <a:pt x="29" y="0"/>
                        <a:pt x="29" y="0"/>
                        <a:pt x="29" y="0"/>
                      </a:cubicBezTo>
                      <a:cubicBezTo>
                        <a:pt x="21" y="0"/>
                        <a:pt x="14" y="7"/>
                        <a:pt x="14" y="16"/>
                      </a:cubicBezTo>
                      <a:cubicBezTo>
                        <a:pt x="14" y="51"/>
                        <a:pt x="14" y="51"/>
                        <a:pt x="14" y="51"/>
                      </a:cubicBezTo>
                      <a:cubicBezTo>
                        <a:pt x="11" y="54"/>
                        <a:pt x="8" y="56"/>
                        <a:pt x="6" y="59"/>
                      </a:cubicBezTo>
                      <a:cubicBezTo>
                        <a:pt x="2" y="64"/>
                        <a:pt x="0" y="71"/>
                        <a:pt x="0" y="80"/>
                      </a:cubicBezTo>
                      <a:cubicBezTo>
                        <a:pt x="0" y="98"/>
                        <a:pt x="0" y="98"/>
                        <a:pt x="0" y="98"/>
                      </a:cubicBezTo>
                      <a:cubicBezTo>
                        <a:pt x="0" y="108"/>
                        <a:pt x="0" y="108"/>
                        <a:pt x="0" y="108"/>
                      </a:cubicBezTo>
                      <a:cubicBezTo>
                        <a:pt x="10" y="108"/>
                        <a:pt x="10" y="108"/>
                        <a:pt x="10" y="108"/>
                      </a:cubicBezTo>
                      <a:cubicBezTo>
                        <a:pt x="27" y="108"/>
                        <a:pt x="27" y="108"/>
                        <a:pt x="27" y="108"/>
                      </a:cubicBezTo>
                      <a:cubicBezTo>
                        <a:pt x="37" y="108"/>
                        <a:pt x="37" y="108"/>
                        <a:pt x="37" y="108"/>
                      </a:cubicBezTo>
                      <a:cubicBezTo>
                        <a:pt x="60" y="108"/>
                        <a:pt x="60" y="108"/>
                        <a:pt x="60" y="108"/>
                      </a:cubicBezTo>
                      <a:cubicBezTo>
                        <a:pt x="70" y="108"/>
                        <a:pt x="70" y="108"/>
                        <a:pt x="70" y="108"/>
                      </a:cubicBezTo>
                      <a:cubicBezTo>
                        <a:pt x="70" y="98"/>
                        <a:pt x="70" y="98"/>
                        <a:pt x="70" y="98"/>
                      </a:cubicBezTo>
                      <a:cubicBezTo>
                        <a:pt x="70" y="91"/>
                        <a:pt x="70" y="91"/>
                        <a:pt x="70" y="91"/>
                      </a:cubicBezTo>
                      <a:cubicBezTo>
                        <a:pt x="70" y="91"/>
                        <a:pt x="70" y="91"/>
                        <a:pt x="70" y="91"/>
                      </a:cubicBezTo>
                      <a:cubicBezTo>
                        <a:pt x="70" y="94"/>
                        <a:pt x="70" y="94"/>
                        <a:pt x="70" y="94"/>
                      </a:cubicBezTo>
                      <a:cubicBezTo>
                        <a:pt x="70" y="99"/>
                        <a:pt x="73" y="104"/>
                        <a:pt x="78" y="105"/>
                      </a:cubicBezTo>
                      <a:cubicBezTo>
                        <a:pt x="79" y="106"/>
                        <a:pt x="80" y="106"/>
                        <a:pt x="82" y="106"/>
                      </a:cubicBezTo>
                      <a:cubicBezTo>
                        <a:pt x="85" y="106"/>
                        <a:pt x="89" y="105"/>
                        <a:pt x="91" y="102"/>
                      </a:cubicBezTo>
                      <a:cubicBezTo>
                        <a:pt x="101" y="91"/>
                        <a:pt x="101" y="91"/>
                        <a:pt x="101" y="91"/>
                      </a:cubicBezTo>
                      <a:cubicBezTo>
                        <a:pt x="109" y="91"/>
                        <a:pt x="109" y="91"/>
                        <a:pt x="109" y="91"/>
                      </a:cubicBezTo>
                      <a:cubicBezTo>
                        <a:pt x="118" y="91"/>
                        <a:pt x="125" y="84"/>
                        <a:pt x="125" y="75"/>
                      </a:cubicBezTo>
                      <a:cubicBezTo>
                        <a:pt x="125" y="16"/>
                        <a:pt x="125" y="16"/>
                        <a:pt x="125" y="16"/>
                      </a:cubicBezTo>
                      <a:cubicBezTo>
                        <a:pt x="125" y="7"/>
                        <a:pt x="118"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7" name="Freeform 113"/>
                <p:cNvSpPr>
                  <a:spLocks noEditPoints="1"/>
                </p:cNvSpPr>
                <p:nvPr/>
              </p:nvSpPr>
              <p:spPr bwMode="auto">
                <a:xfrm>
                  <a:off x="3406775" y="3005138"/>
                  <a:ext cx="474663" cy="398463"/>
                </a:xfrm>
                <a:custGeom>
                  <a:avLst/>
                  <a:gdLst>
                    <a:gd name="T0" fmla="*/ 45 w 105"/>
                    <a:gd name="T1" fmla="*/ 45 h 88"/>
                    <a:gd name="T2" fmla="*/ 27 w 105"/>
                    <a:gd name="T3" fmla="*/ 70 h 88"/>
                    <a:gd name="T4" fmla="*/ 27 w 105"/>
                    <a:gd name="T5" fmla="*/ 71 h 88"/>
                    <a:gd name="T6" fmla="*/ 50 w 105"/>
                    <a:gd name="T7" fmla="*/ 88 h 88"/>
                    <a:gd name="T8" fmla="*/ 39 w 105"/>
                    <a:gd name="T9" fmla="*/ 66 h 88"/>
                    <a:gd name="T10" fmla="*/ 50 w 105"/>
                    <a:gd name="T11" fmla="*/ 54 h 88"/>
                    <a:gd name="T12" fmla="*/ 15 w 105"/>
                    <a:gd name="T13" fmla="*/ 60 h 88"/>
                    <a:gd name="T14" fmla="*/ 16 w 105"/>
                    <a:gd name="T15" fmla="*/ 59 h 88"/>
                    <a:gd name="T16" fmla="*/ 17 w 105"/>
                    <a:gd name="T17" fmla="*/ 57 h 88"/>
                    <a:gd name="T18" fmla="*/ 18 w 105"/>
                    <a:gd name="T19" fmla="*/ 45 h 88"/>
                    <a:gd name="T20" fmla="*/ 15 w 105"/>
                    <a:gd name="T21" fmla="*/ 46 h 88"/>
                    <a:gd name="T22" fmla="*/ 14 w 105"/>
                    <a:gd name="T23" fmla="*/ 47 h 88"/>
                    <a:gd name="T24" fmla="*/ 0 w 105"/>
                    <a:gd name="T25" fmla="*/ 70 h 88"/>
                    <a:gd name="T26" fmla="*/ 23 w 105"/>
                    <a:gd name="T27" fmla="*/ 88 h 88"/>
                    <a:gd name="T28" fmla="*/ 23 w 105"/>
                    <a:gd name="T29" fmla="*/ 67 h 88"/>
                    <a:gd name="T30" fmla="*/ 12 w 105"/>
                    <a:gd name="T31" fmla="*/ 66 h 88"/>
                    <a:gd name="T32" fmla="*/ 14 w 105"/>
                    <a:gd name="T33" fmla="*/ 62 h 88"/>
                    <a:gd name="T34" fmla="*/ 99 w 105"/>
                    <a:gd name="T35" fmla="*/ 0 h 88"/>
                    <a:gd name="T36" fmla="*/ 14 w 105"/>
                    <a:gd name="T37" fmla="*/ 6 h 88"/>
                    <a:gd name="T38" fmla="*/ 17 w 105"/>
                    <a:gd name="T39" fmla="*/ 41 h 88"/>
                    <a:gd name="T40" fmla="*/ 17 w 105"/>
                    <a:gd name="T41" fmla="*/ 6 h 88"/>
                    <a:gd name="T42" fmla="*/ 99 w 105"/>
                    <a:gd name="T43" fmla="*/ 4 h 88"/>
                    <a:gd name="T44" fmla="*/ 101 w 105"/>
                    <a:gd name="T45" fmla="*/ 65 h 88"/>
                    <a:gd name="T46" fmla="*/ 85 w 105"/>
                    <a:gd name="T47" fmla="*/ 67 h 88"/>
                    <a:gd name="T48" fmla="*/ 85 w 105"/>
                    <a:gd name="T49" fmla="*/ 67 h 88"/>
                    <a:gd name="T50" fmla="*/ 84 w 105"/>
                    <a:gd name="T51" fmla="*/ 67 h 88"/>
                    <a:gd name="T52" fmla="*/ 84 w 105"/>
                    <a:gd name="T53" fmla="*/ 67 h 88"/>
                    <a:gd name="T54" fmla="*/ 74 w 105"/>
                    <a:gd name="T55" fmla="*/ 69 h 88"/>
                    <a:gd name="T56" fmla="*/ 53 w 105"/>
                    <a:gd name="T57" fmla="*/ 67 h 88"/>
                    <a:gd name="T58" fmla="*/ 70 w 105"/>
                    <a:gd name="T59" fmla="*/ 71 h 88"/>
                    <a:gd name="T60" fmla="*/ 71 w 105"/>
                    <a:gd name="T61" fmla="*/ 86 h 88"/>
                    <a:gd name="T62" fmla="*/ 73 w 105"/>
                    <a:gd name="T63" fmla="*/ 85 h 88"/>
                    <a:gd name="T64" fmla="*/ 99 w 105"/>
                    <a:gd name="T65" fmla="*/ 71 h 88"/>
                    <a:gd name="T66" fmla="*/ 105 w 105"/>
                    <a:gd name="T6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88">
                      <a:moveTo>
                        <a:pt x="50" y="54"/>
                      </a:moveTo>
                      <a:cubicBezTo>
                        <a:pt x="45" y="45"/>
                        <a:pt x="45" y="45"/>
                        <a:pt x="45" y="45"/>
                      </a:cubicBezTo>
                      <a:cubicBezTo>
                        <a:pt x="38" y="47"/>
                        <a:pt x="33" y="51"/>
                        <a:pt x="31" y="55"/>
                      </a:cubicBezTo>
                      <a:cubicBezTo>
                        <a:pt x="28" y="58"/>
                        <a:pt x="27" y="63"/>
                        <a:pt x="27" y="70"/>
                      </a:cubicBezTo>
                      <a:cubicBezTo>
                        <a:pt x="27" y="70"/>
                        <a:pt x="27" y="70"/>
                        <a:pt x="27" y="70"/>
                      </a:cubicBezTo>
                      <a:cubicBezTo>
                        <a:pt x="27" y="71"/>
                        <a:pt x="27" y="71"/>
                        <a:pt x="27" y="71"/>
                      </a:cubicBezTo>
                      <a:cubicBezTo>
                        <a:pt x="27" y="88"/>
                        <a:pt x="27" y="88"/>
                        <a:pt x="27" y="88"/>
                      </a:cubicBezTo>
                      <a:cubicBezTo>
                        <a:pt x="50" y="88"/>
                        <a:pt x="50" y="88"/>
                        <a:pt x="50" y="88"/>
                      </a:cubicBezTo>
                      <a:cubicBezTo>
                        <a:pt x="50" y="66"/>
                        <a:pt x="50" y="66"/>
                        <a:pt x="50" y="66"/>
                      </a:cubicBezTo>
                      <a:cubicBezTo>
                        <a:pt x="39" y="66"/>
                        <a:pt x="39" y="66"/>
                        <a:pt x="39" y="66"/>
                      </a:cubicBezTo>
                      <a:cubicBezTo>
                        <a:pt x="39" y="64"/>
                        <a:pt x="40" y="62"/>
                        <a:pt x="41" y="60"/>
                      </a:cubicBezTo>
                      <a:cubicBezTo>
                        <a:pt x="43" y="58"/>
                        <a:pt x="46" y="56"/>
                        <a:pt x="50" y="54"/>
                      </a:cubicBezTo>
                      <a:close/>
                      <a:moveTo>
                        <a:pt x="14" y="61"/>
                      </a:moveTo>
                      <a:cubicBezTo>
                        <a:pt x="14" y="60"/>
                        <a:pt x="15" y="60"/>
                        <a:pt x="15" y="60"/>
                      </a:cubicBezTo>
                      <a:cubicBezTo>
                        <a:pt x="15" y="60"/>
                        <a:pt x="15" y="60"/>
                        <a:pt x="15" y="60"/>
                      </a:cubicBezTo>
                      <a:cubicBezTo>
                        <a:pt x="15" y="59"/>
                        <a:pt x="16" y="59"/>
                        <a:pt x="16" y="59"/>
                      </a:cubicBezTo>
                      <a:cubicBezTo>
                        <a:pt x="16" y="58"/>
                        <a:pt x="16" y="58"/>
                        <a:pt x="16" y="58"/>
                      </a:cubicBezTo>
                      <a:cubicBezTo>
                        <a:pt x="17" y="58"/>
                        <a:pt x="17" y="58"/>
                        <a:pt x="17" y="57"/>
                      </a:cubicBezTo>
                      <a:cubicBezTo>
                        <a:pt x="19" y="56"/>
                        <a:pt x="21" y="55"/>
                        <a:pt x="23" y="54"/>
                      </a:cubicBezTo>
                      <a:cubicBezTo>
                        <a:pt x="18" y="45"/>
                        <a:pt x="18" y="45"/>
                        <a:pt x="18" y="45"/>
                      </a:cubicBezTo>
                      <a:cubicBezTo>
                        <a:pt x="17" y="45"/>
                        <a:pt x="16" y="45"/>
                        <a:pt x="16" y="46"/>
                      </a:cubicBezTo>
                      <a:cubicBezTo>
                        <a:pt x="15" y="46"/>
                        <a:pt x="15" y="46"/>
                        <a:pt x="15" y="46"/>
                      </a:cubicBezTo>
                      <a:cubicBezTo>
                        <a:pt x="15" y="46"/>
                        <a:pt x="14" y="47"/>
                        <a:pt x="14" y="47"/>
                      </a:cubicBezTo>
                      <a:cubicBezTo>
                        <a:pt x="14" y="47"/>
                        <a:pt x="14" y="47"/>
                        <a:pt x="14" y="47"/>
                      </a:cubicBezTo>
                      <a:cubicBezTo>
                        <a:pt x="10" y="49"/>
                        <a:pt x="6" y="52"/>
                        <a:pt x="4" y="55"/>
                      </a:cubicBezTo>
                      <a:cubicBezTo>
                        <a:pt x="2" y="58"/>
                        <a:pt x="0" y="63"/>
                        <a:pt x="0" y="70"/>
                      </a:cubicBezTo>
                      <a:cubicBezTo>
                        <a:pt x="0" y="88"/>
                        <a:pt x="0" y="88"/>
                        <a:pt x="0" y="88"/>
                      </a:cubicBezTo>
                      <a:cubicBezTo>
                        <a:pt x="23" y="88"/>
                        <a:pt x="23" y="88"/>
                        <a:pt x="23" y="88"/>
                      </a:cubicBezTo>
                      <a:cubicBezTo>
                        <a:pt x="23" y="71"/>
                        <a:pt x="23" y="71"/>
                        <a:pt x="23" y="71"/>
                      </a:cubicBezTo>
                      <a:cubicBezTo>
                        <a:pt x="23" y="67"/>
                        <a:pt x="23" y="67"/>
                        <a:pt x="23" y="67"/>
                      </a:cubicBezTo>
                      <a:cubicBezTo>
                        <a:pt x="23" y="66"/>
                        <a:pt x="23" y="66"/>
                        <a:pt x="23" y="66"/>
                      </a:cubicBezTo>
                      <a:cubicBezTo>
                        <a:pt x="12" y="66"/>
                        <a:pt x="12" y="66"/>
                        <a:pt x="12" y="66"/>
                      </a:cubicBezTo>
                      <a:cubicBezTo>
                        <a:pt x="12" y="65"/>
                        <a:pt x="13" y="63"/>
                        <a:pt x="14" y="62"/>
                      </a:cubicBezTo>
                      <a:cubicBezTo>
                        <a:pt x="14" y="62"/>
                        <a:pt x="14" y="62"/>
                        <a:pt x="14" y="62"/>
                      </a:cubicBezTo>
                      <a:cubicBezTo>
                        <a:pt x="14" y="61"/>
                        <a:pt x="14" y="61"/>
                        <a:pt x="14" y="61"/>
                      </a:cubicBezTo>
                      <a:close/>
                      <a:moveTo>
                        <a:pt x="99" y="0"/>
                      </a:moveTo>
                      <a:cubicBezTo>
                        <a:pt x="19" y="0"/>
                        <a:pt x="19" y="0"/>
                        <a:pt x="19" y="0"/>
                      </a:cubicBezTo>
                      <a:cubicBezTo>
                        <a:pt x="16" y="0"/>
                        <a:pt x="14" y="3"/>
                        <a:pt x="14" y="6"/>
                      </a:cubicBezTo>
                      <a:cubicBezTo>
                        <a:pt x="14" y="43"/>
                        <a:pt x="14" y="43"/>
                        <a:pt x="14" y="43"/>
                      </a:cubicBezTo>
                      <a:cubicBezTo>
                        <a:pt x="15" y="42"/>
                        <a:pt x="16" y="42"/>
                        <a:pt x="17" y="41"/>
                      </a:cubicBezTo>
                      <a:cubicBezTo>
                        <a:pt x="17" y="41"/>
                        <a:pt x="17" y="41"/>
                        <a:pt x="17" y="41"/>
                      </a:cubicBezTo>
                      <a:cubicBezTo>
                        <a:pt x="17" y="6"/>
                        <a:pt x="17" y="6"/>
                        <a:pt x="17" y="6"/>
                      </a:cubicBezTo>
                      <a:cubicBezTo>
                        <a:pt x="17" y="5"/>
                        <a:pt x="18" y="4"/>
                        <a:pt x="19" y="4"/>
                      </a:cubicBezTo>
                      <a:cubicBezTo>
                        <a:pt x="99" y="4"/>
                        <a:pt x="99" y="4"/>
                        <a:pt x="99" y="4"/>
                      </a:cubicBezTo>
                      <a:cubicBezTo>
                        <a:pt x="100" y="4"/>
                        <a:pt x="101" y="5"/>
                        <a:pt x="101" y="6"/>
                      </a:cubicBezTo>
                      <a:cubicBezTo>
                        <a:pt x="101" y="65"/>
                        <a:pt x="101" y="65"/>
                        <a:pt x="101" y="65"/>
                      </a:cubicBezTo>
                      <a:cubicBezTo>
                        <a:pt x="101" y="66"/>
                        <a:pt x="100" y="67"/>
                        <a:pt x="99" y="67"/>
                      </a:cubicBezTo>
                      <a:cubicBezTo>
                        <a:pt x="85" y="67"/>
                        <a:pt x="85" y="67"/>
                        <a:pt x="85" y="67"/>
                      </a:cubicBezTo>
                      <a:cubicBezTo>
                        <a:pt x="85" y="67"/>
                        <a:pt x="85" y="67"/>
                        <a:pt x="85" y="67"/>
                      </a:cubicBezTo>
                      <a:cubicBezTo>
                        <a:pt x="85" y="67"/>
                        <a:pt x="85" y="67"/>
                        <a:pt x="85" y="67"/>
                      </a:cubicBezTo>
                      <a:cubicBezTo>
                        <a:pt x="85" y="67"/>
                        <a:pt x="84" y="67"/>
                        <a:pt x="84" y="67"/>
                      </a:cubicBezTo>
                      <a:cubicBezTo>
                        <a:pt x="84" y="67"/>
                        <a:pt x="84" y="67"/>
                        <a:pt x="84" y="67"/>
                      </a:cubicBezTo>
                      <a:cubicBezTo>
                        <a:pt x="84" y="67"/>
                        <a:pt x="84" y="67"/>
                        <a:pt x="84" y="67"/>
                      </a:cubicBezTo>
                      <a:cubicBezTo>
                        <a:pt x="84" y="67"/>
                        <a:pt x="84" y="67"/>
                        <a:pt x="84" y="67"/>
                      </a:cubicBezTo>
                      <a:cubicBezTo>
                        <a:pt x="74" y="79"/>
                        <a:pt x="74" y="79"/>
                        <a:pt x="74" y="79"/>
                      </a:cubicBezTo>
                      <a:cubicBezTo>
                        <a:pt x="74" y="69"/>
                        <a:pt x="74" y="69"/>
                        <a:pt x="74" y="69"/>
                      </a:cubicBezTo>
                      <a:cubicBezTo>
                        <a:pt x="74" y="68"/>
                        <a:pt x="73" y="67"/>
                        <a:pt x="72" y="67"/>
                      </a:cubicBezTo>
                      <a:cubicBezTo>
                        <a:pt x="53" y="67"/>
                        <a:pt x="53" y="67"/>
                        <a:pt x="53" y="67"/>
                      </a:cubicBezTo>
                      <a:cubicBezTo>
                        <a:pt x="53" y="71"/>
                        <a:pt x="53" y="71"/>
                        <a:pt x="53" y="71"/>
                      </a:cubicBezTo>
                      <a:cubicBezTo>
                        <a:pt x="70" y="71"/>
                        <a:pt x="70" y="71"/>
                        <a:pt x="70" y="71"/>
                      </a:cubicBezTo>
                      <a:cubicBezTo>
                        <a:pt x="70" y="84"/>
                        <a:pt x="70" y="84"/>
                        <a:pt x="70" y="84"/>
                      </a:cubicBezTo>
                      <a:cubicBezTo>
                        <a:pt x="70" y="85"/>
                        <a:pt x="70" y="86"/>
                        <a:pt x="71" y="86"/>
                      </a:cubicBezTo>
                      <a:cubicBezTo>
                        <a:pt x="71" y="86"/>
                        <a:pt x="72" y="86"/>
                        <a:pt x="72" y="86"/>
                      </a:cubicBezTo>
                      <a:cubicBezTo>
                        <a:pt x="72" y="86"/>
                        <a:pt x="73" y="86"/>
                        <a:pt x="73" y="85"/>
                      </a:cubicBezTo>
                      <a:cubicBezTo>
                        <a:pt x="86" y="71"/>
                        <a:pt x="86" y="71"/>
                        <a:pt x="86" y="71"/>
                      </a:cubicBezTo>
                      <a:cubicBezTo>
                        <a:pt x="99" y="71"/>
                        <a:pt x="99" y="71"/>
                        <a:pt x="99" y="71"/>
                      </a:cubicBezTo>
                      <a:cubicBezTo>
                        <a:pt x="102" y="71"/>
                        <a:pt x="105" y="68"/>
                        <a:pt x="105" y="65"/>
                      </a:cubicBezTo>
                      <a:cubicBezTo>
                        <a:pt x="105" y="6"/>
                        <a:pt x="105" y="6"/>
                        <a:pt x="105" y="6"/>
                      </a:cubicBezTo>
                      <a:cubicBezTo>
                        <a:pt x="105" y="3"/>
                        <a:pt x="102" y="0"/>
                        <a:pt x="99" y="0"/>
                      </a:cubicBezTo>
                      <a:close/>
                    </a:path>
                  </a:pathLst>
                </a:custGeom>
                <a:gradFill flip="none" rotWithShape="1">
                  <a:gsLst>
                    <a:gs pos="0">
                      <a:schemeClr val="tx1">
                        <a:lumMod val="50000"/>
                      </a:schemeClr>
                    </a:gs>
                    <a:gs pos="100000">
                      <a:schemeClr val="tx1"/>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8" name="Freeform 114"/>
                <p:cNvSpPr>
                  <a:spLocks noEditPoints="1"/>
                </p:cNvSpPr>
                <p:nvPr/>
              </p:nvSpPr>
              <p:spPr bwMode="auto">
                <a:xfrm>
                  <a:off x="2192338" y="2100263"/>
                  <a:ext cx="460375" cy="525463"/>
                </a:xfrm>
                <a:custGeom>
                  <a:avLst/>
                  <a:gdLst>
                    <a:gd name="T0" fmla="*/ 7 w 102"/>
                    <a:gd name="T1" fmla="*/ 51 h 116"/>
                    <a:gd name="T2" fmla="*/ 0 w 102"/>
                    <a:gd name="T3" fmla="*/ 108 h 116"/>
                    <a:gd name="T4" fmla="*/ 32 w 102"/>
                    <a:gd name="T5" fmla="*/ 116 h 116"/>
                    <a:gd name="T6" fmla="*/ 40 w 102"/>
                    <a:gd name="T7" fmla="*/ 59 h 116"/>
                    <a:gd name="T8" fmla="*/ 23 w 102"/>
                    <a:gd name="T9" fmla="*/ 112 h 116"/>
                    <a:gd name="T10" fmla="*/ 15 w 102"/>
                    <a:gd name="T11" fmla="*/ 110 h 116"/>
                    <a:gd name="T12" fmla="*/ 23 w 102"/>
                    <a:gd name="T13" fmla="*/ 108 h 116"/>
                    <a:gd name="T14" fmla="*/ 23 w 102"/>
                    <a:gd name="T15" fmla="*/ 112 h 116"/>
                    <a:gd name="T16" fmla="*/ 20 w 102"/>
                    <a:gd name="T17" fmla="*/ 90 h 116"/>
                    <a:gd name="T18" fmla="*/ 21 w 102"/>
                    <a:gd name="T19" fmla="*/ 92 h 116"/>
                    <a:gd name="T20" fmla="*/ 34 w 102"/>
                    <a:gd name="T21" fmla="*/ 79 h 116"/>
                    <a:gd name="T22" fmla="*/ 6 w 102"/>
                    <a:gd name="T23" fmla="*/ 104 h 116"/>
                    <a:gd name="T24" fmla="*/ 7 w 102"/>
                    <a:gd name="T25" fmla="*/ 57 h 116"/>
                    <a:gd name="T26" fmla="*/ 34 w 102"/>
                    <a:gd name="T27" fmla="*/ 59 h 116"/>
                    <a:gd name="T28" fmla="*/ 18 w 102"/>
                    <a:gd name="T29" fmla="*/ 85 h 116"/>
                    <a:gd name="T30" fmla="*/ 9 w 102"/>
                    <a:gd name="T31" fmla="*/ 95 h 116"/>
                    <a:gd name="T32" fmla="*/ 10 w 102"/>
                    <a:gd name="T33" fmla="*/ 95 h 116"/>
                    <a:gd name="T34" fmla="*/ 19 w 102"/>
                    <a:gd name="T35" fmla="*/ 85 h 116"/>
                    <a:gd name="T36" fmla="*/ 62 w 102"/>
                    <a:gd name="T37" fmla="*/ 89 h 116"/>
                    <a:gd name="T38" fmla="*/ 62 w 102"/>
                    <a:gd name="T39" fmla="*/ 93 h 116"/>
                    <a:gd name="T40" fmla="*/ 70 w 102"/>
                    <a:gd name="T41" fmla="*/ 91 h 116"/>
                    <a:gd name="T42" fmla="*/ 62 w 102"/>
                    <a:gd name="T43" fmla="*/ 89 h 116"/>
                    <a:gd name="T44" fmla="*/ 36 w 102"/>
                    <a:gd name="T45" fmla="*/ 0 h 116"/>
                    <a:gd name="T46" fmla="*/ 28 w 102"/>
                    <a:gd name="T47" fmla="*/ 49 h 116"/>
                    <a:gd name="T48" fmla="*/ 32 w 102"/>
                    <a:gd name="T49" fmla="*/ 8 h 116"/>
                    <a:gd name="T50" fmla="*/ 95 w 102"/>
                    <a:gd name="T51" fmla="*/ 4 h 116"/>
                    <a:gd name="T52" fmla="*/ 98 w 102"/>
                    <a:gd name="T53" fmla="*/ 91 h 116"/>
                    <a:gd name="T54" fmla="*/ 42 w 102"/>
                    <a:gd name="T55" fmla="*/ 95 h 116"/>
                    <a:gd name="T56" fmla="*/ 95 w 102"/>
                    <a:gd name="T57" fmla="*/ 99 h 116"/>
                    <a:gd name="T58" fmla="*/ 102 w 102"/>
                    <a:gd name="T59" fmla="*/ 8 h 116"/>
                    <a:gd name="T60" fmla="*/ 37 w 102"/>
                    <a:gd name="T61" fmla="*/ 43 h 116"/>
                    <a:gd name="T62" fmla="*/ 36 w 102"/>
                    <a:gd name="T63" fmla="*/ 50 h 116"/>
                    <a:gd name="T64" fmla="*/ 42 w 102"/>
                    <a:gd name="T65" fmla="*/ 87 h 116"/>
                    <a:gd name="T66" fmla="*/ 89 w 102"/>
                    <a:gd name="T67" fmla="*/ 87 h 116"/>
                    <a:gd name="T68" fmla="*/ 95 w 102"/>
                    <a:gd name="T69" fmla="*/ 58 h 116"/>
                    <a:gd name="T70" fmla="*/ 74 w 102"/>
                    <a:gd name="T71" fmla="*/ 79 h 116"/>
                    <a:gd name="T72" fmla="*/ 73 w 102"/>
                    <a:gd name="T73" fmla="*/ 77 h 116"/>
                    <a:gd name="T74" fmla="*/ 95 w 102"/>
                    <a:gd name="T75" fmla="*/ 56 h 116"/>
                    <a:gd name="T76" fmla="*/ 89 w 102"/>
                    <a:gd name="T77" fmla="*/ 8 h 116"/>
                    <a:gd name="T78" fmla="*/ 36 w 102"/>
                    <a:gd name="T79" fmla="*/ 14 h 116"/>
                    <a:gd name="T80" fmla="*/ 49 w 102"/>
                    <a:gd name="T81" fmla="*/ 27 h 116"/>
                    <a:gd name="T82" fmla="*/ 51 w 102"/>
                    <a:gd name="T83" fmla="*/ 28 h 116"/>
                    <a:gd name="T84" fmla="*/ 69 w 102"/>
                    <a:gd name="T85" fmla="*/ 20 h 116"/>
                    <a:gd name="T86" fmla="*/ 71 w 102"/>
                    <a:gd name="T87" fmla="*/ 21 h 116"/>
                    <a:gd name="T88" fmla="*/ 49 w 102"/>
                    <a:gd name="T89" fmla="*/ 43 h 116"/>
                    <a:gd name="T90" fmla="*/ 48 w 102"/>
                    <a:gd name="T9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6">
                      <a:moveTo>
                        <a:pt x="32" y="51"/>
                      </a:moveTo>
                      <a:cubicBezTo>
                        <a:pt x="7" y="51"/>
                        <a:pt x="7" y="51"/>
                        <a:pt x="7" y="51"/>
                      </a:cubicBezTo>
                      <a:cubicBezTo>
                        <a:pt x="3" y="51"/>
                        <a:pt x="0" y="55"/>
                        <a:pt x="0" y="59"/>
                      </a:cubicBezTo>
                      <a:cubicBezTo>
                        <a:pt x="0" y="108"/>
                        <a:pt x="0" y="108"/>
                        <a:pt x="0" y="108"/>
                      </a:cubicBezTo>
                      <a:cubicBezTo>
                        <a:pt x="0" y="112"/>
                        <a:pt x="3" y="116"/>
                        <a:pt x="7" y="116"/>
                      </a:cubicBezTo>
                      <a:cubicBezTo>
                        <a:pt x="32" y="116"/>
                        <a:pt x="32" y="116"/>
                        <a:pt x="32" y="116"/>
                      </a:cubicBezTo>
                      <a:cubicBezTo>
                        <a:pt x="36" y="116"/>
                        <a:pt x="40" y="112"/>
                        <a:pt x="40" y="108"/>
                      </a:cubicBezTo>
                      <a:cubicBezTo>
                        <a:pt x="40" y="59"/>
                        <a:pt x="40" y="59"/>
                        <a:pt x="40" y="59"/>
                      </a:cubicBezTo>
                      <a:cubicBezTo>
                        <a:pt x="40" y="55"/>
                        <a:pt x="36" y="51"/>
                        <a:pt x="32" y="51"/>
                      </a:cubicBezTo>
                      <a:close/>
                      <a:moveTo>
                        <a:pt x="23" y="112"/>
                      </a:moveTo>
                      <a:cubicBezTo>
                        <a:pt x="17" y="112"/>
                        <a:pt x="17" y="112"/>
                        <a:pt x="17" y="112"/>
                      </a:cubicBezTo>
                      <a:cubicBezTo>
                        <a:pt x="16" y="112"/>
                        <a:pt x="15" y="111"/>
                        <a:pt x="15" y="110"/>
                      </a:cubicBezTo>
                      <a:cubicBezTo>
                        <a:pt x="15" y="109"/>
                        <a:pt x="16" y="108"/>
                        <a:pt x="17" y="108"/>
                      </a:cubicBezTo>
                      <a:cubicBezTo>
                        <a:pt x="23" y="108"/>
                        <a:pt x="23" y="108"/>
                        <a:pt x="23" y="108"/>
                      </a:cubicBezTo>
                      <a:cubicBezTo>
                        <a:pt x="24" y="108"/>
                        <a:pt x="24" y="109"/>
                        <a:pt x="24" y="110"/>
                      </a:cubicBezTo>
                      <a:cubicBezTo>
                        <a:pt x="24" y="111"/>
                        <a:pt x="24" y="112"/>
                        <a:pt x="23" y="112"/>
                      </a:cubicBezTo>
                      <a:close/>
                      <a:moveTo>
                        <a:pt x="34" y="76"/>
                      </a:moveTo>
                      <a:cubicBezTo>
                        <a:pt x="20" y="90"/>
                        <a:pt x="20" y="90"/>
                        <a:pt x="20" y="90"/>
                      </a:cubicBezTo>
                      <a:cubicBezTo>
                        <a:pt x="20" y="91"/>
                        <a:pt x="20" y="91"/>
                        <a:pt x="20" y="92"/>
                      </a:cubicBezTo>
                      <a:cubicBezTo>
                        <a:pt x="20" y="92"/>
                        <a:pt x="20" y="92"/>
                        <a:pt x="21" y="92"/>
                      </a:cubicBezTo>
                      <a:cubicBezTo>
                        <a:pt x="21" y="92"/>
                        <a:pt x="21" y="92"/>
                        <a:pt x="21" y="92"/>
                      </a:cubicBezTo>
                      <a:cubicBezTo>
                        <a:pt x="34" y="79"/>
                        <a:pt x="34" y="79"/>
                        <a:pt x="34" y="79"/>
                      </a:cubicBezTo>
                      <a:cubicBezTo>
                        <a:pt x="34" y="104"/>
                        <a:pt x="34" y="104"/>
                        <a:pt x="34" y="104"/>
                      </a:cubicBezTo>
                      <a:cubicBezTo>
                        <a:pt x="6" y="104"/>
                        <a:pt x="6" y="104"/>
                        <a:pt x="6" y="104"/>
                      </a:cubicBezTo>
                      <a:cubicBezTo>
                        <a:pt x="6" y="59"/>
                        <a:pt x="6" y="59"/>
                        <a:pt x="6" y="59"/>
                      </a:cubicBezTo>
                      <a:cubicBezTo>
                        <a:pt x="6" y="58"/>
                        <a:pt x="6" y="57"/>
                        <a:pt x="7" y="57"/>
                      </a:cubicBezTo>
                      <a:cubicBezTo>
                        <a:pt x="32" y="57"/>
                        <a:pt x="32" y="57"/>
                        <a:pt x="32" y="57"/>
                      </a:cubicBezTo>
                      <a:cubicBezTo>
                        <a:pt x="33" y="57"/>
                        <a:pt x="34" y="58"/>
                        <a:pt x="34" y="59"/>
                      </a:cubicBezTo>
                      <a:lnTo>
                        <a:pt x="34" y="76"/>
                      </a:lnTo>
                      <a:close/>
                      <a:moveTo>
                        <a:pt x="18" y="85"/>
                      </a:moveTo>
                      <a:cubicBezTo>
                        <a:pt x="9" y="94"/>
                        <a:pt x="9" y="94"/>
                        <a:pt x="9" y="94"/>
                      </a:cubicBezTo>
                      <a:cubicBezTo>
                        <a:pt x="8" y="94"/>
                        <a:pt x="8" y="95"/>
                        <a:pt x="9" y="95"/>
                      </a:cubicBezTo>
                      <a:cubicBezTo>
                        <a:pt x="9" y="96"/>
                        <a:pt x="9" y="96"/>
                        <a:pt x="9" y="96"/>
                      </a:cubicBezTo>
                      <a:cubicBezTo>
                        <a:pt x="10" y="96"/>
                        <a:pt x="10" y="96"/>
                        <a:pt x="10" y="95"/>
                      </a:cubicBezTo>
                      <a:cubicBezTo>
                        <a:pt x="19" y="86"/>
                        <a:pt x="19" y="86"/>
                        <a:pt x="19" y="86"/>
                      </a:cubicBezTo>
                      <a:cubicBezTo>
                        <a:pt x="20" y="86"/>
                        <a:pt x="20" y="85"/>
                        <a:pt x="19" y="85"/>
                      </a:cubicBezTo>
                      <a:cubicBezTo>
                        <a:pt x="19" y="84"/>
                        <a:pt x="19" y="84"/>
                        <a:pt x="18" y="85"/>
                      </a:cubicBezTo>
                      <a:close/>
                      <a:moveTo>
                        <a:pt x="62" y="89"/>
                      </a:moveTo>
                      <a:cubicBezTo>
                        <a:pt x="61" y="89"/>
                        <a:pt x="61" y="90"/>
                        <a:pt x="61" y="91"/>
                      </a:cubicBezTo>
                      <a:cubicBezTo>
                        <a:pt x="61" y="92"/>
                        <a:pt x="61" y="93"/>
                        <a:pt x="62" y="93"/>
                      </a:cubicBezTo>
                      <a:cubicBezTo>
                        <a:pt x="68" y="93"/>
                        <a:pt x="68" y="93"/>
                        <a:pt x="68" y="93"/>
                      </a:cubicBezTo>
                      <a:cubicBezTo>
                        <a:pt x="69" y="93"/>
                        <a:pt x="70" y="92"/>
                        <a:pt x="70" y="91"/>
                      </a:cubicBezTo>
                      <a:cubicBezTo>
                        <a:pt x="70" y="90"/>
                        <a:pt x="69" y="89"/>
                        <a:pt x="68" y="89"/>
                      </a:cubicBezTo>
                      <a:lnTo>
                        <a:pt x="62" y="89"/>
                      </a:lnTo>
                      <a:close/>
                      <a:moveTo>
                        <a:pt x="95" y="0"/>
                      </a:moveTo>
                      <a:cubicBezTo>
                        <a:pt x="36" y="0"/>
                        <a:pt x="36" y="0"/>
                        <a:pt x="36" y="0"/>
                      </a:cubicBezTo>
                      <a:cubicBezTo>
                        <a:pt x="32" y="0"/>
                        <a:pt x="28" y="3"/>
                        <a:pt x="28" y="8"/>
                      </a:cubicBezTo>
                      <a:cubicBezTo>
                        <a:pt x="28" y="49"/>
                        <a:pt x="28" y="49"/>
                        <a:pt x="28" y="49"/>
                      </a:cubicBezTo>
                      <a:cubicBezTo>
                        <a:pt x="28" y="49"/>
                        <a:pt x="29" y="49"/>
                        <a:pt x="32" y="49"/>
                      </a:cubicBezTo>
                      <a:cubicBezTo>
                        <a:pt x="32" y="8"/>
                        <a:pt x="32" y="8"/>
                        <a:pt x="32" y="8"/>
                      </a:cubicBezTo>
                      <a:cubicBezTo>
                        <a:pt x="32" y="5"/>
                        <a:pt x="34" y="4"/>
                        <a:pt x="36" y="4"/>
                      </a:cubicBezTo>
                      <a:cubicBezTo>
                        <a:pt x="95" y="4"/>
                        <a:pt x="95" y="4"/>
                        <a:pt x="95" y="4"/>
                      </a:cubicBezTo>
                      <a:cubicBezTo>
                        <a:pt x="97" y="4"/>
                        <a:pt x="98" y="5"/>
                        <a:pt x="98" y="8"/>
                      </a:cubicBezTo>
                      <a:cubicBezTo>
                        <a:pt x="98" y="91"/>
                        <a:pt x="98" y="91"/>
                        <a:pt x="98" y="91"/>
                      </a:cubicBezTo>
                      <a:cubicBezTo>
                        <a:pt x="98" y="93"/>
                        <a:pt x="97" y="95"/>
                        <a:pt x="95" y="95"/>
                      </a:cubicBezTo>
                      <a:cubicBezTo>
                        <a:pt x="42" y="95"/>
                        <a:pt x="42" y="95"/>
                        <a:pt x="42" y="95"/>
                      </a:cubicBezTo>
                      <a:cubicBezTo>
                        <a:pt x="42" y="97"/>
                        <a:pt x="42" y="99"/>
                        <a:pt x="42" y="99"/>
                      </a:cubicBezTo>
                      <a:cubicBezTo>
                        <a:pt x="95" y="99"/>
                        <a:pt x="95" y="99"/>
                        <a:pt x="95" y="99"/>
                      </a:cubicBezTo>
                      <a:cubicBezTo>
                        <a:pt x="99" y="99"/>
                        <a:pt x="102" y="95"/>
                        <a:pt x="102" y="91"/>
                      </a:cubicBezTo>
                      <a:cubicBezTo>
                        <a:pt x="102" y="8"/>
                        <a:pt x="102" y="8"/>
                        <a:pt x="102" y="8"/>
                      </a:cubicBezTo>
                      <a:cubicBezTo>
                        <a:pt x="102" y="3"/>
                        <a:pt x="99" y="0"/>
                        <a:pt x="95" y="0"/>
                      </a:cubicBezTo>
                      <a:close/>
                      <a:moveTo>
                        <a:pt x="37" y="43"/>
                      </a:moveTo>
                      <a:cubicBezTo>
                        <a:pt x="36" y="43"/>
                        <a:pt x="36" y="43"/>
                        <a:pt x="36" y="43"/>
                      </a:cubicBezTo>
                      <a:cubicBezTo>
                        <a:pt x="36" y="50"/>
                        <a:pt x="36" y="50"/>
                        <a:pt x="36" y="50"/>
                      </a:cubicBezTo>
                      <a:cubicBezTo>
                        <a:pt x="40" y="51"/>
                        <a:pt x="42" y="54"/>
                        <a:pt x="42" y="57"/>
                      </a:cubicBezTo>
                      <a:cubicBezTo>
                        <a:pt x="42" y="87"/>
                        <a:pt x="42" y="87"/>
                        <a:pt x="42" y="87"/>
                      </a:cubicBezTo>
                      <a:cubicBezTo>
                        <a:pt x="42" y="87"/>
                        <a:pt x="42" y="87"/>
                        <a:pt x="42" y="87"/>
                      </a:cubicBezTo>
                      <a:cubicBezTo>
                        <a:pt x="89" y="87"/>
                        <a:pt x="89" y="87"/>
                        <a:pt x="89" y="87"/>
                      </a:cubicBezTo>
                      <a:cubicBezTo>
                        <a:pt x="92" y="87"/>
                        <a:pt x="95" y="84"/>
                        <a:pt x="95" y="81"/>
                      </a:cubicBezTo>
                      <a:cubicBezTo>
                        <a:pt x="95" y="58"/>
                        <a:pt x="95" y="58"/>
                        <a:pt x="95" y="58"/>
                      </a:cubicBezTo>
                      <a:cubicBezTo>
                        <a:pt x="74" y="78"/>
                        <a:pt x="74" y="78"/>
                        <a:pt x="74" y="78"/>
                      </a:cubicBezTo>
                      <a:cubicBezTo>
                        <a:pt x="74" y="79"/>
                        <a:pt x="74" y="79"/>
                        <a:pt x="74" y="79"/>
                      </a:cubicBezTo>
                      <a:cubicBezTo>
                        <a:pt x="74" y="79"/>
                        <a:pt x="73" y="79"/>
                        <a:pt x="73" y="78"/>
                      </a:cubicBezTo>
                      <a:cubicBezTo>
                        <a:pt x="73" y="78"/>
                        <a:pt x="73" y="77"/>
                        <a:pt x="73" y="77"/>
                      </a:cubicBezTo>
                      <a:cubicBezTo>
                        <a:pt x="94" y="56"/>
                        <a:pt x="94" y="56"/>
                        <a:pt x="94" y="56"/>
                      </a:cubicBezTo>
                      <a:cubicBezTo>
                        <a:pt x="94" y="56"/>
                        <a:pt x="94" y="56"/>
                        <a:pt x="95" y="56"/>
                      </a:cubicBezTo>
                      <a:cubicBezTo>
                        <a:pt x="95" y="14"/>
                        <a:pt x="95" y="14"/>
                        <a:pt x="95" y="14"/>
                      </a:cubicBezTo>
                      <a:cubicBezTo>
                        <a:pt x="95" y="10"/>
                        <a:pt x="92" y="8"/>
                        <a:pt x="89" y="8"/>
                      </a:cubicBezTo>
                      <a:cubicBezTo>
                        <a:pt x="42" y="8"/>
                        <a:pt x="42" y="8"/>
                        <a:pt x="42" y="8"/>
                      </a:cubicBezTo>
                      <a:cubicBezTo>
                        <a:pt x="39" y="8"/>
                        <a:pt x="36" y="10"/>
                        <a:pt x="36" y="14"/>
                      </a:cubicBezTo>
                      <a:cubicBezTo>
                        <a:pt x="36" y="41"/>
                        <a:pt x="36" y="41"/>
                        <a:pt x="36" y="41"/>
                      </a:cubicBezTo>
                      <a:cubicBezTo>
                        <a:pt x="49" y="27"/>
                        <a:pt x="49" y="27"/>
                        <a:pt x="49" y="27"/>
                      </a:cubicBezTo>
                      <a:cubicBezTo>
                        <a:pt x="50" y="27"/>
                        <a:pt x="50" y="27"/>
                        <a:pt x="51" y="27"/>
                      </a:cubicBezTo>
                      <a:cubicBezTo>
                        <a:pt x="51" y="27"/>
                        <a:pt x="51" y="28"/>
                        <a:pt x="51" y="28"/>
                      </a:cubicBezTo>
                      <a:lnTo>
                        <a:pt x="37" y="43"/>
                      </a:lnTo>
                      <a:close/>
                      <a:moveTo>
                        <a:pt x="69" y="20"/>
                      </a:moveTo>
                      <a:cubicBezTo>
                        <a:pt x="70" y="20"/>
                        <a:pt x="70" y="20"/>
                        <a:pt x="71" y="20"/>
                      </a:cubicBezTo>
                      <a:cubicBezTo>
                        <a:pt x="71" y="21"/>
                        <a:pt x="71" y="21"/>
                        <a:pt x="71" y="21"/>
                      </a:cubicBezTo>
                      <a:cubicBezTo>
                        <a:pt x="50" y="42"/>
                        <a:pt x="50" y="42"/>
                        <a:pt x="50" y="42"/>
                      </a:cubicBezTo>
                      <a:cubicBezTo>
                        <a:pt x="50" y="43"/>
                        <a:pt x="49" y="43"/>
                        <a:pt x="49" y="43"/>
                      </a:cubicBezTo>
                      <a:cubicBezTo>
                        <a:pt x="49" y="43"/>
                        <a:pt x="49" y="43"/>
                        <a:pt x="48" y="42"/>
                      </a:cubicBezTo>
                      <a:cubicBezTo>
                        <a:pt x="48" y="42"/>
                        <a:pt x="48" y="41"/>
                        <a:pt x="48" y="41"/>
                      </a:cubicBezTo>
                      <a:lnTo>
                        <a:pt x="6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19" name="Freeform 115"/>
                <p:cNvSpPr>
                  <a:spLocks/>
                </p:cNvSpPr>
                <p:nvPr/>
              </p:nvSpPr>
              <p:spPr bwMode="auto">
                <a:xfrm>
                  <a:off x="2146300" y="2055813"/>
                  <a:ext cx="550863" cy="614363"/>
                </a:xfrm>
                <a:custGeom>
                  <a:avLst/>
                  <a:gdLst>
                    <a:gd name="T0" fmla="*/ 105 w 122"/>
                    <a:gd name="T1" fmla="*/ 0 h 136"/>
                    <a:gd name="T2" fmla="*/ 46 w 122"/>
                    <a:gd name="T3" fmla="*/ 0 h 136"/>
                    <a:gd name="T4" fmla="*/ 28 w 122"/>
                    <a:gd name="T5" fmla="*/ 18 h 136"/>
                    <a:gd name="T6" fmla="*/ 28 w 122"/>
                    <a:gd name="T7" fmla="*/ 51 h 136"/>
                    <a:gd name="T8" fmla="*/ 17 w 122"/>
                    <a:gd name="T9" fmla="*/ 51 h 136"/>
                    <a:gd name="T10" fmla="*/ 0 w 122"/>
                    <a:gd name="T11" fmla="*/ 69 h 136"/>
                    <a:gd name="T12" fmla="*/ 0 w 122"/>
                    <a:gd name="T13" fmla="*/ 118 h 136"/>
                    <a:gd name="T14" fmla="*/ 17 w 122"/>
                    <a:gd name="T15" fmla="*/ 136 h 136"/>
                    <a:gd name="T16" fmla="*/ 42 w 122"/>
                    <a:gd name="T17" fmla="*/ 136 h 136"/>
                    <a:gd name="T18" fmla="*/ 60 w 122"/>
                    <a:gd name="T19" fmla="*/ 119 h 136"/>
                    <a:gd name="T20" fmla="*/ 105 w 122"/>
                    <a:gd name="T21" fmla="*/ 119 h 136"/>
                    <a:gd name="T22" fmla="*/ 122 w 122"/>
                    <a:gd name="T23" fmla="*/ 101 h 136"/>
                    <a:gd name="T24" fmla="*/ 122 w 122"/>
                    <a:gd name="T25" fmla="*/ 18 h 136"/>
                    <a:gd name="T26" fmla="*/ 105 w 122"/>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36">
                      <a:moveTo>
                        <a:pt x="105" y="0"/>
                      </a:moveTo>
                      <a:cubicBezTo>
                        <a:pt x="46" y="0"/>
                        <a:pt x="46" y="0"/>
                        <a:pt x="46" y="0"/>
                      </a:cubicBezTo>
                      <a:cubicBezTo>
                        <a:pt x="36" y="0"/>
                        <a:pt x="28" y="8"/>
                        <a:pt x="28" y="18"/>
                      </a:cubicBezTo>
                      <a:cubicBezTo>
                        <a:pt x="28" y="51"/>
                        <a:pt x="28" y="51"/>
                        <a:pt x="28" y="51"/>
                      </a:cubicBezTo>
                      <a:cubicBezTo>
                        <a:pt x="17" y="51"/>
                        <a:pt x="17" y="51"/>
                        <a:pt x="17" y="51"/>
                      </a:cubicBezTo>
                      <a:cubicBezTo>
                        <a:pt x="8" y="51"/>
                        <a:pt x="0" y="59"/>
                        <a:pt x="0" y="69"/>
                      </a:cubicBezTo>
                      <a:cubicBezTo>
                        <a:pt x="0" y="118"/>
                        <a:pt x="0" y="118"/>
                        <a:pt x="0" y="118"/>
                      </a:cubicBezTo>
                      <a:cubicBezTo>
                        <a:pt x="0" y="128"/>
                        <a:pt x="8" y="136"/>
                        <a:pt x="17" y="136"/>
                      </a:cubicBezTo>
                      <a:cubicBezTo>
                        <a:pt x="42" y="136"/>
                        <a:pt x="42" y="136"/>
                        <a:pt x="42" y="136"/>
                      </a:cubicBezTo>
                      <a:cubicBezTo>
                        <a:pt x="52" y="136"/>
                        <a:pt x="59" y="128"/>
                        <a:pt x="60" y="119"/>
                      </a:cubicBezTo>
                      <a:cubicBezTo>
                        <a:pt x="105" y="119"/>
                        <a:pt x="105" y="119"/>
                        <a:pt x="105" y="119"/>
                      </a:cubicBezTo>
                      <a:cubicBezTo>
                        <a:pt x="114" y="119"/>
                        <a:pt x="122" y="111"/>
                        <a:pt x="122" y="101"/>
                      </a:cubicBezTo>
                      <a:cubicBezTo>
                        <a:pt x="122" y="18"/>
                        <a:pt x="122" y="18"/>
                        <a:pt x="122" y="18"/>
                      </a:cubicBezTo>
                      <a:cubicBezTo>
                        <a:pt x="122" y="8"/>
                        <a:pt x="114" y="0"/>
                        <a:pt x="1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20" name="Freeform 116"/>
                <p:cNvSpPr>
                  <a:spLocks noEditPoints="1"/>
                </p:cNvSpPr>
                <p:nvPr/>
              </p:nvSpPr>
              <p:spPr bwMode="auto">
                <a:xfrm>
                  <a:off x="2192338" y="2100263"/>
                  <a:ext cx="460375" cy="525463"/>
                </a:xfrm>
                <a:custGeom>
                  <a:avLst/>
                  <a:gdLst>
                    <a:gd name="T0" fmla="*/ 7 w 102"/>
                    <a:gd name="T1" fmla="*/ 51 h 116"/>
                    <a:gd name="T2" fmla="*/ 0 w 102"/>
                    <a:gd name="T3" fmla="*/ 108 h 116"/>
                    <a:gd name="T4" fmla="*/ 32 w 102"/>
                    <a:gd name="T5" fmla="*/ 116 h 116"/>
                    <a:gd name="T6" fmla="*/ 40 w 102"/>
                    <a:gd name="T7" fmla="*/ 59 h 116"/>
                    <a:gd name="T8" fmla="*/ 23 w 102"/>
                    <a:gd name="T9" fmla="*/ 112 h 116"/>
                    <a:gd name="T10" fmla="*/ 15 w 102"/>
                    <a:gd name="T11" fmla="*/ 110 h 116"/>
                    <a:gd name="T12" fmla="*/ 23 w 102"/>
                    <a:gd name="T13" fmla="*/ 108 h 116"/>
                    <a:gd name="T14" fmla="*/ 23 w 102"/>
                    <a:gd name="T15" fmla="*/ 112 h 116"/>
                    <a:gd name="T16" fmla="*/ 20 w 102"/>
                    <a:gd name="T17" fmla="*/ 90 h 116"/>
                    <a:gd name="T18" fmla="*/ 21 w 102"/>
                    <a:gd name="T19" fmla="*/ 92 h 116"/>
                    <a:gd name="T20" fmla="*/ 34 w 102"/>
                    <a:gd name="T21" fmla="*/ 79 h 116"/>
                    <a:gd name="T22" fmla="*/ 6 w 102"/>
                    <a:gd name="T23" fmla="*/ 104 h 116"/>
                    <a:gd name="T24" fmla="*/ 7 w 102"/>
                    <a:gd name="T25" fmla="*/ 57 h 116"/>
                    <a:gd name="T26" fmla="*/ 34 w 102"/>
                    <a:gd name="T27" fmla="*/ 59 h 116"/>
                    <a:gd name="T28" fmla="*/ 18 w 102"/>
                    <a:gd name="T29" fmla="*/ 85 h 116"/>
                    <a:gd name="T30" fmla="*/ 9 w 102"/>
                    <a:gd name="T31" fmla="*/ 95 h 116"/>
                    <a:gd name="T32" fmla="*/ 10 w 102"/>
                    <a:gd name="T33" fmla="*/ 95 h 116"/>
                    <a:gd name="T34" fmla="*/ 19 w 102"/>
                    <a:gd name="T35" fmla="*/ 85 h 116"/>
                    <a:gd name="T36" fmla="*/ 62 w 102"/>
                    <a:gd name="T37" fmla="*/ 89 h 116"/>
                    <a:gd name="T38" fmla="*/ 62 w 102"/>
                    <a:gd name="T39" fmla="*/ 93 h 116"/>
                    <a:gd name="T40" fmla="*/ 70 w 102"/>
                    <a:gd name="T41" fmla="*/ 91 h 116"/>
                    <a:gd name="T42" fmla="*/ 62 w 102"/>
                    <a:gd name="T43" fmla="*/ 89 h 116"/>
                    <a:gd name="T44" fmla="*/ 36 w 102"/>
                    <a:gd name="T45" fmla="*/ 0 h 116"/>
                    <a:gd name="T46" fmla="*/ 28 w 102"/>
                    <a:gd name="T47" fmla="*/ 49 h 116"/>
                    <a:gd name="T48" fmla="*/ 32 w 102"/>
                    <a:gd name="T49" fmla="*/ 8 h 116"/>
                    <a:gd name="T50" fmla="*/ 95 w 102"/>
                    <a:gd name="T51" fmla="*/ 4 h 116"/>
                    <a:gd name="T52" fmla="*/ 98 w 102"/>
                    <a:gd name="T53" fmla="*/ 91 h 116"/>
                    <a:gd name="T54" fmla="*/ 42 w 102"/>
                    <a:gd name="T55" fmla="*/ 95 h 116"/>
                    <a:gd name="T56" fmla="*/ 95 w 102"/>
                    <a:gd name="T57" fmla="*/ 99 h 116"/>
                    <a:gd name="T58" fmla="*/ 102 w 102"/>
                    <a:gd name="T59" fmla="*/ 8 h 116"/>
                    <a:gd name="T60" fmla="*/ 37 w 102"/>
                    <a:gd name="T61" fmla="*/ 43 h 116"/>
                    <a:gd name="T62" fmla="*/ 36 w 102"/>
                    <a:gd name="T63" fmla="*/ 50 h 116"/>
                    <a:gd name="T64" fmla="*/ 42 w 102"/>
                    <a:gd name="T65" fmla="*/ 87 h 116"/>
                    <a:gd name="T66" fmla="*/ 89 w 102"/>
                    <a:gd name="T67" fmla="*/ 87 h 116"/>
                    <a:gd name="T68" fmla="*/ 95 w 102"/>
                    <a:gd name="T69" fmla="*/ 58 h 116"/>
                    <a:gd name="T70" fmla="*/ 74 w 102"/>
                    <a:gd name="T71" fmla="*/ 79 h 116"/>
                    <a:gd name="T72" fmla="*/ 73 w 102"/>
                    <a:gd name="T73" fmla="*/ 77 h 116"/>
                    <a:gd name="T74" fmla="*/ 95 w 102"/>
                    <a:gd name="T75" fmla="*/ 56 h 116"/>
                    <a:gd name="T76" fmla="*/ 89 w 102"/>
                    <a:gd name="T77" fmla="*/ 8 h 116"/>
                    <a:gd name="T78" fmla="*/ 36 w 102"/>
                    <a:gd name="T79" fmla="*/ 14 h 116"/>
                    <a:gd name="T80" fmla="*/ 49 w 102"/>
                    <a:gd name="T81" fmla="*/ 27 h 116"/>
                    <a:gd name="T82" fmla="*/ 51 w 102"/>
                    <a:gd name="T83" fmla="*/ 28 h 116"/>
                    <a:gd name="T84" fmla="*/ 69 w 102"/>
                    <a:gd name="T85" fmla="*/ 20 h 116"/>
                    <a:gd name="T86" fmla="*/ 71 w 102"/>
                    <a:gd name="T87" fmla="*/ 21 h 116"/>
                    <a:gd name="T88" fmla="*/ 49 w 102"/>
                    <a:gd name="T89" fmla="*/ 43 h 116"/>
                    <a:gd name="T90" fmla="*/ 48 w 102"/>
                    <a:gd name="T9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6">
                      <a:moveTo>
                        <a:pt x="32" y="51"/>
                      </a:moveTo>
                      <a:cubicBezTo>
                        <a:pt x="7" y="51"/>
                        <a:pt x="7" y="51"/>
                        <a:pt x="7" y="51"/>
                      </a:cubicBezTo>
                      <a:cubicBezTo>
                        <a:pt x="3" y="51"/>
                        <a:pt x="0" y="55"/>
                        <a:pt x="0" y="59"/>
                      </a:cubicBezTo>
                      <a:cubicBezTo>
                        <a:pt x="0" y="108"/>
                        <a:pt x="0" y="108"/>
                        <a:pt x="0" y="108"/>
                      </a:cubicBezTo>
                      <a:cubicBezTo>
                        <a:pt x="0" y="112"/>
                        <a:pt x="3" y="116"/>
                        <a:pt x="7" y="116"/>
                      </a:cubicBezTo>
                      <a:cubicBezTo>
                        <a:pt x="32" y="116"/>
                        <a:pt x="32" y="116"/>
                        <a:pt x="32" y="116"/>
                      </a:cubicBezTo>
                      <a:cubicBezTo>
                        <a:pt x="36" y="116"/>
                        <a:pt x="40" y="112"/>
                        <a:pt x="40" y="108"/>
                      </a:cubicBezTo>
                      <a:cubicBezTo>
                        <a:pt x="40" y="59"/>
                        <a:pt x="40" y="59"/>
                        <a:pt x="40" y="59"/>
                      </a:cubicBezTo>
                      <a:cubicBezTo>
                        <a:pt x="40" y="55"/>
                        <a:pt x="36" y="51"/>
                        <a:pt x="32" y="51"/>
                      </a:cubicBezTo>
                      <a:close/>
                      <a:moveTo>
                        <a:pt x="23" y="112"/>
                      </a:moveTo>
                      <a:cubicBezTo>
                        <a:pt x="17" y="112"/>
                        <a:pt x="17" y="112"/>
                        <a:pt x="17" y="112"/>
                      </a:cubicBezTo>
                      <a:cubicBezTo>
                        <a:pt x="16" y="112"/>
                        <a:pt x="15" y="111"/>
                        <a:pt x="15" y="110"/>
                      </a:cubicBezTo>
                      <a:cubicBezTo>
                        <a:pt x="15" y="109"/>
                        <a:pt x="16" y="108"/>
                        <a:pt x="17" y="108"/>
                      </a:cubicBezTo>
                      <a:cubicBezTo>
                        <a:pt x="23" y="108"/>
                        <a:pt x="23" y="108"/>
                        <a:pt x="23" y="108"/>
                      </a:cubicBezTo>
                      <a:cubicBezTo>
                        <a:pt x="24" y="108"/>
                        <a:pt x="24" y="109"/>
                        <a:pt x="24" y="110"/>
                      </a:cubicBezTo>
                      <a:cubicBezTo>
                        <a:pt x="24" y="111"/>
                        <a:pt x="24" y="112"/>
                        <a:pt x="23" y="112"/>
                      </a:cubicBezTo>
                      <a:close/>
                      <a:moveTo>
                        <a:pt x="34" y="76"/>
                      </a:moveTo>
                      <a:cubicBezTo>
                        <a:pt x="20" y="90"/>
                        <a:pt x="20" y="90"/>
                        <a:pt x="20" y="90"/>
                      </a:cubicBezTo>
                      <a:cubicBezTo>
                        <a:pt x="20" y="91"/>
                        <a:pt x="20" y="91"/>
                        <a:pt x="20" y="92"/>
                      </a:cubicBezTo>
                      <a:cubicBezTo>
                        <a:pt x="20" y="92"/>
                        <a:pt x="20" y="92"/>
                        <a:pt x="21" y="92"/>
                      </a:cubicBezTo>
                      <a:cubicBezTo>
                        <a:pt x="21" y="92"/>
                        <a:pt x="21" y="92"/>
                        <a:pt x="21" y="92"/>
                      </a:cubicBezTo>
                      <a:cubicBezTo>
                        <a:pt x="34" y="79"/>
                        <a:pt x="34" y="79"/>
                        <a:pt x="34" y="79"/>
                      </a:cubicBezTo>
                      <a:cubicBezTo>
                        <a:pt x="34" y="104"/>
                        <a:pt x="34" y="104"/>
                        <a:pt x="34" y="104"/>
                      </a:cubicBezTo>
                      <a:cubicBezTo>
                        <a:pt x="6" y="104"/>
                        <a:pt x="6" y="104"/>
                        <a:pt x="6" y="104"/>
                      </a:cubicBezTo>
                      <a:cubicBezTo>
                        <a:pt x="6" y="59"/>
                        <a:pt x="6" y="59"/>
                        <a:pt x="6" y="59"/>
                      </a:cubicBezTo>
                      <a:cubicBezTo>
                        <a:pt x="6" y="58"/>
                        <a:pt x="6" y="57"/>
                        <a:pt x="7" y="57"/>
                      </a:cubicBezTo>
                      <a:cubicBezTo>
                        <a:pt x="32" y="57"/>
                        <a:pt x="32" y="57"/>
                        <a:pt x="32" y="57"/>
                      </a:cubicBezTo>
                      <a:cubicBezTo>
                        <a:pt x="33" y="57"/>
                        <a:pt x="34" y="58"/>
                        <a:pt x="34" y="59"/>
                      </a:cubicBezTo>
                      <a:lnTo>
                        <a:pt x="34" y="76"/>
                      </a:lnTo>
                      <a:close/>
                      <a:moveTo>
                        <a:pt x="18" y="85"/>
                      </a:moveTo>
                      <a:cubicBezTo>
                        <a:pt x="9" y="94"/>
                        <a:pt x="9" y="94"/>
                        <a:pt x="9" y="94"/>
                      </a:cubicBezTo>
                      <a:cubicBezTo>
                        <a:pt x="8" y="94"/>
                        <a:pt x="8" y="95"/>
                        <a:pt x="9" y="95"/>
                      </a:cubicBezTo>
                      <a:cubicBezTo>
                        <a:pt x="9" y="96"/>
                        <a:pt x="9" y="96"/>
                        <a:pt x="9" y="96"/>
                      </a:cubicBezTo>
                      <a:cubicBezTo>
                        <a:pt x="10" y="96"/>
                        <a:pt x="10" y="96"/>
                        <a:pt x="10" y="95"/>
                      </a:cubicBezTo>
                      <a:cubicBezTo>
                        <a:pt x="19" y="86"/>
                        <a:pt x="19" y="86"/>
                        <a:pt x="19" y="86"/>
                      </a:cubicBezTo>
                      <a:cubicBezTo>
                        <a:pt x="20" y="86"/>
                        <a:pt x="20" y="85"/>
                        <a:pt x="19" y="85"/>
                      </a:cubicBezTo>
                      <a:cubicBezTo>
                        <a:pt x="19" y="84"/>
                        <a:pt x="19" y="84"/>
                        <a:pt x="18" y="85"/>
                      </a:cubicBezTo>
                      <a:close/>
                      <a:moveTo>
                        <a:pt x="62" y="89"/>
                      </a:moveTo>
                      <a:cubicBezTo>
                        <a:pt x="61" y="89"/>
                        <a:pt x="61" y="90"/>
                        <a:pt x="61" y="91"/>
                      </a:cubicBezTo>
                      <a:cubicBezTo>
                        <a:pt x="61" y="92"/>
                        <a:pt x="61" y="93"/>
                        <a:pt x="62" y="93"/>
                      </a:cubicBezTo>
                      <a:cubicBezTo>
                        <a:pt x="68" y="93"/>
                        <a:pt x="68" y="93"/>
                        <a:pt x="68" y="93"/>
                      </a:cubicBezTo>
                      <a:cubicBezTo>
                        <a:pt x="69" y="93"/>
                        <a:pt x="70" y="92"/>
                        <a:pt x="70" y="91"/>
                      </a:cubicBezTo>
                      <a:cubicBezTo>
                        <a:pt x="70" y="90"/>
                        <a:pt x="69" y="89"/>
                        <a:pt x="68" y="89"/>
                      </a:cubicBezTo>
                      <a:lnTo>
                        <a:pt x="62" y="89"/>
                      </a:lnTo>
                      <a:close/>
                      <a:moveTo>
                        <a:pt x="95" y="0"/>
                      </a:moveTo>
                      <a:cubicBezTo>
                        <a:pt x="36" y="0"/>
                        <a:pt x="36" y="0"/>
                        <a:pt x="36" y="0"/>
                      </a:cubicBezTo>
                      <a:cubicBezTo>
                        <a:pt x="32" y="0"/>
                        <a:pt x="28" y="3"/>
                        <a:pt x="28" y="8"/>
                      </a:cubicBezTo>
                      <a:cubicBezTo>
                        <a:pt x="28" y="49"/>
                        <a:pt x="28" y="49"/>
                        <a:pt x="28" y="49"/>
                      </a:cubicBezTo>
                      <a:cubicBezTo>
                        <a:pt x="28" y="49"/>
                        <a:pt x="29" y="49"/>
                        <a:pt x="32" y="49"/>
                      </a:cubicBezTo>
                      <a:cubicBezTo>
                        <a:pt x="32" y="8"/>
                        <a:pt x="32" y="8"/>
                        <a:pt x="32" y="8"/>
                      </a:cubicBezTo>
                      <a:cubicBezTo>
                        <a:pt x="32" y="5"/>
                        <a:pt x="34" y="4"/>
                        <a:pt x="36" y="4"/>
                      </a:cubicBezTo>
                      <a:cubicBezTo>
                        <a:pt x="95" y="4"/>
                        <a:pt x="95" y="4"/>
                        <a:pt x="95" y="4"/>
                      </a:cubicBezTo>
                      <a:cubicBezTo>
                        <a:pt x="97" y="4"/>
                        <a:pt x="98" y="5"/>
                        <a:pt x="98" y="8"/>
                      </a:cubicBezTo>
                      <a:cubicBezTo>
                        <a:pt x="98" y="91"/>
                        <a:pt x="98" y="91"/>
                        <a:pt x="98" y="91"/>
                      </a:cubicBezTo>
                      <a:cubicBezTo>
                        <a:pt x="98" y="93"/>
                        <a:pt x="97" y="95"/>
                        <a:pt x="95" y="95"/>
                      </a:cubicBezTo>
                      <a:cubicBezTo>
                        <a:pt x="42" y="95"/>
                        <a:pt x="42" y="95"/>
                        <a:pt x="42" y="95"/>
                      </a:cubicBezTo>
                      <a:cubicBezTo>
                        <a:pt x="42" y="97"/>
                        <a:pt x="42" y="99"/>
                        <a:pt x="42" y="99"/>
                      </a:cubicBezTo>
                      <a:cubicBezTo>
                        <a:pt x="95" y="99"/>
                        <a:pt x="95" y="99"/>
                        <a:pt x="95" y="99"/>
                      </a:cubicBezTo>
                      <a:cubicBezTo>
                        <a:pt x="99" y="99"/>
                        <a:pt x="102" y="95"/>
                        <a:pt x="102" y="91"/>
                      </a:cubicBezTo>
                      <a:cubicBezTo>
                        <a:pt x="102" y="8"/>
                        <a:pt x="102" y="8"/>
                        <a:pt x="102" y="8"/>
                      </a:cubicBezTo>
                      <a:cubicBezTo>
                        <a:pt x="102" y="3"/>
                        <a:pt x="99" y="0"/>
                        <a:pt x="95" y="0"/>
                      </a:cubicBezTo>
                      <a:close/>
                      <a:moveTo>
                        <a:pt x="37" y="43"/>
                      </a:moveTo>
                      <a:cubicBezTo>
                        <a:pt x="36" y="43"/>
                        <a:pt x="36" y="43"/>
                        <a:pt x="36" y="43"/>
                      </a:cubicBezTo>
                      <a:cubicBezTo>
                        <a:pt x="36" y="50"/>
                        <a:pt x="36" y="50"/>
                        <a:pt x="36" y="50"/>
                      </a:cubicBezTo>
                      <a:cubicBezTo>
                        <a:pt x="40" y="51"/>
                        <a:pt x="42" y="54"/>
                        <a:pt x="42" y="57"/>
                      </a:cubicBezTo>
                      <a:cubicBezTo>
                        <a:pt x="42" y="87"/>
                        <a:pt x="42" y="87"/>
                        <a:pt x="42" y="87"/>
                      </a:cubicBezTo>
                      <a:cubicBezTo>
                        <a:pt x="42" y="87"/>
                        <a:pt x="42" y="87"/>
                        <a:pt x="42" y="87"/>
                      </a:cubicBezTo>
                      <a:cubicBezTo>
                        <a:pt x="89" y="87"/>
                        <a:pt x="89" y="87"/>
                        <a:pt x="89" y="87"/>
                      </a:cubicBezTo>
                      <a:cubicBezTo>
                        <a:pt x="92" y="87"/>
                        <a:pt x="95" y="84"/>
                        <a:pt x="95" y="81"/>
                      </a:cubicBezTo>
                      <a:cubicBezTo>
                        <a:pt x="95" y="58"/>
                        <a:pt x="95" y="58"/>
                        <a:pt x="95" y="58"/>
                      </a:cubicBezTo>
                      <a:cubicBezTo>
                        <a:pt x="74" y="78"/>
                        <a:pt x="74" y="78"/>
                        <a:pt x="74" y="78"/>
                      </a:cubicBezTo>
                      <a:cubicBezTo>
                        <a:pt x="74" y="79"/>
                        <a:pt x="74" y="79"/>
                        <a:pt x="74" y="79"/>
                      </a:cubicBezTo>
                      <a:cubicBezTo>
                        <a:pt x="74" y="79"/>
                        <a:pt x="73" y="79"/>
                        <a:pt x="73" y="78"/>
                      </a:cubicBezTo>
                      <a:cubicBezTo>
                        <a:pt x="73" y="78"/>
                        <a:pt x="73" y="77"/>
                        <a:pt x="73" y="77"/>
                      </a:cubicBezTo>
                      <a:cubicBezTo>
                        <a:pt x="94" y="56"/>
                        <a:pt x="94" y="56"/>
                        <a:pt x="94" y="56"/>
                      </a:cubicBezTo>
                      <a:cubicBezTo>
                        <a:pt x="94" y="56"/>
                        <a:pt x="94" y="56"/>
                        <a:pt x="95" y="56"/>
                      </a:cubicBezTo>
                      <a:cubicBezTo>
                        <a:pt x="95" y="14"/>
                        <a:pt x="95" y="14"/>
                        <a:pt x="95" y="14"/>
                      </a:cubicBezTo>
                      <a:cubicBezTo>
                        <a:pt x="95" y="10"/>
                        <a:pt x="92" y="8"/>
                        <a:pt x="89" y="8"/>
                      </a:cubicBezTo>
                      <a:cubicBezTo>
                        <a:pt x="42" y="8"/>
                        <a:pt x="42" y="8"/>
                        <a:pt x="42" y="8"/>
                      </a:cubicBezTo>
                      <a:cubicBezTo>
                        <a:pt x="39" y="8"/>
                        <a:pt x="36" y="10"/>
                        <a:pt x="36" y="14"/>
                      </a:cubicBezTo>
                      <a:cubicBezTo>
                        <a:pt x="36" y="41"/>
                        <a:pt x="36" y="41"/>
                        <a:pt x="36" y="41"/>
                      </a:cubicBezTo>
                      <a:cubicBezTo>
                        <a:pt x="49" y="27"/>
                        <a:pt x="49" y="27"/>
                        <a:pt x="49" y="27"/>
                      </a:cubicBezTo>
                      <a:cubicBezTo>
                        <a:pt x="50" y="27"/>
                        <a:pt x="50" y="27"/>
                        <a:pt x="51" y="27"/>
                      </a:cubicBezTo>
                      <a:cubicBezTo>
                        <a:pt x="51" y="27"/>
                        <a:pt x="51" y="28"/>
                        <a:pt x="51" y="28"/>
                      </a:cubicBezTo>
                      <a:lnTo>
                        <a:pt x="37" y="43"/>
                      </a:lnTo>
                      <a:close/>
                      <a:moveTo>
                        <a:pt x="69" y="20"/>
                      </a:moveTo>
                      <a:cubicBezTo>
                        <a:pt x="70" y="20"/>
                        <a:pt x="70" y="20"/>
                        <a:pt x="71" y="20"/>
                      </a:cubicBezTo>
                      <a:cubicBezTo>
                        <a:pt x="71" y="21"/>
                        <a:pt x="71" y="21"/>
                        <a:pt x="71" y="21"/>
                      </a:cubicBezTo>
                      <a:cubicBezTo>
                        <a:pt x="50" y="42"/>
                        <a:pt x="50" y="42"/>
                        <a:pt x="50" y="42"/>
                      </a:cubicBezTo>
                      <a:cubicBezTo>
                        <a:pt x="50" y="43"/>
                        <a:pt x="49" y="43"/>
                        <a:pt x="49" y="43"/>
                      </a:cubicBezTo>
                      <a:cubicBezTo>
                        <a:pt x="49" y="43"/>
                        <a:pt x="49" y="43"/>
                        <a:pt x="48" y="42"/>
                      </a:cubicBezTo>
                      <a:cubicBezTo>
                        <a:pt x="48" y="42"/>
                        <a:pt x="48" y="41"/>
                        <a:pt x="48" y="41"/>
                      </a:cubicBezTo>
                      <a:lnTo>
                        <a:pt x="69" y="20"/>
                      </a:lnTo>
                      <a:close/>
                    </a:path>
                  </a:pathLst>
                </a:custGeom>
                <a:gradFill flip="none" rotWithShape="1">
                  <a:gsLst>
                    <a:gs pos="0">
                      <a:schemeClr val="tx1">
                        <a:lumMod val="50000"/>
                      </a:schemeClr>
                    </a:gs>
                    <a:gs pos="100000">
                      <a:schemeClr val="tx1"/>
                    </a:gs>
                  </a:gsLst>
                  <a:lin ang="16200000" scaled="0"/>
                  <a:tileRect/>
                </a:gradFill>
                <a:ln>
                  <a:noFill/>
                </a:ln>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21" name="Freeform 117"/>
                <p:cNvSpPr>
                  <a:spLocks/>
                </p:cNvSpPr>
                <p:nvPr/>
              </p:nvSpPr>
              <p:spPr bwMode="auto">
                <a:xfrm>
                  <a:off x="3132138" y="2055813"/>
                  <a:ext cx="641350" cy="596900"/>
                </a:xfrm>
                <a:custGeom>
                  <a:avLst/>
                  <a:gdLst>
                    <a:gd name="T0" fmla="*/ 124 w 142"/>
                    <a:gd name="T1" fmla="*/ 0 h 132"/>
                    <a:gd name="T2" fmla="*/ 18 w 142"/>
                    <a:gd name="T3" fmla="*/ 0 h 132"/>
                    <a:gd name="T4" fmla="*/ 0 w 142"/>
                    <a:gd name="T5" fmla="*/ 18 h 132"/>
                    <a:gd name="T6" fmla="*/ 0 w 142"/>
                    <a:gd name="T7" fmla="*/ 93 h 132"/>
                    <a:gd name="T8" fmla="*/ 7 w 142"/>
                    <a:gd name="T9" fmla="*/ 107 h 132"/>
                    <a:gd name="T10" fmla="*/ 7 w 142"/>
                    <a:gd name="T11" fmla="*/ 107 h 132"/>
                    <a:gd name="T12" fmla="*/ 8 w 142"/>
                    <a:gd name="T13" fmla="*/ 108 h 132"/>
                    <a:gd name="T14" fmla="*/ 9 w 142"/>
                    <a:gd name="T15" fmla="*/ 108 h 132"/>
                    <a:gd name="T16" fmla="*/ 9 w 142"/>
                    <a:gd name="T17" fmla="*/ 109 h 132"/>
                    <a:gd name="T18" fmla="*/ 10 w 142"/>
                    <a:gd name="T19" fmla="*/ 109 h 132"/>
                    <a:gd name="T20" fmla="*/ 18 w 142"/>
                    <a:gd name="T21" fmla="*/ 111 h 132"/>
                    <a:gd name="T22" fmla="*/ 38 w 142"/>
                    <a:gd name="T23" fmla="*/ 111 h 132"/>
                    <a:gd name="T24" fmla="*/ 35 w 142"/>
                    <a:gd name="T25" fmla="*/ 119 h 132"/>
                    <a:gd name="T26" fmla="*/ 48 w 142"/>
                    <a:gd name="T27" fmla="*/ 132 h 132"/>
                    <a:gd name="T28" fmla="*/ 94 w 142"/>
                    <a:gd name="T29" fmla="*/ 132 h 132"/>
                    <a:gd name="T30" fmla="*/ 107 w 142"/>
                    <a:gd name="T31" fmla="*/ 119 h 132"/>
                    <a:gd name="T32" fmla="*/ 104 w 142"/>
                    <a:gd name="T33" fmla="*/ 111 h 132"/>
                    <a:gd name="T34" fmla="*/ 124 w 142"/>
                    <a:gd name="T35" fmla="*/ 111 h 132"/>
                    <a:gd name="T36" fmla="*/ 133 w 142"/>
                    <a:gd name="T37" fmla="*/ 109 h 132"/>
                    <a:gd name="T38" fmla="*/ 133 w 142"/>
                    <a:gd name="T39" fmla="*/ 109 h 132"/>
                    <a:gd name="T40" fmla="*/ 133 w 142"/>
                    <a:gd name="T41" fmla="*/ 108 h 132"/>
                    <a:gd name="T42" fmla="*/ 135 w 142"/>
                    <a:gd name="T43" fmla="*/ 108 h 132"/>
                    <a:gd name="T44" fmla="*/ 135 w 142"/>
                    <a:gd name="T45" fmla="*/ 107 h 132"/>
                    <a:gd name="T46" fmla="*/ 135 w 142"/>
                    <a:gd name="T47" fmla="*/ 107 h 132"/>
                    <a:gd name="T48" fmla="*/ 142 w 142"/>
                    <a:gd name="T49" fmla="*/ 93 h 132"/>
                    <a:gd name="T50" fmla="*/ 142 w 142"/>
                    <a:gd name="T51" fmla="*/ 18 h 132"/>
                    <a:gd name="T52" fmla="*/ 124 w 142"/>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132">
                      <a:moveTo>
                        <a:pt x="124" y="0"/>
                      </a:moveTo>
                      <a:cubicBezTo>
                        <a:pt x="18" y="0"/>
                        <a:pt x="18" y="0"/>
                        <a:pt x="18" y="0"/>
                      </a:cubicBezTo>
                      <a:cubicBezTo>
                        <a:pt x="8" y="0"/>
                        <a:pt x="0" y="8"/>
                        <a:pt x="0" y="18"/>
                      </a:cubicBezTo>
                      <a:cubicBezTo>
                        <a:pt x="0" y="93"/>
                        <a:pt x="0" y="93"/>
                        <a:pt x="0" y="93"/>
                      </a:cubicBezTo>
                      <a:cubicBezTo>
                        <a:pt x="0" y="99"/>
                        <a:pt x="3" y="104"/>
                        <a:pt x="7" y="107"/>
                      </a:cubicBezTo>
                      <a:cubicBezTo>
                        <a:pt x="7" y="107"/>
                        <a:pt x="7" y="107"/>
                        <a:pt x="7" y="107"/>
                      </a:cubicBezTo>
                      <a:cubicBezTo>
                        <a:pt x="8" y="108"/>
                        <a:pt x="8" y="108"/>
                        <a:pt x="8" y="108"/>
                      </a:cubicBezTo>
                      <a:cubicBezTo>
                        <a:pt x="9" y="108"/>
                        <a:pt x="9" y="108"/>
                        <a:pt x="9" y="108"/>
                      </a:cubicBezTo>
                      <a:cubicBezTo>
                        <a:pt x="9" y="109"/>
                        <a:pt x="9" y="109"/>
                        <a:pt x="9" y="109"/>
                      </a:cubicBezTo>
                      <a:cubicBezTo>
                        <a:pt x="10" y="109"/>
                        <a:pt x="10" y="109"/>
                        <a:pt x="10" y="109"/>
                      </a:cubicBezTo>
                      <a:cubicBezTo>
                        <a:pt x="12" y="110"/>
                        <a:pt x="15" y="111"/>
                        <a:pt x="18" y="111"/>
                      </a:cubicBezTo>
                      <a:cubicBezTo>
                        <a:pt x="38" y="111"/>
                        <a:pt x="38" y="111"/>
                        <a:pt x="38" y="111"/>
                      </a:cubicBezTo>
                      <a:cubicBezTo>
                        <a:pt x="36" y="113"/>
                        <a:pt x="35" y="116"/>
                        <a:pt x="35" y="119"/>
                      </a:cubicBezTo>
                      <a:cubicBezTo>
                        <a:pt x="35" y="126"/>
                        <a:pt x="41" y="132"/>
                        <a:pt x="48" y="132"/>
                      </a:cubicBezTo>
                      <a:cubicBezTo>
                        <a:pt x="94" y="132"/>
                        <a:pt x="94" y="132"/>
                        <a:pt x="94" y="132"/>
                      </a:cubicBezTo>
                      <a:cubicBezTo>
                        <a:pt x="101" y="132"/>
                        <a:pt x="107" y="126"/>
                        <a:pt x="107" y="119"/>
                      </a:cubicBezTo>
                      <a:cubicBezTo>
                        <a:pt x="107" y="116"/>
                        <a:pt x="106" y="113"/>
                        <a:pt x="104" y="111"/>
                      </a:cubicBezTo>
                      <a:cubicBezTo>
                        <a:pt x="124" y="111"/>
                        <a:pt x="124" y="111"/>
                        <a:pt x="124" y="111"/>
                      </a:cubicBezTo>
                      <a:cubicBezTo>
                        <a:pt x="127" y="111"/>
                        <a:pt x="130" y="110"/>
                        <a:pt x="133" y="109"/>
                      </a:cubicBezTo>
                      <a:cubicBezTo>
                        <a:pt x="133" y="109"/>
                        <a:pt x="133" y="109"/>
                        <a:pt x="133" y="109"/>
                      </a:cubicBezTo>
                      <a:cubicBezTo>
                        <a:pt x="133" y="108"/>
                        <a:pt x="133" y="108"/>
                        <a:pt x="133" y="108"/>
                      </a:cubicBezTo>
                      <a:cubicBezTo>
                        <a:pt x="135" y="108"/>
                        <a:pt x="135" y="108"/>
                        <a:pt x="135" y="108"/>
                      </a:cubicBezTo>
                      <a:cubicBezTo>
                        <a:pt x="135" y="107"/>
                        <a:pt x="135" y="107"/>
                        <a:pt x="135" y="107"/>
                      </a:cubicBezTo>
                      <a:cubicBezTo>
                        <a:pt x="135" y="107"/>
                        <a:pt x="135" y="107"/>
                        <a:pt x="135" y="107"/>
                      </a:cubicBezTo>
                      <a:cubicBezTo>
                        <a:pt x="140" y="104"/>
                        <a:pt x="142" y="99"/>
                        <a:pt x="142" y="93"/>
                      </a:cubicBezTo>
                      <a:cubicBezTo>
                        <a:pt x="142" y="18"/>
                        <a:pt x="142" y="18"/>
                        <a:pt x="142" y="18"/>
                      </a:cubicBezTo>
                      <a:cubicBezTo>
                        <a:pt x="142" y="8"/>
                        <a:pt x="134" y="0"/>
                        <a:pt x="1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22" name="Freeform 118"/>
                <p:cNvSpPr>
                  <a:spLocks noEditPoints="1"/>
                </p:cNvSpPr>
                <p:nvPr/>
              </p:nvSpPr>
              <p:spPr bwMode="auto">
                <a:xfrm>
                  <a:off x="3181350" y="2100263"/>
                  <a:ext cx="547688" cy="506413"/>
                </a:xfrm>
                <a:custGeom>
                  <a:avLst/>
                  <a:gdLst>
                    <a:gd name="T0" fmla="*/ 7 w 121"/>
                    <a:gd name="T1" fmla="*/ 0 h 112"/>
                    <a:gd name="T2" fmla="*/ 0 w 121"/>
                    <a:gd name="T3" fmla="*/ 83 h 112"/>
                    <a:gd name="T4" fmla="*/ 4 w 121"/>
                    <a:gd name="T5" fmla="*/ 90 h 112"/>
                    <a:gd name="T6" fmla="*/ 47 w 121"/>
                    <a:gd name="T7" fmla="*/ 91 h 112"/>
                    <a:gd name="T8" fmla="*/ 37 w 121"/>
                    <a:gd name="T9" fmla="*/ 106 h 112"/>
                    <a:gd name="T10" fmla="*/ 37 w 121"/>
                    <a:gd name="T11" fmla="*/ 112 h 112"/>
                    <a:gd name="T12" fmla="*/ 86 w 121"/>
                    <a:gd name="T13" fmla="*/ 109 h 112"/>
                    <a:gd name="T14" fmla="*/ 73 w 121"/>
                    <a:gd name="T15" fmla="*/ 106 h 112"/>
                    <a:gd name="T16" fmla="*/ 113 w 121"/>
                    <a:gd name="T17" fmla="*/ 91 h 112"/>
                    <a:gd name="T18" fmla="*/ 118 w 121"/>
                    <a:gd name="T19" fmla="*/ 89 h 112"/>
                    <a:gd name="T20" fmla="*/ 121 w 121"/>
                    <a:gd name="T21" fmla="*/ 8 h 112"/>
                    <a:gd name="T22" fmla="*/ 115 w 121"/>
                    <a:gd name="T23" fmla="*/ 80 h 112"/>
                    <a:gd name="T24" fmla="*/ 5 w 121"/>
                    <a:gd name="T25" fmla="*/ 8 h 112"/>
                    <a:gd name="T26" fmla="*/ 113 w 121"/>
                    <a:gd name="T27" fmla="*/ 6 h 112"/>
                    <a:gd name="T28" fmla="*/ 115 w 121"/>
                    <a:gd name="T29" fmla="*/ 80 h 112"/>
                    <a:gd name="T30" fmla="*/ 44 w 121"/>
                    <a:gd name="T31" fmla="*/ 11 h 112"/>
                    <a:gd name="T32" fmla="*/ 43 w 121"/>
                    <a:gd name="T33" fmla="*/ 21 h 112"/>
                    <a:gd name="T34" fmla="*/ 16 w 121"/>
                    <a:gd name="T35" fmla="*/ 22 h 112"/>
                    <a:gd name="T36" fmla="*/ 17 w 121"/>
                    <a:gd name="T37" fmla="*/ 70 h 112"/>
                    <a:gd name="T38" fmla="*/ 83 w 121"/>
                    <a:gd name="T39" fmla="*/ 69 h 112"/>
                    <a:gd name="T40" fmla="*/ 83 w 121"/>
                    <a:gd name="T41" fmla="*/ 59 h 112"/>
                    <a:gd name="T42" fmla="*/ 109 w 121"/>
                    <a:gd name="T43" fmla="*/ 58 h 112"/>
                    <a:gd name="T44" fmla="*/ 108 w 121"/>
                    <a:gd name="T45" fmla="*/ 11 h 112"/>
                    <a:gd name="T46" fmla="*/ 18 w 121"/>
                    <a:gd name="T47" fmla="*/ 68 h 112"/>
                    <a:gd name="T48" fmla="*/ 81 w 121"/>
                    <a:gd name="T49" fmla="*/ 25 h 112"/>
                    <a:gd name="T50" fmla="*/ 107 w 121"/>
                    <a:gd name="T51" fmla="*/ 57 h 112"/>
                    <a:gd name="T52" fmla="*/ 83 w 121"/>
                    <a:gd name="T53" fmla="*/ 57 h 112"/>
                    <a:gd name="T54" fmla="*/ 82 w 121"/>
                    <a:gd name="T55" fmla="*/ 21 h 112"/>
                    <a:gd name="T56" fmla="*/ 45 w 121"/>
                    <a:gd name="T57" fmla="*/ 15 h 112"/>
                    <a:gd name="T58" fmla="*/ 107 w 121"/>
                    <a:gd name="T59" fmla="*/ 57 h 112"/>
                    <a:gd name="T60" fmla="*/ 22 w 121"/>
                    <a:gd name="T61" fmla="*/ 30 h 112"/>
                    <a:gd name="T62" fmla="*/ 56 w 121"/>
                    <a:gd name="T63" fmla="*/ 34 h 112"/>
                    <a:gd name="T64" fmla="*/ 56 w 121"/>
                    <a:gd name="T65" fmla="*/ 36 h 112"/>
                    <a:gd name="T66" fmla="*/ 22 w 121"/>
                    <a:gd name="T67" fmla="*/ 38 h 112"/>
                    <a:gd name="T68" fmla="*/ 56 w 121"/>
                    <a:gd name="T69" fmla="*/ 36 h 112"/>
                    <a:gd name="T70" fmla="*/ 22 w 121"/>
                    <a:gd name="T71" fmla="*/ 40 h 112"/>
                    <a:gd name="T72" fmla="*/ 56 w 121"/>
                    <a:gd name="T73" fmla="*/ 42 h 112"/>
                    <a:gd name="T74" fmla="*/ 56 w 121"/>
                    <a:gd name="T75" fmla="*/ 44 h 112"/>
                    <a:gd name="T76" fmla="*/ 22 w 121"/>
                    <a:gd name="T77" fmla="*/ 45 h 112"/>
                    <a:gd name="T78" fmla="*/ 56 w 121"/>
                    <a:gd name="T79" fmla="*/ 44 h 112"/>
                    <a:gd name="T80" fmla="*/ 22 w 121"/>
                    <a:gd name="T81" fmla="*/ 47 h 112"/>
                    <a:gd name="T82" fmla="*/ 56 w 121"/>
                    <a:gd name="T83" fmla="*/ 49 h 112"/>
                    <a:gd name="T84" fmla="*/ 56 w 121"/>
                    <a:gd name="T85" fmla="*/ 51 h 112"/>
                    <a:gd name="T86" fmla="*/ 22 w 121"/>
                    <a:gd name="T87" fmla="*/ 53 h 112"/>
                    <a:gd name="T88" fmla="*/ 56 w 121"/>
                    <a:gd name="T89" fmla="*/ 51 h 112"/>
                    <a:gd name="T90" fmla="*/ 22 w 121"/>
                    <a:gd name="T91" fmla="*/ 55 h 112"/>
                    <a:gd name="T92" fmla="*/ 56 w 121"/>
                    <a:gd name="T93" fmla="*/ 57 h 112"/>
                    <a:gd name="T94" fmla="*/ 56 w 121"/>
                    <a:gd name="T95" fmla="*/ 59 h 112"/>
                    <a:gd name="T96" fmla="*/ 22 w 121"/>
                    <a:gd name="T97" fmla="*/ 61 h 112"/>
                    <a:gd name="T98" fmla="*/ 56 w 121"/>
                    <a:gd name="T99" fmla="*/ 59 h 112"/>
                    <a:gd name="T100" fmla="*/ 56 w 121"/>
                    <a:gd name="T101" fmla="*/ 64 h 112"/>
                    <a:gd name="T102" fmla="*/ 22 w 121"/>
                    <a:gd name="T103"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12">
                      <a:moveTo>
                        <a:pt x="113" y="0"/>
                      </a:moveTo>
                      <a:cubicBezTo>
                        <a:pt x="7" y="0"/>
                        <a:pt x="7" y="0"/>
                        <a:pt x="7" y="0"/>
                      </a:cubicBezTo>
                      <a:cubicBezTo>
                        <a:pt x="3" y="0"/>
                        <a:pt x="0" y="3"/>
                        <a:pt x="0" y="8"/>
                      </a:cubicBezTo>
                      <a:cubicBezTo>
                        <a:pt x="0" y="83"/>
                        <a:pt x="0" y="83"/>
                        <a:pt x="0" y="83"/>
                      </a:cubicBezTo>
                      <a:cubicBezTo>
                        <a:pt x="0" y="86"/>
                        <a:pt x="1" y="88"/>
                        <a:pt x="2" y="89"/>
                      </a:cubicBezTo>
                      <a:cubicBezTo>
                        <a:pt x="4" y="90"/>
                        <a:pt x="4" y="90"/>
                        <a:pt x="4" y="90"/>
                      </a:cubicBezTo>
                      <a:cubicBezTo>
                        <a:pt x="5" y="91"/>
                        <a:pt x="6" y="91"/>
                        <a:pt x="7" y="91"/>
                      </a:cubicBezTo>
                      <a:cubicBezTo>
                        <a:pt x="47" y="91"/>
                        <a:pt x="47" y="91"/>
                        <a:pt x="47" y="91"/>
                      </a:cubicBezTo>
                      <a:cubicBezTo>
                        <a:pt x="47" y="106"/>
                        <a:pt x="47" y="106"/>
                        <a:pt x="47" y="106"/>
                      </a:cubicBezTo>
                      <a:cubicBezTo>
                        <a:pt x="37" y="106"/>
                        <a:pt x="37" y="106"/>
                        <a:pt x="37" y="106"/>
                      </a:cubicBezTo>
                      <a:cubicBezTo>
                        <a:pt x="36" y="106"/>
                        <a:pt x="35" y="107"/>
                        <a:pt x="35" y="109"/>
                      </a:cubicBezTo>
                      <a:cubicBezTo>
                        <a:pt x="35" y="111"/>
                        <a:pt x="36" y="112"/>
                        <a:pt x="37" y="112"/>
                      </a:cubicBezTo>
                      <a:cubicBezTo>
                        <a:pt x="83" y="112"/>
                        <a:pt x="83" y="112"/>
                        <a:pt x="83" y="112"/>
                      </a:cubicBezTo>
                      <a:cubicBezTo>
                        <a:pt x="85" y="112"/>
                        <a:pt x="86" y="111"/>
                        <a:pt x="86" y="109"/>
                      </a:cubicBezTo>
                      <a:cubicBezTo>
                        <a:pt x="86" y="107"/>
                        <a:pt x="85" y="106"/>
                        <a:pt x="83" y="106"/>
                      </a:cubicBezTo>
                      <a:cubicBezTo>
                        <a:pt x="73" y="106"/>
                        <a:pt x="73" y="106"/>
                        <a:pt x="73" y="106"/>
                      </a:cubicBezTo>
                      <a:cubicBezTo>
                        <a:pt x="73" y="91"/>
                        <a:pt x="73" y="91"/>
                        <a:pt x="73" y="91"/>
                      </a:cubicBezTo>
                      <a:cubicBezTo>
                        <a:pt x="113" y="91"/>
                        <a:pt x="113" y="91"/>
                        <a:pt x="113" y="91"/>
                      </a:cubicBezTo>
                      <a:cubicBezTo>
                        <a:pt x="115" y="91"/>
                        <a:pt x="116" y="91"/>
                        <a:pt x="117" y="90"/>
                      </a:cubicBezTo>
                      <a:cubicBezTo>
                        <a:pt x="118" y="89"/>
                        <a:pt x="118" y="89"/>
                        <a:pt x="118" y="89"/>
                      </a:cubicBezTo>
                      <a:cubicBezTo>
                        <a:pt x="120" y="88"/>
                        <a:pt x="121" y="86"/>
                        <a:pt x="121" y="83"/>
                      </a:cubicBezTo>
                      <a:cubicBezTo>
                        <a:pt x="121" y="8"/>
                        <a:pt x="121" y="8"/>
                        <a:pt x="121" y="8"/>
                      </a:cubicBezTo>
                      <a:cubicBezTo>
                        <a:pt x="121" y="3"/>
                        <a:pt x="117" y="0"/>
                        <a:pt x="113" y="0"/>
                      </a:cubicBezTo>
                      <a:close/>
                      <a:moveTo>
                        <a:pt x="115" y="80"/>
                      </a:moveTo>
                      <a:cubicBezTo>
                        <a:pt x="5" y="80"/>
                        <a:pt x="5" y="80"/>
                        <a:pt x="5" y="80"/>
                      </a:cubicBezTo>
                      <a:cubicBezTo>
                        <a:pt x="5" y="8"/>
                        <a:pt x="5" y="8"/>
                        <a:pt x="5" y="8"/>
                      </a:cubicBezTo>
                      <a:cubicBezTo>
                        <a:pt x="5" y="6"/>
                        <a:pt x="6" y="6"/>
                        <a:pt x="7" y="6"/>
                      </a:cubicBezTo>
                      <a:cubicBezTo>
                        <a:pt x="113" y="6"/>
                        <a:pt x="113" y="6"/>
                        <a:pt x="113" y="6"/>
                      </a:cubicBezTo>
                      <a:cubicBezTo>
                        <a:pt x="114" y="6"/>
                        <a:pt x="115" y="6"/>
                        <a:pt x="115" y="8"/>
                      </a:cubicBezTo>
                      <a:lnTo>
                        <a:pt x="115" y="80"/>
                      </a:lnTo>
                      <a:close/>
                      <a:moveTo>
                        <a:pt x="108" y="11"/>
                      </a:moveTo>
                      <a:cubicBezTo>
                        <a:pt x="44" y="11"/>
                        <a:pt x="44" y="11"/>
                        <a:pt x="44" y="11"/>
                      </a:cubicBezTo>
                      <a:cubicBezTo>
                        <a:pt x="43" y="11"/>
                        <a:pt x="43" y="12"/>
                        <a:pt x="43" y="12"/>
                      </a:cubicBezTo>
                      <a:cubicBezTo>
                        <a:pt x="43" y="21"/>
                        <a:pt x="43" y="21"/>
                        <a:pt x="43" y="21"/>
                      </a:cubicBezTo>
                      <a:cubicBezTo>
                        <a:pt x="17" y="21"/>
                        <a:pt x="17" y="21"/>
                        <a:pt x="17" y="21"/>
                      </a:cubicBezTo>
                      <a:cubicBezTo>
                        <a:pt x="17" y="21"/>
                        <a:pt x="16" y="21"/>
                        <a:pt x="16" y="22"/>
                      </a:cubicBezTo>
                      <a:cubicBezTo>
                        <a:pt x="16" y="69"/>
                        <a:pt x="16" y="69"/>
                        <a:pt x="16" y="69"/>
                      </a:cubicBezTo>
                      <a:cubicBezTo>
                        <a:pt x="16" y="70"/>
                        <a:pt x="17" y="70"/>
                        <a:pt x="17" y="70"/>
                      </a:cubicBezTo>
                      <a:cubicBezTo>
                        <a:pt x="82" y="70"/>
                        <a:pt x="82" y="70"/>
                        <a:pt x="82" y="70"/>
                      </a:cubicBezTo>
                      <a:cubicBezTo>
                        <a:pt x="82" y="70"/>
                        <a:pt x="83" y="70"/>
                        <a:pt x="83" y="69"/>
                      </a:cubicBezTo>
                      <a:cubicBezTo>
                        <a:pt x="83" y="59"/>
                        <a:pt x="83" y="59"/>
                        <a:pt x="83" y="59"/>
                      </a:cubicBezTo>
                      <a:cubicBezTo>
                        <a:pt x="83" y="59"/>
                        <a:pt x="83" y="59"/>
                        <a:pt x="83" y="59"/>
                      </a:cubicBezTo>
                      <a:cubicBezTo>
                        <a:pt x="108" y="59"/>
                        <a:pt x="108" y="59"/>
                        <a:pt x="108" y="59"/>
                      </a:cubicBezTo>
                      <a:cubicBezTo>
                        <a:pt x="109" y="59"/>
                        <a:pt x="109" y="58"/>
                        <a:pt x="109" y="58"/>
                      </a:cubicBezTo>
                      <a:cubicBezTo>
                        <a:pt x="109" y="12"/>
                        <a:pt x="109" y="12"/>
                        <a:pt x="109" y="12"/>
                      </a:cubicBezTo>
                      <a:cubicBezTo>
                        <a:pt x="109" y="12"/>
                        <a:pt x="109" y="11"/>
                        <a:pt x="108" y="11"/>
                      </a:cubicBezTo>
                      <a:close/>
                      <a:moveTo>
                        <a:pt x="81" y="68"/>
                      </a:moveTo>
                      <a:cubicBezTo>
                        <a:pt x="18" y="68"/>
                        <a:pt x="18" y="68"/>
                        <a:pt x="18" y="68"/>
                      </a:cubicBezTo>
                      <a:cubicBezTo>
                        <a:pt x="18" y="25"/>
                        <a:pt x="18" y="25"/>
                        <a:pt x="18" y="25"/>
                      </a:cubicBezTo>
                      <a:cubicBezTo>
                        <a:pt x="81" y="25"/>
                        <a:pt x="81" y="25"/>
                        <a:pt x="81" y="25"/>
                      </a:cubicBezTo>
                      <a:lnTo>
                        <a:pt x="81" y="68"/>
                      </a:lnTo>
                      <a:close/>
                      <a:moveTo>
                        <a:pt x="107" y="57"/>
                      </a:moveTo>
                      <a:cubicBezTo>
                        <a:pt x="83" y="57"/>
                        <a:pt x="83" y="57"/>
                        <a:pt x="83" y="57"/>
                      </a:cubicBezTo>
                      <a:cubicBezTo>
                        <a:pt x="83" y="57"/>
                        <a:pt x="83" y="57"/>
                        <a:pt x="83" y="57"/>
                      </a:cubicBezTo>
                      <a:cubicBezTo>
                        <a:pt x="83" y="22"/>
                        <a:pt x="83" y="22"/>
                        <a:pt x="83" y="22"/>
                      </a:cubicBezTo>
                      <a:cubicBezTo>
                        <a:pt x="83" y="21"/>
                        <a:pt x="82" y="21"/>
                        <a:pt x="82" y="21"/>
                      </a:cubicBezTo>
                      <a:cubicBezTo>
                        <a:pt x="45" y="21"/>
                        <a:pt x="45" y="21"/>
                        <a:pt x="45" y="21"/>
                      </a:cubicBezTo>
                      <a:cubicBezTo>
                        <a:pt x="45" y="15"/>
                        <a:pt x="45" y="15"/>
                        <a:pt x="45" y="15"/>
                      </a:cubicBezTo>
                      <a:cubicBezTo>
                        <a:pt x="107" y="15"/>
                        <a:pt x="107" y="15"/>
                        <a:pt x="107" y="15"/>
                      </a:cubicBezTo>
                      <a:lnTo>
                        <a:pt x="107" y="57"/>
                      </a:lnTo>
                      <a:close/>
                      <a:moveTo>
                        <a:pt x="56" y="30"/>
                      </a:moveTo>
                      <a:cubicBezTo>
                        <a:pt x="22" y="30"/>
                        <a:pt x="22" y="30"/>
                        <a:pt x="22" y="30"/>
                      </a:cubicBezTo>
                      <a:cubicBezTo>
                        <a:pt x="22" y="34"/>
                        <a:pt x="22" y="34"/>
                        <a:pt x="22" y="34"/>
                      </a:cubicBezTo>
                      <a:cubicBezTo>
                        <a:pt x="56" y="34"/>
                        <a:pt x="56" y="34"/>
                        <a:pt x="56" y="34"/>
                      </a:cubicBezTo>
                      <a:lnTo>
                        <a:pt x="56" y="30"/>
                      </a:lnTo>
                      <a:close/>
                      <a:moveTo>
                        <a:pt x="56" y="36"/>
                      </a:moveTo>
                      <a:cubicBezTo>
                        <a:pt x="22" y="36"/>
                        <a:pt x="22" y="36"/>
                        <a:pt x="22" y="36"/>
                      </a:cubicBezTo>
                      <a:cubicBezTo>
                        <a:pt x="22" y="38"/>
                        <a:pt x="22" y="38"/>
                        <a:pt x="22" y="38"/>
                      </a:cubicBezTo>
                      <a:cubicBezTo>
                        <a:pt x="56" y="38"/>
                        <a:pt x="56" y="38"/>
                        <a:pt x="56" y="38"/>
                      </a:cubicBezTo>
                      <a:lnTo>
                        <a:pt x="56" y="36"/>
                      </a:lnTo>
                      <a:close/>
                      <a:moveTo>
                        <a:pt x="56" y="40"/>
                      </a:moveTo>
                      <a:cubicBezTo>
                        <a:pt x="22" y="40"/>
                        <a:pt x="22" y="40"/>
                        <a:pt x="22" y="40"/>
                      </a:cubicBezTo>
                      <a:cubicBezTo>
                        <a:pt x="22" y="42"/>
                        <a:pt x="22" y="42"/>
                        <a:pt x="22" y="42"/>
                      </a:cubicBezTo>
                      <a:cubicBezTo>
                        <a:pt x="56" y="42"/>
                        <a:pt x="56" y="42"/>
                        <a:pt x="56" y="42"/>
                      </a:cubicBezTo>
                      <a:lnTo>
                        <a:pt x="56" y="40"/>
                      </a:lnTo>
                      <a:close/>
                      <a:moveTo>
                        <a:pt x="56" y="44"/>
                      </a:moveTo>
                      <a:cubicBezTo>
                        <a:pt x="22" y="44"/>
                        <a:pt x="22" y="44"/>
                        <a:pt x="22" y="44"/>
                      </a:cubicBezTo>
                      <a:cubicBezTo>
                        <a:pt x="22" y="45"/>
                        <a:pt x="22" y="45"/>
                        <a:pt x="22" y="45"/>
                      </a:cubicBezTo>
                      <a:cubicBezTo>
                        <a:pt x="56" y="45"/>
                        <a:pt x="56" y="45"/>
                        <a:pt x="56" y="45"/>
                      </a:cubicBezTo>
                      <a:lnTo>
                        <a:pt x="56" y="44"/>
                      </a:lnTo>
                      <a:close/>
                      <a:moveTo>
                        <a:pt x="56" y="47"/>
                      </a:moveTo>
                      <a:cubicBezTo>
                        <a:pt x="22" y="47"/>
                        <a:pt x="22" y="47"/>
                        <a:pt x="22" y="47"/>
                      </a:cubicBezTo>
                      <a:cubicBezTo>
                        <a:pt x="22" y="49"/>
                        <a:pt x="22" y="49"/>
                        <a:pt x="22" y="49"/>
                      </a:cubicBezTo>
                      <a:cubicBezTo>
                        <a:pt x="56" y="49"/>
                        <a:pt x="56" y="49"/>
                        <a:pt x="56" y="49"/>
                      </a:cubicBezTo>
                      <a:lnTo>
                        <a:pt x="56" y="47"/>
                      </a:lnTo>
                      <a:close/>
                      <a:moveTo>
                        <a:pt x="56" y="51"/>
                      </a:moveTo>
                      <a:cubicBezTo>
                        <a:pt x="22" y="51"/>
                        <a:pt x="22" y="51"/>
                        <a:pt x="22" y="51"/>
                      </a:cubicBezTo>
                      <a:cubicBezTo>
                        <a:pt x="22" y="53"/>
                        <a:pt x="22" y="53"/>
                        <a:pt x="22" y="53"/>
                      </a:cubicBezTo>
                      <a:cubicBezTo>
                        <a:pt x="56" y="53"/>
                        <a:pt x="56" y="53"/>
                        <a:pt x="56" y="53"/>
                      </a:cubicBezTo>
                      <a:lnTo>
                        <a:pt x="56" y="51"/>
                      </a:lnTo>
                      <a:close/>
                      <a:moveTo>
                        <a:pt x="56" y="55"/>
                      </a:moveTo>
                      <a:cubicBezTo>
                        <a:pt x="22" y="55"/>
                        <a:pt x="22" y="55"/>
                        <a:pt x="22" y="55"/>
                      </a:cubicBezTo>
                      <a:cubicBezTo>
                        <a:pt x="22" y="57"/>
                        <a:pt x="22" y="57"/>
                        <a:pt x="22" y="57"/>
                      </a:cubicBezTo>
                      <a:cubicBezTo>
                        <a:pt x="56" y="57"/>
                        <a:pt x="56" y="57"/>
                        <a:pt x="56" y="57"/>
                      </a:cubicBezTo>
                      <a:lnTo>
                        <a:pt x="56" y="55"/>
                      </a:lnTo>
                      <a:close/>
                      <a:moveTo>
                        <a:pt x="56" y="59"/>
                      </a:moveTo>
                      <a:cubicBezTo>
                        <a:pt x="22" y="59"/>
                        <a:pt x="22" y="59"/>
                        <a:pt x="22" y="59"/>
                      </a:cubicBezTo>
                      <a:cubicBezTo>
                        <a:pt x="22" y="61"/>
                        <a:pt x="22" y="61"/>
                        <a:pt x="22" y="61"/>
                      </a:cubicBezTo>
                      <a:cubicBezTo>
                        <a:pt x="56" y="61"/>
                        <a:pt x="56" y="61"/>
                        <a:pt x="56" y="61"/>
                      </a:cubicBezTo>
                      <a:lnTo>
                        <a:pt x="56" y="59"/>
                      </a:lnTo>
                      <a:close/>
                      <a:moveTo>
                        <a:pt x="22" y="64"/>
                      </a:moveTo>
                      <a:cubicBezTo>
                        <a:pt x="56" y="64"/>
                        <a:pt x="56" y="64"/>
                        <a:pt x="56" y="64"/>
                      </a:cubicBezTo>
                      <a:cubicBezTo>
                        <a:pt x="56" y="63"/>
                        <a:pt x="56" y="63"/>
                        <a:pt x="56" y="63"/>
                      </a:cubicBezTo>
                      <a:cubicBezTo>
                        <a:pt x="22" y="63"/>
                        <a:pt x="22" y="63"/>
                        <a:pt x="22" y="63"/>
                      </a:cubicBezTo>
                      <a:lnTo>
                        <a:pt x="22" y="64"/>
                      </a:lnTo>
                      <a:close/>
                    </a:path>
                  </a:pathLst>
                </a:custGeom>
                <a:gradFill flip="none" rotWithShape="1">
                  <a:gsLst>
                    <a:gs pos="0">
                      <a:schemeClr val="tx1">
                        <a:lumMod val="50000"/>
                      </a:schemeClr>
                    </a:gs>
                    <a:gs pos="100000">
                      <a:schemeClr val="tx1"/>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grpSp>
          <p:sp>
            <p:nvSpPr>
              <p:cNvPr id="109" name="TextBox 108"/>
              <p:cNvSpPr txBox="1"/>
              <p:nvPr/>
            </p:nvSpPr>
            <p:spPr>
              <a:xfrm>
                <a:off x="2082028" y="1075404"/>
                <a:ext cx="2328863" cy="635298"/>
              </a:xfrm>
              <a:prstGeom prst="rect">
                <a:avLst/>
              </a:prstGeom>
              <a:noFill/>
            </p:spPr>
            <p:txBody>
              <a:bodyPr wrap="square" rtlCol="0" anchor="b">
                <a:spAutoFit/>
              </a:bodyPr>
              <a:lstStyle/>
              <a:p>
                <a:pPr algn="ctr">
                  <a:lnSpc>
                    <a:spcPct val="80000"/>
                  </a:lnSpc>
                </a:pPr>
                <a:r>
                  <a:rPr lang="en-US" sz="1600" b="1" spc="100" dirty="0">
                    <a:gradFill flip="none" rotWithShape="1">
                      <a:gsLst>
                        <a:gs pos="0">
                          <a:srgbClr val="EE2737">
                            <a:lumMod val="50000"/>
                          </a:srgbClr>
                        </a:gs>
                        <a:gs pos="100000">
                          <a:srgbClr val="EE2737"/>
                        </a:gs>
                      </a:gsLst>
                      <a:lin ang="16200000" scaled="0"/>
                      <a:tileRect/>
                    </a:gradFill>
                  </a:rPr>
                  <a:t>EXPERIENCE &amp;</a:t>
                </a:r>
                <a:br>
                  <a:rPr lang="en-US" sz="1600" b="1" spc="100" dirty="0">
                    <a:gradFill flip="none" rotWithShape="1">
                      <a:gsLst>
                        <a:gs pos="0">
                          <a:srgbClr val="EE2737">
                            <a:lumMod val="50000"/>
                          </a:srgbClr>
                        </a:gs>
                        <a:gs pos="100000">
                          <a:srgbClr val="EE2737"/>
                        </a:gs>
                      </a:gsLst>
                      <a:lin ang="16200000" scaled="0"/>
                      <a:tileRect/>
                    </a:gradFill>
                  </a:rPr>
                </a:br>
                <a:r>
                  <a:rPr lang="en-US" sz="1600" b="1" spc="100" dirty="0">
                    <a:gradFill flip="none" rotWithShape="1">
                      <a:gsLst>
                        <a:gs pos="0">
                          <a:srgbClr val="EE2737">
                            <a:lumMod val="50000"/>
                          </a:srgbClr>
                        </a:gs>
                        <a:gs pos="100000">
                          <a:srgbClr val="EE2737"/>
                        </a:gs>
                      </a:gsLst>
                      <a:lin ang="16200000" scaled="0"/>
                      <a:tileRect/>
                    </a:gradFill>
                  </a:rPr>
                  <a:t>EXPECTATIONS</a:t>
                </a:r>
              </a:p>
            </p:txBody>
          </p:sp>
        </p:grpSp>
        <p:grpSp>
          <p:nvGrpSpPr>
            <p:cNvPr id="91" name="Group 90"/>
            <p:cNvGrpSpPr/>
            <p:nvPr/>
          </p:nvGrpSpPr>
          <p:grpSpPr>
            <a:xfrm>
              <a:off x="4913334" y="1332740"/>
              <a:ext cx="2328863" cy="2745548"/>
              <a:chOff x="4913334" y="1332740"/>
              <a:chExt cx="2328863" cy="2745548"/>
            </a:xfrm>
          </p:grpSpPr>
          <p:grpSp>
            <p:nvGrpSpPr>
              <p:cNvPr id="103" name="Group 102"/>
              <p:cNvGrpSpPr/>
              <p:nvPr/>
            </p:nvGrpSpPr>
            <p:grpSpPr>
              <a:xfrm>
                <a:off x="4913334" y="1747838"/>
                <a:ext cx="2328863" cy="2330450"/>
                <a:chOff x="4625181" y="1747838"/>
                <a:chExt cx="2328863" cy="2330450"/>
              </a:xfrm>
            </p:grpSpPr>
            <p:sp>
              <p:nvSpPr>
                <p:cNvPr id="105" name="Freeform 9"/>
                <p:cNvSpPr>
                  <a:spLocks/>
                </p:cNvSpPr>
                <p:nvPr/>
              </p:nvSpPr>
              <p:spPr bwMode="auto">
                <a:xfrm>
                  <a:off x="4625181" y="1747838"/>
                  <a:ext cx="2328863" cy="2330450"/>
                </a:xfrm>
                <a:custGeom>
                  <a:avLst/>
                  <a:gdLst>
                    <a:gd name="T0" fmla="*/ 515 w 515"/>
                    <a:gd name="T1" fmla="*/ 455 h 515"/>
                    <a:gd name="T2" fmla="*/ 454 w 515"/>
                    <a:gd name="T3" fmla="*/ 515 h 515"/>
                    <a:gd name="T4" fmla="*/ 61 w 515"/>
                    <a:gd name="T5" fmla="*/ 515 h 515"/>
                    <a:gd name="T6" fmla="*/ 0 w 515"/>
                    <a:gd name="T7" fmla="*/ 455 h 515"/>
                    <a:gd name="T8" fmla="*/ 0 w 515"/>
                    <a:gd name="T9" fmla="*/ 61 h 515"/>
                    <a:gd name="T10" fmla="*/ 61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1" y="515"/>
                        <a:pt x="61" y="515"/>
                        <a:pt x="61" y="515"/>
                      </a:cubicBezTo>
                      <a:cubicBezTo>
                        <a:pt x="27" y="515"/>
                        <a:pt x="0" y="488"/>
                        <a:pt x="0" y="455"/>
                      </a:cubicBezTo>
                      <a:cubicBezTo>
                        <a:pt x="0" y="61"/>
                        <a:pt x="0" y="61"/>
                        <a:pt x="0" y="61"/>
                      </a:cubicBezTo>
                      <a:cubicBezTo>
                        <a:pt x="0" y="27"/>
                        <a:pt x="27" y="0"/>
                        <a:pt x="61" y="0"/>
                      </a:cubicBezTo>
                      <a:cubicBezTo>
                        <a:pt x="454" y="0"/>
                        <a:pt x="454" y="0"/>
                        <a:pt x="454" y="0"/>
                      </a:cubicBezTo>
                      <a:cubicBezTo>
                        <a:pt x="488" y="0"/>
                        <a:pt x="515" y="27"/>
                        <a:pt x="515" y="61"/>
                      </a:cubicBezTo>
                      <a:lnTo>
                        <a:pt x="515" y="455"/>
                      </a:lnTo>
                      <a:close/>
                    </a:path>
                  </a:pathLst>
                </a:custGeom>
                <a:solidFill>
                  <a:srgbClr val="FFFFFF"/>
                </a:solidFill>
                <a:ln w="12700" cmpd="sng">
                  <a:gradFill flip="none" rotWithShape="1">
                    <a:gsLst>
                      <a:gs pos="0">
                        <a:schemeClr val="bg2"/>
                      </a:gs>
                      <a:gs pos="100000">
                        <a:schemeClr val="tx1">
                          <a:lumMod val="20000"/>
                          <a:lumOff val="80000"/>
                        </a:schemeClr>
                      </a:gs>
                    </a:gsLst>
                    <a:lin ang="16200000" scaled="0"/>
                    <a:tileRect/>
                  </a:gradFill>
                  <a:round/>
                  <a:headEnd/>
                  <a:tailEnd/>
                </a:ln>
                <a:effectLst>
                  <a:outerShdw blurRad="190500" dist="63500" dir="2700000" algn="tl" rotWithShape="0">
                    <a:srgbClr val="000000">
                      <a:alpha val="20000"/>
                    </a:srgbClr>
                  </a:outerShdw>
                </a:effectLs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06" name="Oval 13"/>
                <p:cNvSpPr>
                  <a:spLocks noChangeArrowheads="1"/>
                </p:cNvSpPr>
                <p:nvPr/>
              </p:nvSpPr>
              <p:spPr bwMode="auto">
                <a:xfrm>
                  <a:off x="4951135" y="2007148"/>
                  <a:ext cx="1649413" cy="1791894"/>
                </a:xfrm>
                <a:prstGeom prst="ellipse">
                  <a:avLst/>
                </a:prstGeom>
                <a:gradFill flip="none" rotWithShape="1">
                  <a:gsLst>
                    <a:gs pos="0">
                      <a:schemeClr val="accent1"/>
                    </a:gs>
                    <a:gs pos="100000">
                      <a:schemeClr val="accent4"/>
                    </a:gs>
                  </a:gsLst>
                  <a:lin ang="16200000" scaled="0"/>
                  <a:tileRect/>
                </a:gradFill>
                <a:ln>
                  <a:noFill/>
                </a:ln>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107" name="Freeform 14"/>
                <p:cNvSpPr>
                  <a:spLocks noEditPoints="1"/>
                </p:cNvSpPr>
                <p:nvPr/>
              </p:nvSpPr>
              <p:spPr bwMode="auto">
                <a:xfrm>
                  <a:off x="5181599" y="2493685"/>
                  <a:ext cx="1216025" cy="673099"/>
                </a:xfrm>
                <a:custGeom>
                  <a:avLst/>
                  <a:gdLst>
                    <a:gd name="T0" fmla="*/ 26 w 269"/>
                    <a:gd name="T1" fmla="*/ 76 h 149"/>
                    <a:gd name="T2" fmla="*/ 21 w 269"/>
                    <a:gd name="T3" fmla="*/ 57 h 149"/>
                    <a:gd name="T4" fmla="*/ 10 w 269"/>
                    <a:gd name="T5" fmla="*/ 52 h 149"/>
                    <a:gd name="T6" fmla="*/ 15 w 269"/>
                    <a:gd name="T7" fmla="*/ 63 h 149"/>
                    <a:gd name="T8" fmla="*/ 257 w 269"/>
                    <a:gd name="T9" fmla="*/ 27 h 149"/>
                    <a:gd name="T10" fmla="*/ 258 w 269"/>
                    <a:gd name="T11" fmla="*/ 15 h 149"/>
                    <a:gd name="T12" fmla="*/ 250 w 269"/>
                    <a:gd name="T13" fmla="*/ 23 h 149"/>
                    <a:gd name="T14" fmla="*/ 228 w 269"/>
                    <a:gd name="T15" fmla="*/ 86 h 149"/>
                    <a:gd name="T16" fmla="*/ 157 w 269"/>
                    <a:gd name="T17" fmla="*/ 81 h 149"/>
                    <a:gd name="T18" fmla="*/ 138 w 269"/>
                    <a:gd name="T19" fmla="*/ 31 h 149"/>
                    <a:gd name="T20" fmla="*/ 131 w 269"/>
                    <a:gd name="T21" fmla="*/ 30 h 149"/>
                    <a:gd name="T22" fmla="*/ 119 w 269"/>
                    <a:gd name="T23" fmla="*/ 62 h 149"/>
                    <a:gd name="T24" fmla="*/ 72 w 269"/>
                    <a:gd name="T25" fmla="*/ 115 h 149"/>
                    <a:gd name="T26" fmla="*/ 44 w 269"/>
                    <a:gd name="T27" fmla="*/ 96 h 149"/>
                    <a:gd name="T28" fmla="*/ 73 w 269"/>
                    <a:gd name="T29" fmla="*/ 126 h 149"/>
                    <a:gd name="T30" fmla="*/ 104 w 269"/>
                    <a:gd name="T31" fmla="*/ 84 h 149"/>
                    <a:gd name="T32" fmla="*/ 72 w 269"/>
                    <a:gd name="T33" fmla="*/ 115 h 149"/>
                    <a:gd name="T34" fmla="*/ 176 w 269"/>
                    <a:gd name="T35" fmla="*/ 98 h 149"/>
                    <a:gd name="T36" fmla="*/ 193 w 269"/>
                    <a:gd name="T37" fmla="*/ 144 h 149"/>
                    <a:gd name="T38" fmla="*/ 197 w 269"/>
                    <a:gd name="T39" fmla="*/ 146 h 149"/>
                    <a:gd name="T40" fmla="*/ 217 w 269"/>
                    <a:gd name="T41" fmla="*/ 110 h 149"/>
                    <a:gd name="T42" fmla="*/ 196 w 269"/>
                    <a:gd name="T43" fmla="*/ 133 h 149"/>
                    <a:gd name="T44" fmla="*/ 259 w 269"/>
                    <a:gd name="T45" fmla="*/ 130 h 149"/>
                    <a:gd name="T46" fmla="*/ 193 w 269"/>
                    <a:gd name="T47" fmla="*/ 64 h 149"/>
                    <a:gd name="T48" fmla="*/ 78 w 269"/>
                    <a:gd name="T49" fmla="*/ 4 h 149"/>
                    <a:gd name="T50" fmla="*/ 67 w 269"/>
                    <a:gd name="T51" fmla="*/ 4 h 149"/>
                    <a:gd name="T52" fmla="*/ 2 w 269"/>
                    <a:gd name="T53" fmla="*/ 135 h 149"/>
                    <a:gd name="T54" fmla="*/ 19 w 269"/>
                    <a:gd name="T55" fmla="*/ 143 h 149"/>
                    <a:gd name="T56" fmla="*/ 73 w 269"/>
                    <a:gd name="T57" fmla="*/ 20 h 149"/>
                    <a:gd name="T58" fmla="*/ 133 w 269"/>
                    <a:gd name="T59" fmla="*/ 118 h 149"/>
                    <a:gd name="T60" fmla="*/ 195 w 269"/>
                    <a:gd name="T61" fmla="*/ 77 h 149"/>
                    <a:gd name="T62" fmla="*/ 251 w 269"/>
                    <a:gd name="T63" fmla="*/ 145 h 149"/>
                    <a:gd name="T64" fmla="*/ 265 w 269"/>
                    <a:gd name="T65" fmla="*/ 1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149">
                      <a:moveTo>
                        <a:pt x="15" y="63"/>
                      </a:moveTo>
                      <a:cubicBezTo>
                        <a:pt x="26" y="76"/>
                        <a:pt x="26" y="76"/>
                        <a:pt x="26" y="76"/>
                      </a:cubicBezTo>
                      <a:cubicBezTo>
                        <a:pt x="30" y="68"/>
                        <a:pt x="30" y="68"/>
                        <a:pt x="30" y="68"/>
                      </a:cubicBezTo>
                      <a:cubicBezTo>
                        <a:pt x="21" y="57"/>
                        <a:pt x="21" y="57"/>
                        <a:pt x="21" y="57"/>
                      </a:cubicBezTo>
                      <a:cubicBezTo>
                        <a:pt x="21" y="56"/>
                        <a:pt x="20" y="54"/>
                        <a:pt x="19" y="52"/>
                      </a:cubicBezTo>
                      <a:cubicBezTo>
                        <a:pt x="17" y="50"/>
                        <a:pt x="13" y="50"/>
                        <a:pt x="10" y="52"/>
                      </a:cubicBezTo>
                      <a:cubicBezTo>
                        <a:pt x="8" y="54"/>
                        <a:pt x="8" y="58"/>
                        <a:pt x="10" y="61"/>
                      </a:cubicBezTo>
                      <a:cubicBezTo>
                        <a:pt x="11" y="62"/>
                        <a:pt x="13" y="63"/>
                        <a:pt x="15" y="63"/>
                      </a:cubicBezTo>
                      <a:close/>
                      <a:moveTo>
                        <a:pt x="228" y="86"/>
                      </a:moveTo>
                      <a:cubicBezTo>
                        <a:pt x="257" y="27"/>
                        <a:pt x="257" y="27"/>
                        <a:pt x="257" y="27"/>
                      </a:cubicBezTo>
                      <a:cubicBezTo>
                        <a:pt x="259" y="26"/>
                        <a:pt x="260" y="25"/>
                        <a:pt x="261" y="24"/>
                      </a:cubicBezTo>
                      <a:cubicBezTo>
                        <a:pt x="263" y="21"/>
                        <a:pt x="262" y="17"/>
                        <a:pt x="258" y="15"/>
                      </a:cubicBezTo>
                      <a:cubicBezTo>
                        <a:pt x="255" y="14"/>
                        <a:pt x="252" y="15"/>
                        <a:pt x="250" y="18"/>
                      </a:cubicBezTo>
                      <a:cubicBezTo>
                        <a:pt x="249" y="20"/>
                        <a:pt x="249" y="22"/>
                        <a:pt x="250" y="23"/>
                      </a:cubicBezTo>
                      <a:cubicBezTo>
                        <a:pt x="222" y="79"/>
                        <a:pt x="222" y="79"/>
                        <a:pt x="222" y="79"/>
                      </a:cubicBezTo>
                      <a:lnTo>
                        <a:pt x="228" y="86"/>
                      </a:lnTo>
                      <a:close/>
                      <a:moveTo>
                        <a:pt x="134" y="41"/>
                      </a:moveTo>
                      <a:cubicBezTo>
                        <a:pt x="157" y="81"/>
                        <a:pt x="157" y="81"/>
                        <a:pt x="157" y="81"/>
                      </a:cubicBezTo>
                      <a:cubicBezTo>
                        <a:pt x="164" y="76"/>
                        <a:pt x="164" y="76"/>
                        <a:pt x="164" y="76"/>
                      </a:cubicBezTo>
                      <a:cubicBezTo>
                        <a:pt x="138" y="31"/>
                        <a:pt x="138" y="31"/>
                        <a:pt x="138" y="31"/>
                      </a:cubicBezTo>
                      <a:cubicBezTo>
                        <a:pt x="137" y="30"/>
                        <a:pt x="136" y="29"/>
                        <a:pt x="135" y="29"/>
                      </a:cubicBezTo>
                      <a:cubicBezTo>
                        <a:pt x="133" y="29"/>
                        <a:pt x="132" y="29"/>
                        <a:pt x="131" y="30"/>
                      </a:cubicBezTo>
                      <a:cubicBezTo>
                        <a:pt x="115" y="54"/>
                        <a:pt x="115" y="54"/>
                        <a:pt x="115" y="54"/>
                      </a:cubicBezTo>
                      <a:cubicBezTo>
                        <a:pt x="119" y="62"/>
                        <a:pt x="119" y="62"/>
                        <a:pt x="119" y="62"/>
                      </a:cubicBezTo>
                      <a:lnTo>
                        <a:pt x="134" y="41"/>
                      </a:lnTo>
                      <a:close/>
                      <a:moveTo>
                        <a:pt x="72" y="115"/>
                      </a:moveTo>
                      <a:cubicBezTo>
                        <a:pt x="48" y="88"/>
                        <a:pt x="48" y="88"/>
                        <a:pt x="48" y="88"/>
                      </a:cubicBezTo>
                      <a:cubicBezTo>
                        <a:pt x="44" y="96"/>
                        <a:pt x="44" y="96"/>
                        <a:pt x="44" y="96"/>
                      </a:cubicBezTo>
                      <a:cubicBezTo>
                        <a:pt x="69" y="125"/>
                        <a:pt x="69" y="125"/>
                        <a:pt x="69" y="125"/>
                      </a:cubicBezTo>
                      <a:cubicBezTo>
                        <a:pt x="70" y="126"/>
                        <a:pt x="71" y="126"/>
                        <a:pt x="73" y="126"/>
                      </a:cubicBezTo>
                      <a:cubicBezTo>
                        <a:pt x="74" y="126"/>
                        <a:pt x="75" y="125"/>
                        <a:pt x="76" y="124"/>
                      </a:cubicBezTo>
                      <a:cubicBezTo>
                        <a:pt x="104" y="84"/>
                        <a:pt x="104" y="84"/>
                        <a:pt x="104" y="84"/>
                      </a:cubicBezTo>
                      <a:cubicBezTo>
                        <a:pt x="99" y="77"/>
                        <a:pt x="99" y="77"/>
                        <a:pt x="99" y="77"/>
                      </a:cubicBezTo>
                      <a:lnTo>
                        <a:pt x="72" y="115"/>
                      </a:lnTo>
                      <a:close/>
                      <a:moveTo>
                        <a:pt x="196" y="133"/>
                      </a:moveTo>
                      <a:cubicBezTo>
                        <a:pt x="176" y="98"/>
                        <a:pt x="176" y="98"/>
                        <a:pt x="176" y="98"/>
                      </a:cubicBezTo>
                      <a:cubicBezTo>
                        <a:pt x="169" y="103"/>
                        <a:pt x="169" y="103"/>
                        <a:pt x="169" y="103"/>
                      </a:cubicBezTo>
                      <a:cubicBezTo>
                        <a:pt x="193" y="144"/>
                        <a:pt x="193" y="144"/>
                        <a:pt x="193" y="144"/>
                      </a:cubicBezTo>
                      <a:cubicBezTo>
                        <a:pt x="194" y="145"/>
                        <a:pt x="195" y="146"/>
                        <a:pt x="196" y="146"/>
                      </a:cubicBezTo>
                      <a:cubicBezTo>
                        <a:pt x="197" y="146"/>
                        <a:pt x="197" y="146"/>
                        <a:pt x="197" y="146"/>
                      </a:cubicBezTo>
                      <a:cubicBezTo>
                        <a:pt x="198" y="146"/>
                        <a:pt x="199" y="145"/>
                        <a:pt x="200" y="144"/>
                      </a:cubicBezTo>
                      <a:cubicBezTo>
                        <a:pt x="217" y="110"/>
                        <a:pt x="217" y="110"/>
                        <a:pt x="217" y="110"/>
                      </a:cubicBezTo>
                      <a:cubicBezTo>
                        <a:pt x="211" y="104"/>
                        <a:pt x="211" y="104"/>
                        <a:pt x="211" y="104"/>
                      </a:cubicBezTo>
                      <a:lnTo>
                        <a:pt x="196" y="133"/>
                      </a:lnTo>
                      <a:close/>
                      <a:moveTo>
                        <a:pt x="265" y="133"/>
                      </a:moveTo>
                      <a:cubicBezTo>
                        <a:pt x="264" y="131"/>
                        <a:pt x="261" y="130"/>
                        <a:pt x="259" y="130"/>
                      </a:cubicBezTo>
                      <a:cubicBezTo>
                        <a:pt x="201" y="65"/>
                        <a:pt x="201" y="65"/>
                        <a:pt x="201" y="65"/>
                      </a:cubicBezTo>
                      <a:cubicBezTo>
                        <a:pt x="199" y="62"/>
                        <a:pt x="195" y="62"/>
                        <a:pt x="193" y="64"/>
                      </a:cubicBezTo>
                      <a:cubicBezTo>
                        <a:pt x="136" y="103"/>
                        <a:pt x="136" y="103"/>
                        <a:pt x="136" y="103"/>
                      </a:cubicBezTo>
                      <a:cubicBezTo>
                        <a:pt x="78" y="4"/>
                        <a:pt x="78" y="4"/>
                        <a:pt x="78" y="4"/>
                      </a:cubicBezTo>
                      <a:cubicBezTo>
                        <a:pt x="77" y="2"/>
                        <a:pt x="75" y="0"/>
                        <a:pt x="72" y="1"/>
                      </a:cubicBezTo>
                      <a:cubicBezTo>
                        <a:pt x="70" y="1"/>
                        <a:pt x="68" y="2"/>
                        <a:pt x="67" y="4"/>
                      </a:cubicBezTo>
                      <a:cubicBezTo>
                        <a:pt x="8" y="130"/>
                        <a:pt x="8" y="130"/>
                        <a:pt x="8" y="130"/>
                      </a:cubicBezTo>
                      <a:cubicBezTo>
                        <a:pt x="5" y="130"/>
                        <a:pt x="3" y="132"/>
                        <a:pt x="2" y="135"/>
                      </a:cubicBezTo>
                      <a:cubicBezTo>
                        <a:pt x="0" y="139"/>
                        <a:pt x="2" y="145"/>
                        <a:pt x="6" y="147"/>
                      </a:cubicBezTo>
                      <a:cubicBezTo>
                        <a:pt x="11" y="149"/>
                        <a:pt x="17" y="147"/>
                        <a:pt x="19" y="143"/>
                      </a:cubicBezTo>
                      <a:cubicBezTo>
                        <a:pt x="20" y="140"/>
                        <a:pt x="20" y="137"/>
                        <a:pt x="19" y="135"/>
                      </a:cubicBezTo>
                      <a:cubicBezTo>
                        <a:pt x="73" y="20"/>
                        <a:pt x="73" y="20"/>
                        <a:pt x="73" y="20"/>
                      </a:cubicBezTo>
                      <a:cubicBezTo>
                        <a:pt x="129" y="116"/>
                        <a:pt x="129" y="116"/>
                        <a:pt x="129" y="116"/>
                      </a:cubicBezTo>
                      <a:cubicBezTo>
                        <a:pt x="130" y="117"/>
                        <a:pt x="131" y="118"/>
                        <a:pt x="133" y="118"/>
                      </a:cubicBezTo>
                      <a:cubicBezTo>
                        <a:pt x="135" y="119"/>
                        <a:pt x="137" y="118"/>
                        <a:pt x="138" y="117"/>
                      </a:cubicBezTo>
                      <a:cubicBezTo>
                        <a:pt x="195" y="77"/>
                        <a:pt x="195" y="77"/>
                        <a:pt x="195" y="77"/>
                      </a:cubicBezTo>
                      <a:cubicBezTo>
                        <a:pt x="249" y="138"/>
                        <a:pt x="249" y="138"/>
                        <a:pt x="249" y="138"/>
                      </a:cubicBezTo>
                      <a:cubicBezTo>
                        <a:pt x="249" y="140"/>
                        <a:pt x="250" y="143"/>
                        <a:pt x="251" y="145"/>
                      </a:cubicBezTo>
                      <a:cubicBezTo>
                        <a:pt x="255" y="149"/>
                        <a:pt x="261" y="149"/>
                        <a:pt x="265" y="146"/>
                      </a:cubicBezTo>
                      <a:cubicBezTo>
                        <a:pt x="268" y="143"/>
                        <a:pt x="269" y="137"/>
                        <a:pt x="265" y="133"/>
                      </a:cubicBezTo>
                      <a:close/>
                    </a:path>
                  </a:pathLst>
                </a:custGeom>
                <a:solidFill>
                  <a:srgbClr val="FFFFFF"/>
                </a:solidFill>
                <a:ln>
                  <a:noFill/>
                </a:ln>
                <a:effectLst>
                  <a:outerShdw blurRad="50800" dist="38100" dir="2700000" algn="tl" rotWithShape="0">
                    <a:schemeClr val="accent1">
                      <a:lumMod val="50000"/>
                      <a:alpha val="43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grpSp>
          <p:sp>
            <p:nvSpPr>
              <p:cNvPr id="104" name="TextBox 103"/>
              <p:cNvSpPr txBox="1"/>
              <p:nvPr/>
            </p:nvSpPr>
            <p:spPr>
              <a:xfrm>
                <a:off x="4913334" y="1332740"/>
                <a:ext cx="2328863" cy="377962"/>
              </a:xfrm>
              <a:prstGeom prst="rect">
                <a:avLst/>
              </a:prstGeom>
              <a:noFill/>
            </p:spPr>
            <p:txBody>
              <a:bodyPr wrap="square" rtlCol="0" anchor="b">
                <a:spAutoFit/>
              </a:bodyPr>
              <a:lstStyle/>
              <a:p>
                <a:pPr algn="ctr">
                  <a:lnSpc>
                    <a:spcPct val="80000"/>
                  </a:lnSpc>
                </a:pPr>
                <a:r>
                  <a:rPr lang="en-US" sz="1600" b="1" spc="100" dirty="0">
                    <a:gradFill flip="none" rotWithShape="1">
                      <a:gsLst>
                        <a:gs pos="0">
                          <a:srgbClr val="EE2737">
                            <a:lumMod val="50000"/>
                          </a:srgbClr>
                        </a:gs>
                        <a:gs pos="100000">
                          <a:srgbClr val="EE2737"/>
                        </a:gs>
                      </a:gsLst>
                      <a:lin ang="16200000" scaled="0"/>
                      <a:tileRect/>
                    </a:gradFill>
                  </a:rPr>
                  <a:t>SATISFACTION</a:t>
                </a:r>
              </a:p>
            </p:txBody>
          </p:sp>
        </p:grpSp>
        <p:grpSp>
          <p:nvGrpSpPr>
            <p:cNvPr id="92" name="Group 91"/>
            <p:cNvGrpSpPr/>
            <p:nvPr/>
          </p:nvGrpSpPr>
          <p:grpSpPr>
            <a:xfrm>
              <a:off x="7744641" y="1075405"/>
              <a:ext cx="2328863" cy="3002883"/>
              <a:chOff x="7744641" y="1075405"/>
              <a:chExt cx="2328863" cy="3002883"/>
            </a:xfrm>
          </p:grpSpPr>
          <p:sp>
            <p:nvSpPr>
              <p:cNvPr id="93" name="TextBox 92"/>
              <p:cNvSpPr txBox="1"/>
              <p:nvPr/>
            </p:nvSpPr>
            <p:spPr>
              <a:xfrm>
                <a:off x="7744641" y="1075405"/>
                <a:ext cx="2328863" cy="635298"/>
              </a:xfrm>
              <a:prstGeom prst="rect">
                <a:avLst/>
              </a:prstGeom>
              <a:noFill/>
            </p:spPr>
            <p:txBody>
              <a:bodyPr wrap="square" rtlCol="0" anchor="b">
                <a:spAutoFit/>
              </a:bodyPr>
              <a:lstStyle/>
              <a:p>
                <a:pPr algn="ctr">
                  <a:lnSpc>
                    <a:spcPct val="80000"/>
                  </a:lnSpc>
                </a:pPr>
                <a:r>
                  <a:rPr lang="en-US" sz="1600" b="1" spc="100" dirty="0">
                    <a:gradFill flip="none" rotWithShape="1">
                      <a:gsLst>
                        <a:gs pos="0">
                          <a:srgbClr val="EE2737">
                            <a:lumMod val="50000"/>
                          </a:srgbClr>
                        </a:gs>
                        <a:gs pos="100000">
                          <a:srgbClr val="EE2737"/>
                        </a:gs>
                      </a:gsLst>
                      <a:lin ang="16200000" scaled="0"/>
                      <a:tileRect/>
                    </a:gradFill>
                  </a:rPr>
                  <a:t>FUTURE</a:t>
                </a:r>
                <a:br>
                  <a:rPr lang="en-US" sz="1600" b="1" spc="100" dirty="0">
                    <a:gradFill flip="none" rotWithShape="1">
                      <a:gsLst>
                        <a:gs pos="0">
                          <a:srgbClr val="EE2737">
                            <a:lumMod val="50000"/>
                          </a:srgbClr>
                        </a:gs>
                        <a:gs pos="100000">
                          <a:srgbClr val="EE2737"/>
                        </a:gs>
                      </a:gsLst>
                      <a:lin ang="16200000" scaled="0"/>
                      <a:tileRect/>
                    </a:gradFill>
                  </a:rPr>
                </a:br>
                <a:r>
                  <a:rPr lang="en-US" sz="1600" b="1" spc="100" dirty="0">
                    <a:gradFill flip="none" rotWithShape="1">
                      <a:gsLst>
                        <a:gs pos="0">
                          <a:srgbClr val="EE2737">
                            <a:lumMod val="50000"/>
                          </a:srgbClr>
                        </a:gs>
                        <a:gs pos="100000">
                          <a:srgbClr val="EE2737"/>
                        </a:gs>
                      </a:gsLst>
                      <a:lin ang="16200000" scaled="0"/>
                      <a:tileRect/>
                    </a:gradFill>
                  </a:rPr>
                  <a:t>BEHAVIORS</a:t>
                </a:r>
              </a:p>
            </p:txBody>
          </p:sp>
          <p:grpSp>
            <p:nvGrpSpPr>
              <p:cNvPr id="94" name="Group 93"/>
              <p:cNvGrpSpPr/>
              <p:nvPr/>
            </p:nvGrpSpPr>
            <p:grpSpPr>
              <a:xfrm>
                <a:off x="7744641" y="1747838"/>
                <a:ext cx="2328863" cy="2330450"/>
                <a:chOff x="7744641" y="1747838"/>
                <a:chExt cx="2328863" cy="2330450"/>
              </a:xfrm>
            </p:grpSpPr>
            <p:sp>
              <p:nvSpPr>
                <p:cNvPr id="95" name="Freeform 11"/>
                <p:cNvSpPr>
                  <a:spLocks/>
                </p:cNvSpPr>
                <p:nvPr/>
              </p:nvSpPr>
              <p:spPr bwMode="auto">
                <a:xfrm>
                  <a:off x="7746229" y="1747838"/>
                  <a:ext cx="2327275" cy="2330450"/>
                </a:xfrm>
                <a:custGeom>
                  <a:avLst/>
                  <a:gdLst>
                    <a:gd name="T0" fmla="*/ 515 w 515"/>
                    <a:gd name="T1" fmla="*/ 455 h 515"/>
                    <a:gd name="T2" fmla="*/ 454 w 515"/>
                    <a:gd name="T3" fmla="*/ 515 h 515"/>
                    <a:gd name="T4" fmla="*/ 60 w 515"/>
                    <a:gd name="T5" fmla="*/ 515 h 515"/>
                    <a:gd name="T6" fmla="*/ 0 w 515"/>
                    <a:gd name="T7" fmla="*/ 455 h 515"/>
                    <a:gd name="T8" fmla="*/ 0 w 515"/>
                    <a:gd name="T9" fmla="*/ 61 h 515"/>
                    <a:gd name="T10" fmla="*/ 60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0" y="515"/>
                        <a:pt x="60" y="515"/>
                        <a:pt x="60" y="515"/>
                      </a:cubicBezTo>
                      <a:cubicBezTo>
                        <a:pt x="27" y="515"/>
                        <a:pt x="0" y="488"/>
                        <a:pt x="0" y="455"/>
                      </a:cubicBezTo>
                      <a:cubicBezTo>
                        <a:pt x="0" y="61"/>
                        <a:pt x="0" y="61"/>
                        <a:pt x="0" y="61"/>
                      </a:cubicBezTo>
                      <a:cubicBezTo>
                        <a:pt x="0" y="27"/>
                        <a:pt x="27" y="0"/>
                        <a:pt x="60" y="0"/>
                      </a:cubicBezTo>
                      <a:cubicBezTo>
                        <a:pt x="454" y="0"/>
                        <a:pt x="454" y="0"/>
                        <a:pt x="454" y="0"/>
                      </a:cubicBezTo>
                      <a:cubicBezTo>
                        <a:pt x="488" y="0"/>
                        <a:pt x="515" y="27"/>
                        <a:pt x="515" y="61"/>
                      </a:cubicBezTo>
                      <a:cubicBezTo>
                        <a:pt x="515" y="455"/>
                        <a:pt x="515" y="455"/>
                        <a:pt x="515" y="455"/>
                      </a:cubicBezTo>
                    </a:path>
                  </a:pathLst>
                </a:custGeom>
                <a:solidFill>
                  <a:srgbClr val="FFFFFF"/>
                </a:solidFill>
                <a:ln w="12700" cmpd="sng">
                  <a:gradFill flip="none" rotWithShape="1">
                    <a:gsLst>
                      <a:gs pos="0">
                        <a:schemeClr val="bg2"/>
                      </a:gs>
                      <a:gs pos="100000">
                        <a:schemeClr val="tx1">
                          <a:lumMod val="20000"/>
                          <a:lumOff val="80000"/>
                        </a:schemeClr>
                      </a:gs>
                    </a:gsLst>
                    <a:lin ang="16200000" scaled="0"/>
                    <a:tileRect/>
                  </a:gradFill>
                  <a:round/>
                  <a:headEnd/>
                  <a:tailEnd/>
                </a:ln>
                <a:effectLst>
                  <a:outerShdw blurRad="190500" dist="63500" dir="2700000" algn="tl" rotWithShape="0">
                    <a:srgbClr val="000000">
                      <a:alpha val="20000"/>
                    </a:srgbClr>
                  </a:outerShdw>
                </a:effectLst>
                <a:extLst/>
              </p:spPr>
              <p:txBody>
                <a:bodyPr vert="horz" wrap="square" lIns="91440" tIns="45720" rIns="91440" bIns="45720" numCol="1" anchor="t" anchorCtr="0" compatLnSpc="1">
                  <a:prstTxWarp prst="textNoShape">
                    <a:avLst/>
                  </a:prstTxWarp>
                </a:bodyPr>
                <a:lstStyle/>
                <a:p>
                  <a:endParaRPr lang="en-US" dirty="0">
                    <a:solidFill>
                      <a:srgbClr val="3A475B"/>
                    </a:solidFill>
                  </a:endParaRPr>
                </a:p>
              </p:txBody>
            </p:sp>
            <p:sp>
              <p:nvSpPr>
                <p:cNvPr id="96" name="TextBox 95"/>
                <p:cNvSpPr txBox="1"/>
                <p:nvPr/>
              </p:nvSpPr>
              <p:spPr>
                <a:xfrm>
                  <a:off x="7744641" y="2021261"/>
                  <a:ext cx="2328863" cy="345796"/>
                </a:xfrm>
                <a:prstGeom prst="rect">
                  <a:avLst/>
                </a:prstGeom>
                <a:noFill/>
              </p:spPr>
              <p:txBody>
                <a:bodyPr wrap="square" rtlCol="0" anchor="b">
                  <a:spAutoFit/>
                </a:bodyPr>
                <a:lstStyle/>
                <a:p>
                  <a:pPr algn="ctr">
                    <a:lnSpc>
                      <a:spcPct val="80000"/>
                    </a:lnSpc>
                  </a:pPr>
                  <a:r>
                    <a:rPr lang="en-US" sz="1400" b="1" spc="100" dirty="0">
                      <a:gradFill flip="none" rotWithShape="1">
                        <a:gsLst>
                          <a:gs pos="0">
                            <a:srgbClr val="3A475B">
                              <a:lumMod val="50000"/>
                            </a:srgbClr>
                          </a:gs>
                          <a:gs pos="100000">
                            <a:srgbClr val="3A475B"/>
                          </a:gs>
                        </a:gsLst>
                        <a:lin ang="16200000" scaled="0"/>
                        <a:tileRect/>
                      </a:gradFill>
                    </a:rPr>
                    <a:t>CONVERSION</a:t>
                  </a:r>
                </a:p>
              </p:txBody>
            </p:sp>
            <p:sp>
              <p:nvSpPr>
                <p:cNvPr id="97" name="TextBox 96"/>
                <p:cNvSpPr txBox="1"/>
                <p:nvPr/>
              </p:nvSpPr>
              <p:spPr>
                <a:xfrm>
                  <a:off x="7744641" y="2484438"/>
                  <a:ext cx="2328863" cy="345796"/>
                </a:xfrm>
                <a:prstGeom prst="rect">
                  <a:avLst/>
                </a:prstGeom>
                <a:noFill/>
              </p:spPr>
              <p:txBody>
                <a:bodyPr wrap="square" rtlCol="0" anchor="b">
                  <a:spAutoFit/>
                </a:bodyPr>
                <a:lstStyle/>
                <a:p>
                  <a:pPr algn="ctr">
                    <a:lnSpc>
                      <a:spcPct val="80000"/>
                    </a:lnSpc>
                  </a:pPr>
                  <a:r>
                    <a:rPr lang="en-US" sz="1400" b="1" spc="100" dirty="0">
                      <a:gradFill flip="none" rotWithShape="1">
                        <a:gsLst>
                          <a:gs pos="0">
                            <a:srgbClr val="3A475B">
                              <a:lumMod val="50000"/>
                            </a:srgbClr>
                          </a:gs>
                          <a:gs pos="100000">
                            <a:srgbClr val="3A475B"/>
                          </a:gs>
                        </a:gsLst>
                        <a:lin ang="16200000" scaled="0"/>
                        <a:tileRect/>
                      </a:gradFill>
                    </a:rPr>
                    <a:t>RETENTION</a:t>
                  </a:r>
                </a:p>
              </p:txBody>
            </p:sp>
            <p:sp>
              <p:nvSpPr>
                <p:cNvPr id="98" name="TextBox 97"/>
                <p:cNvSpPr txBox="1"/>
                <p:nvPr/>
              </p:nvSpPr>
              <p:spPr>
                <a:xfrm>
                  <a:off x="7744641" y="2947615"/>
                  <a:ext cx="2328863" cy="345796"/>
                </a:xfrm>
                <a:prstGeom prst="rect">
                  <a:avLst/>
                </a:prstGeom>
                <a:noFill/>
              </p:spPr>
              <p:txBody>
                <a:bodyPr wrap="square" rtlCol="0" anchor="b">
                  <a:spAutoFit/>
                </a:bodyPr>
                <a:lstStyle/>
                <a:p>
                  <a:pPr algn="ctr">
                    <a:lnSpc>
                      <a:spcPct val="80000"/>
                    </a:lnSpc>
                  </a:pPr>
                  <a:r>
                    <a:rPr lang="en-US" sz="1400" b="1" spc="100" dirty="0">
                      <a:gradFill flip="none" rotWithShape="1">
                        <a:gsLst>
                          <a:gs pos="0">
                            <a:srgbClr val="3A475B">
                              <a:lumMod val="50000"/>
                            </a:srgbClr>
                          </a:gs>
                          <a:gs pos="100000">
                            <a:srgbClr val="3A475B"/>
                          </a:gs>
                        </a:gsLst>
                        <a:lin ang="16200000" scaled="0"/>
                        <a:tileRect/>
                      </a:gradFill>
                    </a:rPr>
                    <a:t>LOYALTY</a:t>
                  </a:r>
                </a:p>
              </p:txBody>
            </p:sp>
            <p:sp>
              <p:nvSpPr>
                <p:cNvPr id="99" name="TextBox 98"/>
                <p:cNvSpPr txBox="1"/>
                <p:nvPr/>
              </p:nvSpPr>
              <p:spPr>
                <a:xfrm>
                  <a:off x="7744641" y="3410790"/>
                  <a:ext cx="2328863" cy="345796"/>
                </a:xfrm>
                <a:prstGeom prst="rect">
                  <a:avLst/>
                </a:prstGeom>
                <a:noFill/>
              </p:spPr>
              <p:txBody>
                <a:bodyPr wrap="square" rtlCol="0" anchor="b">
                  <a:spAutoFit/>
                </a:bodyPr>
                <a:lstStyle/>
                <a:p>
                  <a:pPr algn="ctr">
                    <a:lnSpc>
                      <a:spcPct val="80000"/>
                    </a:lnSpc>
                  </a:pPr>
                  <a:r>
                    <a:rPr lang="en-US" sz="1400" b="1" spc="100" dirty="0">
                      <a:gradFill flip="none" rotWithShape="1">
                        <a:gsLst>
                          <a:gs pos="0">
                            <a:srgbClr val="3A475B">
                              <a:lumMod val="50000"/>
                            </a:srgbClr>
                          </a:gs>
                          <a:gs pos="100000">
                            <a:srgbClr val="3A475B"/>
                          </a:gs>
                        </a:gsLst>
                        <a:lin ang="16200000" scaled="0"/>
                        <a:tileRect/>
                      </a:gradFill>
                    </a:rPr>
                    <a:t>WORD-OF-MOUTH</a:t>
                  </a:r>
                </a:p>
              </p:txBody>
            </p:sp>
            <p:cxnSp>
              <p:nvCxnSpPr>
                <p:cNvPr id="100" name="Straight Connector 99"/>
                <p:cNvCxnSpPr/>
                <p:nvPr/>
              </p:nvCxnSpPr>
              <p:spPr>
                <a:xfrm>
                  <a:off x="7900946" y="2449887"/>
                  <a:ext cx="1975613" cy="0"/>
                </a:xfrm>
                <a:prstGeom prst="line">
                  <a:avLst/>
                </a:prstGeom>
                <a:ln>
                  <a:gradFill flip="none" rotWithShape="1">
                    <a:gsLst>
                      <a:gs pos="0">
                        <a:schemeClr val="bg1"/>
                      </a:gs>
                      <a:gs pos="100000">
                        <a:schemeClr val="bg1"/>
                      </a:gs>
                      <a:gs pos="50000">
                        <a:schemeClr val="tx1">
                          <a:lumMod val="20000"/>
                          <a:lumOff val="8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7900946" y="2913064"/>
                  <a:ext cx="1975613" cy="0"/>
                </a:xfrm>
                <a:prstGeom prst="line">
                  <a:avLst/>
                </a:prstGeom>
                <a:ln>
                  <a:gradFill flip="none" rotWithShape="1">
                    <a:gsLst>
                      <a:gs pos="0">
                        <a:schemeClr val="bg1"/>
                      </a:gs>
                      <a:gs pos="100000">
                        <a:schemeClr val="bg1"/>
                      </a:gs>
                      <a:gs pos="50000">
                        <a:schemeClr val="tx1">
                          <a:lumMod val="20000"/>
                          <a:lumOff val="8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7900946" y="3376241"/>
                  <a:ext cx="1975613" cy="0"/>
                </a:xfrm>
                <a:prstGeom prst="line">
                  <a:avLst/>
                </a:prstGeom>
                <a:ln>
                  <a:gradFill flip="none" rotWithShape="1">
                    <a:gsLst>
                      <a:gs pos="0">
                        <a:schemeClr val="bg1"/>
                      </a:gs>
                      <a:gs pos="100000">
                        <a:schemeClr val="bg1"/>
                      </a:gs>
                      <a:gs pos="50000">
                        <a:schemeClr val="tx1">
                          <a:lumMod val="20000"/>
                          <a:lumOff val="8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47390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09441" y="140379"/>
            <a:ext cx="10969943" cy="888608"/>
          </a:xfrm>
        </p:spPr>
        <p:txBody>
          <a:bodyPr>
            <a:normAutofit/>
          </a:bodyPr>
          <a:lstStyle/>
          <a:p>
            <a:r>
              <a:rPr lang="en-US" sz="2000" dirty="0"/>
              <a:t>Capturing the Voice of the </a:t>
            </a:r>
            <a:r>
              <a:rPr lang="en-US" sz="2000" dirty="0" smtClean="0"/>
              <a:t>EPA.gov Visitor</a:t>
            </a:r>
            <a:endParaRPr lang="en-US" sz="2000" dirty="0"/>
          </a:p>
        </p:txBody>
      </p:sp>
      <p:sp>
        <p:nvSpPr>
          <p:cNvPr id="12" name="Slide Number Placeholder 11"/>
          <p:cNvSpPr>
            <a:spLocks noGrp="1"/>
          </p:cNvSpPr>
          <p:nvPr>
            <p:ph type="sldNum" sz="quarter" idx="12"/>
          </p:nvPr>
        </p:nvSpPr>
        <p:spPr/>
        <p:txBody>
          <a:bodyPr/>
          <a:lstStyle/>
          <a:p>
            <a:fld id="{C932CDCB-4B29-F641-AE31-D4360F16EBC3}" type="slidenum">
              <a:rPr lang="en-US" smtClean="0"/>
              <a:t>5</a:t>
            </a:fld>
            <a:endParaRPr lang="en-US" dirty="0"/>
          </a:p>
        </p:txBody>
      </p:sp>
      <p:graphicFrame>
        <p:nvGraphicFramePr>
          <p:cNvPr id="13" name="Diagram 12"/>
          <p:cNvGraphicFramePr/>
          <p:nvPr>
            <p:extLst>
              <p:ext uri="{D42A27DB-BD31-4B8C-83A1-F6EECF244321}">
                <p14:modId xmlns:p14="http://schemas.microsoft.com/office/powerpoint/2010/main" val="553014331"/>
              </p:ext>
            </p:extLst>
          </p:nvPr>
        </p:nvGraphicFramePr>
        <p:xfrm>
          <a:off x="1105207" y="860487"/>
          <a:ext cx="3910137" cy="5411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751893" y="1345765"/>
            <a:ext cx="1165437" cy="523220"/>
          </a:xfrm>
          <a:prstGeom prst="rect">
            <a:avLst/>
          </a:prstGeom>
          <a:noFill/>
        </p:spPr>
        <p:txBody>
          <a:bodyPr wrap="square" rtlCol="0">
            <a:spAutoFit/>
          </a:bodyPr>
          <a:lstStyle/>
          <a:p>
            <a:pPr algn="ctr"/>
            <a:r>
              <a:rPr lang="en-US" sz="1400" b="1" i="1" dirty="0" smtClean="0"/>
              <a:t>Start of collection: </a:t>
            </a:r>
            <a:endParaRPr lang="en-US" sz="1400" b="1" i="1" dirty="0"/>
          </a:p>
        </p:txBody>
      </p:sp>
      <p:sp>
        <p:nvSpPr>
          <p:cNvPr id="16" name="TextBox 15"/>
          <p:cNvSpPr txBox="1"/>
          <p:nvPr/>
        </p:nvSpPr>
        <p:spPr>
          <a:xfrm>
            <a:off x="675932" y="2583791"/>
            <a:ext cx="1233993" cy="523220"/>
          </a:xfrm>
          <a:prstGeom prst="rect">
            <a:avLst/>
          </a:prstGeom>
          <a:noFill/>
        </p:spPr>
        <p:txBody>
          <a:bodyPr wrap="square" rtlCol="0">
            <a:spAutoFit/>
          </a:bodyPr>
          <a:lstStyle/>
          <a:p>
            <a:pPr algn="ctr"/>
            <a:r>
              <a:rPr lang="en-US" sz="1400" b="1" i="1" dirty="0" smtClean="0"/>
              <a:t>Reporting Periods:</a:t>
            </a:r>
            <a:endParaRPr lang="en-US" sz="1400" b="1" i="1" dirty="0"/>
          </a:p>
        </p:txBody>
      </p:sp>
      <p:sp>
        <p:nvSpPr>
          <p:cNvPr id="17" name="TextBox 16"/>
          <p:cNvSpPr txBox="1"/>
          <p:nvPr/>
        </p:nvSpPr>
        <p:spPr>
          <a:xfrm>
            <a:off x="666741" y="3820344"/>
            <a:ext cx="1233993" cy="523220"/>
          </a:xfrm>
          <a:prstGeom prst="rect">
            <a:avLst/>
          </a:prstGeom>
          <a:noFill/>
        </p:spPr>
        <p:txBody>
          <a:bodyPr wrap="square" rtlCol="0">
            <a:spAutoFit/>
          </a:bodyPr>
          <a:lstStyle/>
          <a:p>
            <a:pPr algn="ctr"/>
            <a:r>
              <a:rPr lang="en-US" sz="1400" b="1" i="1" dirty="0" smtClean="0"/>
              <a:t>Survey Details:</a:t>
            </a:r>
            <a:endParaRPr lang="en-US" sz="1400" b="1" i="1" dirty="0"/>
          </a:p>
        </p:txBody>
      </p:sp>
      <p:sp>
        <p:nvSpPr>
          <p:cNvPr id="18" name="TextBox 17"/>
          <p:cNvSpPr txBox="1"/>
          <p:nvPr/>
        </p:nvSpPr>
        <p:spPr>
          <a:xfrm>
            <a:off x="625057" y="4912737"/>
            <a:ext cx="1335743" cy="523220"/>
          </a:xfrm>
          <a:prstGeom prst="rect">
            <a:avLst/>
          </a:prstGeom>
          <a:noFill/>
        </p:spPr>
        <p:txBody>
          <a:bodyPr wrap="square" rtlCol="0">
            <a:spAutoFit/>
          </a:bodyPr>
          <a:lstStyle/>
          <a:p>
            <a:pPr algn="ctr"/>
            <a:r>
              <a:rPr lang="en-US" sz="1400" b="1" i="1" dirty="0"/>
              <a:t>Collection method: </a:t>
            </a:r>
          </a:p>
        </p:txBody>
      </p:sp>
      <p:pic>
        <p:nvPicPr>
          <p:cNvPr id="5" name="Picture 4"/>
          <p:cNvPicPr>
            <a:picLocks noChangeAspect="1"/>
          </p:cNvPicPr>
          <p:nvPr/>
        </p:nvPicPr>
        <p:blipFill>
          <a:blip r:embed="rId8"/>
          <a:stretch>
            <a:fillRect/>
          </a:stretch>
        </p:blipFill>
        <p:spPr>
          <a:xfrm>
            <a:off x="5171282" y="869154"/>
            <a:ext cx="5961774" cy="5088066"/>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9"/>
          <a:stretch>
            <a:fillRect/>
          </a:stretch>
        </p:blipFill>
        <p:spPr>
          <a:xfrm>
            <a:off x="9023077" y="2090928"/>
            <a:ext cx="2556307" cy="322157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2514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Radiation Segment Overview</a:t>
            </a:r>
            <a:endParaRPr lang="en-US" dirty="0"/>
          </a:p>
        </p:txBody>
      </p:sp>
      <p:sp>
        <p:nvSpPr>
          <p:cNvPr id="5" name="Text Placeholder 4"/>
          <p:cNvSpPr>
            <a:spLocks noGrp="1"/>
          </p:cNvSpPr>
          <p:nvPr>
            <p:ph type="body" idx="1"/>
          </p:nvPr>
        </p:nvSpPr>
        <p:spPr/>
        <p:txBody>
          <a:bodyPr>
            <a:normAutofit fontScale="92500" lnSpcReduction="10000"/>
          </a:bodyPr>
          <a:lstStyle/>
          <a:p>
            <a:r>
              <a:rPr lang="en-US" dirty="0" smtClean="0"/>
              <a:t>Introduction to Scores</a:t>
            </a:r>
          </a:p>
          <a:p>
            <a:r>
              <a:rPr lang="en-US" dirty="0" smtClean="0"/>
              <a:t>September 1, 2015 – November 30, 2016</a:t>
            </a:r>
            <a:endParaRPr lang="en-US" dirty="0"/>
          </a:p>
        </p:txBody>
      </p:sp>
    </p:spTree>
    <p:extLst>
      <p:ext uri="{BB962C8B-B14F-4D97-AF65-F5344CB8AC3E}">
        <p14:creationId xmlns:p14="http://schemas.microsoft.com/office/powerpoint/2010/main" val="2308587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151803"/>
            <a:ext cx="10969943" cy="888608"/>
          </a:xfrm>
        </p:spPr>
        <p:txBody>
          <a:bodyPr>
            <a:normAutofit/>
          </a:bodyPr>
          <a:lstStyle/>
          <a:p>
            <a:r>
              <a:rPr lang="en-US" sz="2000" dirty="0" smtClean="0"/>
              <a:t>Overall satisfaction for the radiation segment is 67; however, the monthly trendline highlights the shift in scores month to month due to small sample sizes.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672476655"/>
              </p:ext>
            </p:extLst>
          </p:nvPr>
        </p:nvGraphicFramePr>
        <p:xfrm>
          <a:off x="552847" y="5524654"/>
          <a:ext cx="9604403" cy="171643"/>
        </p:xfrm>
        <a:graphic>
          <a:graphicData uri="http://schemas.openxmlformats.org/drawingml/2006/table">
            <a:tbl>
              <a:tblPr>
                <a:tableStyleId>{5C22544A-7EE6-4342-B048-85BDC9FD1C3A}</a:tableStyleId>
              </a:tblPr>
              <a:tblGrid>
                <a:gridCol w="1305033">
                  <a:extLst>
                    <a:ext uri="{9D8B030D-6E8A-4147-A177-3AD203B41FA5}">
                      <a16:colId xmlns:a16="http://schemas.microsoft.com/office/drawing/2014/main" val="20000"/>
                    </a:ext>
                  </a:extLst>
                </a:gridCol>
                <a:gridCol w="630536">
                  <a:extLst>
                    <a:ext uri="{9D8B030D-6E8A-4147-A177-3AD203B41FA5}">
                      <a16:colId xmlns:a16="http://schemas.microsoft.com/office/drawing/2014/main" val="20004"/>
                    </a:ext>
                  </a:extLst>
                </a:gridCol>
                <a:gridCol w="660842">
                  <a:extLst>
                    <a:ext uri="{9D8B030D-6E8A-4147-A177-3AD203B41FA5}">
                      <a16:colId xmlns:a16="http://schemas.microsoft.com/office/drawing/2014/main" val="20005"/>
                    </a:ext>
                  </a:extLst>
                </a:gridCol>
                <a:gridCol w="599369">
                  <a:extLst>
                    <a:ext uri="{9D8B030D-6E8A-4147-A177-3AD203B41FA5}">
                      <a16:colId xmlns:a16="http://schemas.microsoft.com/office/drawing/2014/main" val="20006"/>
                    </a:ext>
                  </a:extLst>
                </a:gridCol>
                <a:gridCol w="699263">
                  <a:extLst>
                    <a:ext uri="{9D8B030D-6E8A-4147-A177-3AD203B41FA5}">
                      <a16:colId xmlns:a16="http://schemas.microsoft.com/office/drawing/2014/main" val="20007"/>
                    </a:ext>
                  </a:extLst>
                </a:gridCol>
                <a:gridCol w="645473">
                  <a:extLst>
                    <a:ext uri="{9D8B030D-6E8A-4147-A177-3AD203B41FA5}">
                      <a16:colId xmlns:a16="http://schemas.microsoft.com/office/drawing/2014/main" val="20008"/>
                    </a:ext>
                  </a:extLst>
                </a:gridCol>
                <a:gridCol w="576316">
                  <a:extLst>
                    <a:ext uri="{9D8B030D-6E8A-4147-A177-3AD203B41FA5}">
                      <a16:colId xmlns:a16="http://schemas.microsoft.com/office/drawing/2014/main" val="20009"/>
                    </a:ext>
                  </a:extLst>
                </a:gridCol>
                <a:gridCol w="653158">
                  <a:extLst>
                    <a:ext uri="{9D8B030D-6E8A-4147-A177-3AD203B41FA5}">
                      <a16:colId xmlns:a16="http://schemas.microsoft.com/office/drawing/2014/main" val="20010"/>
                    </a:ext>
                  </a:extLst>
                </a:gridCol>
                <a:gridCol w="630105">
                  <a:extLst>
                    <a:ext uri="{9D8B030D-6E8A-4147-A177-3AD203B41FA5}">
                      <a16:colId xmlns:a16="http://schemas.microsoft.com/office/drawing/2014/main" val="20011"/>
                    </a:ext>
                  </a:extLst>
                </a:gridCol>
                <a:gridCol w="591684">
                  <a:extLst>
                    <a:ext uri="{9D8B030D-6E8A-4147-A177-3AD203B41FA5}">
                      <a16:colId xmlns:a16="http://schemas.microsoft.com/office/drawing/2014/main" val="20012"/>
                    </a:ext>
                  </a:extLst>
                </a:gridCol>
                <a:gridCol w="668526">
                  <a:extLst>
                    <a:ext uri="{9D8B030D-6E8A-4147-A177-3AD203B41FA5}">
                      <a16:colId xmlns:a16="http://schemas.microsoft.com/office/drawing/2014/main" val="500682973"/>
                    </a:ext>
                  </a:extLst>
                </a:gridCol>
                <a:gridCol w="653158">
                  <a:extLst>
                    <a:ext uri="{9D8B030D-6E8A-4147-A177-3AD203B41FA5}">
                      <a16:colId xmlns:a16="http://schemas.microsoft.com/office/drawing/2014/main" val="564160241"/>
                    </a:ext>
                  </a:extLst>
                </a:gridCol>
                <a:gridCol w="645470">
                  <a:extLst>
                    <a:ext uri="{9D8B030D-6E8A-4147-A177-3AD203B41FA5}">
                      <a16:colId xmlns:a16="http://schemas.microsoft.com/office/drawing/2014/main" val="2233337912"/>
                    </a:ext>
                  </a:extLst>
                </a:gridCol>
                <a:gridCol w="645470">
                  <a:extLst>
                    <a:ext uri="{9D8B030D-6E8A-4147-A177-3AD203B41FA5}">
                      <a16:colId xmlns:a16="http://schemas.microsoft.com/office/drawing/2014/main" val="3229794073"/>
                    </a:ext>
                  </a:extLst>
                </a:gridCol>
              </a:tblGrid>
              <a:tr h="171643">
                <a:tc>
                  <a:txBody>
                    <a:bodyPr/>
                    <a:lstStyle/>
                    <a:p>
                      <a:pPr marL="0" marR="0" indent="0" algn="r" defTabSz="609493" rtl="0" eaLnBrk="1" fontAlgn="b" latinLnBrk="0" hangingPunct="1">
                        <a:lnSpc>
                          <a:spcPct val="100000"/>
                        </a:lnSpc>
                        <a:spcBef>
                          <a:spcPts val="0"/>
                        </a:spcBef>
                        <a:spcAft>
                          <a:spcPts val="0"/>
                        </a:spcAft>
                        <a:buClrTx/>
                        <a:buSzTx/>
                        <a:buFontTx/>
                        <a:buNone/>
                        <a:tabLst/>
                        <a:defRPr/>
                      </a:pPr>
                      <a:r>
                        <a:rPr lang="en-US" sz="900" b="1" u="none" strike="noStrike" baseline="0" dirty="0" smtClean="0">
                          <a:solidFill>
                            <a:srgbClr val="3973A1"/>
                          </a:solidFill>
                          <a:effectLst/>
                          <a:latin typeface="+mn-lt"/>
                        </a:rPr>
                        <a:t>Radiation Segment</a:t>
                      </a:r>
                      <a:r>
                        <a:rPr lang="en-US" sz="900" b="1" u="none" strike="noStrike" dirty="0" smtClean="0">
                          <a:solidFill>
                            <a:srgbClr val="3973A1"/>
                          </a:solidFill>
                          <a:effectLst/>
                          <a:latin typeface="+mn-lt"/>
                        </a:rPr>
                        <a:t> </a:t>
                      </a:r>
                      <a:endParaRPr lang="en-US" sz="900" b="1" i="0" u="none" strike="noStrike" dirty="0" smtClean="0">
                        <a:solidFill>
                          <a:srgbClr val="3973A1"/>
                        </a:solidFill>
                        <a:effectLst/>
                        <a:latin typeface="+mn-lt"/>
                      </a:endParaRPr>
                    </a:p>
                  </a:txBody>
                  <a:tcPr marL="7620" marR="7620" marT="7620" marB="0" anchor="b">
                    <a:solidFill>
                      <a:schemeClr val="bg1"/>
                    </a:solidFill>
                  </a:tcPr>
                </a:tc>
                <a:tc>
                  <a:txBody>
                    <a:bodyPr/>
                    <a:lstStyle/>
                    <a:p>
                      <a:pPr algn="ctr" fontAlgn="b"/>
                      <a:r>
                        <a:rPr lang="en-US" sz="900" b="0" i="0" u="none" strike="noStrike" dirty="0" smtClean="0">
                          <a:solidFill>
                            <a:schemeClr val="tx1"/>
                          </a:solidFill>
                          <a:effectLst/>
                          <a:latin typeface="+mn-lt"/>
                        </a:rPr>
                        <a:t>22</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25</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17</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24</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23</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26</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24</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27</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8</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11</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15</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14</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tc>
                  <a:txBody>
                    <a:bodyPr/>
                    <a:lstStyle/>
                    <a:p>
                      <a:pPr algn="ctr" fontAlgn="b"/>
                      <a:r>
                        <a:rPr lang="en-US" sz="900" b="0" i="0" u="none" strike="noStrike" dirty="0" smtClean="0">
                          <a:solidFill>
                            <a:schemeClr val="tx1"/>
                          </a:solidFill>
                          <a:effectLst/>
                          <a:latin typeface="+mn-lt"/>
                        </a:rPr>
                        <a:t>15</a:t>
                      </a:r>
                      <a:endParaRPr lang="en-US" sz="900" b="0" i="0" u="none" strike="noStrike" dirty="0">
                        <a:solidFill>
                          <a:schemeClr val="tx1"/>
                        </a:solidFill>
                        <a:effectLst/>
                        <a:latin typeface="+mn-lt"/>
                      </a:endParaRPr>
                    </a:p>
                  </a:txBody>
                  <a:tcPr marL="7620" marR="7620" marT="7620" marB="0" anchor="b">
                    <a:solidFill>
                      <a:schemeClr val="tx1">
                        <a:lumMod val="20000"/>
                        <a:lumOff val="80000"/>
                      </a:schemeClr>
                    </a:solidFill>
                  </a:tcPr>
                </a:tc>
                <a:extLst>
                  <a:ext uri="{0D108BD9-81ED-4DB2-BD59-A6C34878D82A}">
                    <a16:rowId xmlns:a16="http://schemas.microsoft.com/office/drawing/2014/main" val="110175583"/>
                  </a:ext>
                </a:extLst>
              </a:tr>
            </a:tbl>
          </a:graphicData>
        </a:graphic>
      </p:graphicFrame>
      <p:sp>
        <p:nvSpPr>
          <p:cNvPr id="6" name="Text Box 3"/>
          <p:cNvSpPr txBox="1">
            <a:spLocks noChangeArrowheads="1"/>
          </p:cNvSpPr>
          <p:nvPr/>
        </p:nvSpPr>
        <p:spPr bwMode="auto">
          <a:xfrm>
            <a:off x="5439328" y="5739266"/>
            <a:ext cx="826455" cy="230832"/>
          </a:xfrm>
          <a:prstGeom prst="rect">
            <a:avLst/>
          </a:prstGeom>
          <a:noFill/>
          <a:ln w="12700">
            <a:noFill/>
            <a:miter lim="800000"/>
            <a:headEnd/>
            <a:tailEnd/>
          </a:ln>
        </p:spPr>
        <p:txBody>
          <a:bodyPr wrap="square" lIns="82296" rIns="82296">
            <a:spAutoFit/>
          </a:bodyPr>
          <a:lstStyle/>
          <a:p>
            <a:pPr>
              <a:spcBef>
                <a:spcPct val="50000"/>
              </a:spcBef>
            </a:pPr>
            <a:r>
              <a:rPr lang="en-US" sz="900" b="1" dirty="0">
                <a:cs typeface="Arial" pitchFamily="34" charset="0"/>
              </a:rPr>
              <a:t>n</a:t>
            </a:r>
            <a:r>
              <a:rPr lang="en-US" sz="900" b="1" dirty="0" smtClean="0">
                <a:cs typeface="Arial" pitchFamily="34" charset="0"/>
              </a:rPr>
              <a:t>-count</a:t>
            </a:r>
            <a:endParaRPr lang="en-US" sz="900" dirty="0" smtClean="0">
              <a:cs typeface="Arial" pitchFamily="34" charset="0"/>
            </a:endParaRPr>
          </a:p>
        </p:txBody>
      </p:sp>
      <p:sp>
        <p:nvSpPr>
          <p:cNvPr id="3" name="Slide Number Placeholder 2"/>
          <p:cNvSpPr>
            <a:spLocks noGrp="1"/>
          </p:cNvSpPr>
          <p:nvPr>
            <p:ph type="sldNum" sz="quarter" idx="12"/>
          </p:nvPr>
        </p:nvSpPr>
        <p:spPr/>
        <p:txBody>
          <a:bodyPr/>
          <a:lstStyle/>
          <a:p>
            <a:fld id="{C932CDCB-4B29-F641-AE31-D4360F16EBC3}" type="slidenum">
              <a:rPr lang="en-US" smtClean="0"/>
              <a:t>7</a:t>
            </a:fld>
            <a:endParaRPr lang="en-US" dirty="0"/>
          </a:p>
        </p:txBody>
      </p:sp>
      <p:graphicFrame>
        <p:nvGraphicFramePr>
          <p:cNvPr id="10" name="Chart 9"/>
          <p:cNvGraphicFramePr/>
          <p:nvPr>
            <p:extLst>
              <p:ext uri="{D42A27DB-BD31-4B8C-83A1-F6EECF244321}">
                <p14:modId xmlns:p14="http://schemas.microsoft.com/office/powerpoint/2010/main" val="584865014"/>
              </p:ext>
            </p:extLst>
          </p:nvPr>
        </p:nvGraphicFramePr>
        <p:xfrm>
          <a:off x="1516722" y="996436"/>
          <a:ext cx="10233746" cy="45724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77806" y="6498744"/>
            <a:ext cx="5985232"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smtClean="0">
                <a:solidFill>
                  <a:schemeClr val="bg1"/>
                </a:solidFill>
                <a:latin typeface="Arial"/>
                <a:ea typeface="Verdana" panose="020B0604030504040204" pitchFamily="34" charset="0"/>
                <a:cs typeface="Verdana" panose="020B0604030504040204" pitchFamily="34" charset="0"/>
              </a:rPr>
              <a:t>Individual Satisfaction Scores represent average of scores between October 1, 2015 – September 30, 2016</a:t>
            </a:r>
          </a:p>
        </p:txBody>
      </p:sp>
    </p:spTree>
    <p:extLst>
      <p:ext uri="{BB962C8B-B14F-4D97-AF65-F5344CB8AC3E}">
        <p14:creationId xmlns:p14="http://schemas.microsoft.com/office/powerpoint/2010/main" val="1694027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Chart 82"/>
          <p:cNvGraphicFramePr/>
          <p:nvPr>
            <p:extLst>
              <p:ext uri="{D42A27DB-BD31-4B8C-83A1-F6EECF244321}">
                <p14:modId xmlns:p14="http://schemas.microsoft.com/office/powerpoint/2010/main" val="2291777675"/>
              </p:ext>
            </p:extLst>
          </p:nvPr>
        </p:nvGraphicFramePr>
        <p:xfrm>
          <a:off x="4659282" y="2711240"/>
          <a:ext cx="2430220" cy="2557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9374" y="268755"/>
            <a:ext cx="11475190" cy="888608"/>
          </a:xfrm>
        </p:spPr>
        <p:txBody>
          <a:bodyPr>
            <a:noAutofit/>
          </a:bodyPr>
          <a:lstStyle/>
          <a:p>
            <a:r>
              <a:rPr lang="en-US" sz="2000" dirty="0" smtClean="0"/>
              <a:t>Increased satisfaction has the greatest impact on Radiation visitors' likelihood to use the information they find on EPA.gov and recommend the agency to someone else. </a:t>
            </a:r>
            <a:endParaRPr lang="en-US" sz="2000" dirty="0"/>
          </a:p>
        </p:txBody>
      </p:sp>
      <p:grpSp>
        <p:nvGrpSpPr>
          <p:cNvPr id="5" name="Group 4"/>
          <p:cNvGrpSpPr/>
          <p:nvPr/>
        </p:nvGrpSpPr>
        <p:grpSpPr>
          <a:xfrm>
            <a:off x="1000619" y="2668716"/>
            <a:ext cx="10021236" cy="1889329"/>
            <a:chOff x="1504823" y="1449876"/>
            <a:chExt cx="10021236" cy="1889329"/>
          </a:xfrm>
        </p:grpSpPr>
        <p:sp>
          <p:nvSpPr>
            <p:cNvPr id="6" name="Isosceles Triangle 5"/>
            <p:cNvSpPr/>
            <p:nvPr/>
          </p:nvSpPr>
          <p:spPr>
            <a:xfrm rot="5400000">
              <a:off x="7415089" y="2481856"/>
              <a:ext cx="640080" cy="274624"/>
            </a:xfrm>
            <a:prstGeom prst="triangle">
              <a:avLst/>
            </a:prstGeom>
            <a:gradFill flip="none" rotWithShape="1">
              <a:gsLst>
                <a:gs pos="0">
                  <a:schemeClr val="tx1">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52" tIns="45727" rIns="91452" bIns="45727" rtlCol="0" anchor="ctr"/>
            <a:lstStyle/>
            <a:p>
              <a:pPr algn="ctr"/>
              <a:endParaRPr lang="en-US" sz="1600" dirty="0">
                <a:solidFill>
                  <a:srgbClr val="FFFFFF"/>
                </a:solidFill>
                <a:cs typeface="Arial"/>
              </a:endParaRPr>
            </a:p>
          </p:txBody>
        </p:sp>
        <p:grpSp>
          <p:nvGrpSpPr>
            <p:cNvPr id="8" name="Group 7"/>
            <p:cNvGrpSpPr/>
            <p:nvPr/>
          </p:nvGrpSpPr>
          <p:grpSpPr>
            <a:xfrm>
              <a:off x="5484550" y="2255287"/>
              <a:ext cx="1790638" cy="830997"/>
              <a:chOff x="1154234" y="2338335"/>
              <a:chExt cx="1326861" cy="562135"/>
            </a:xfrm>
          </p:grpSpPr>
          <p:sp>
            <p:nvSpPr>
              <p:cNvPr id="59" name="TextBox 58"/>
              <p:cNvSpPr txBox="1"/>
              <p:nvPr/>
            </p:nvSpPr>
            <p:spPr>
              <a:xfrm>
                <a:off x="1516482" y="2338335"/>
                <a:ext cx="570156" cy="562135"/>
              </a:xfrm>
              <a:prstGeom prst="rect">
                <a:avLst/>
              </a:prstGeom>
              <a:noFill/>
            </p:spPr>
            <p:txBody>
              <a:bodyPr wrap="none" lIns="0" tIns="0" rIns="0" bIns="0" rtlCol="0">
                <a:spAutoFit/>
              </a:bodyPr>
              <a:lstStyle/>
              <a:p>
                <a:pPr algn="ctr"/>
                <a:r>
                  <a:rPr lang="en-US" sz="5400" b="1" dirty="0" smtClean="0">
                    <a:latin typeface="Arial"/>
                    <a:cs typeface="Arial"/>
                  </a:rPr>
                  <a:t>67</a:t>
                </a:r>
                <a:endParaRPr lang="en-US" sz="2800" b="1" spc="225" dirty="0">
                  <a:latin typeface="Arial"/>
                  <a:cs typeface="Arial"/>
                </a:endParaRPr>
              </a:p>
            </p:txBody>
          </p:sp>
          <p:sp>
            <p:nvSpPr>
              <p:cNvPr id="60" name="TextBox 59"/>
              <p:cNvSpPr txBox="1"/>
              <p:nvPr/>
            </p:nvSpPr>
            <p:spPr>
              <a:xfrm>
                <a:off x="1154234" y="2727164"/>
                <a:ext cx="55491" cy="119733"/>
              </a:xfrm>
              <a:prstGeom prst="rect">
                <a:avLst/>
              </a:prstGeom>
              <a:noFill/>
            </p:spPr>
            <p:txBody>
              <a:bodyPr wrap="none" lIns="0" tIns="0" rIns="0" bIns="0" rtlCol="0">
                <a:spAutoFit/>
              </a:bodyPr>
              <a:lstStyle/>
              <a:p>
                <a:pPr algn="ctr"/>
                <a:r>
                  <a:rPr lang="en-US" sz="1050" b="1" dirty="0">
                    <a:solidFill>
                      <a:schemeClr val="bg1">
                        <a:lumMod val="75000"/>
                      </a:schemeClr>
                    </a:solidFill>
                    <a:latin typeface="Arial"/>
                    <a:cs typeface="Arial"/>
                  </a:rPr>
                  <a:t>0</a:t>
                </a:r>
              </a:p>
            </p:txBody>
          </p:sp>
          <p:sp>
            <p:nvSpPr>
              <p:cNvPr id="61" name="TextBox 60"/>
              <p:cNvSpPr txBox="1"/>
              <p:nvPr/>
            </p:nvSpPr>
            <p:spPr>
              <a:xfrm>
                <a:off x="2292231" y="2747768"/>
                <a:ext cx="188864" cy="124919"/>
              </a:xfrm>
              <a:prstGeom prst="rect">
                <a:avLst/>
              </a:prstGeom>
              <a:noFill/>
            </p:spPr>
            <p:txBody>
              <a:bodyPr wrap="none" lIns="0" tIns="0" rIns="0" bIns="0" rtlCol="0">
                <a:spAutoFit/>
              </a:bodyPr>
              <a:lstStyle/>
              <a:p>
                <a:pPr algn="ctr"/>
                <a:r>
                  <a:rPr lang="en-US" sz="1200" b="1" dirty="0">
                    <a:solidFill>
                      <a:schemeClr val="bg1">
                        <a:lumMod val="75000"/>
                      </a:schemeClr>
                    </a:solidFill>
                    <a:latin typeface="Arial"/>
                    <a:cs typeface="Arial"/>
                  </a:rPr>
                  <a:t>100</a:t>
                </a:r>
              </a:p>
            </p:txBody>
          </p:sp>
        </p:grpSp>
        <p:cxnSp>
          <p:nvCxnSpPr>
            <p:cNvPr id="10" name="Straight Connector 9"/>
            <p:cNvCxnSpPr/>
            <p:nvPr/>
          </p:nvCxnSpPr>
          <p:spPr>
            <a:xfrm>
              <a:off x="1622405" y="1749286"/>
              <a:ext cx="2835483" cy="0"/>
            </a:xfrm>
            <a:prstGeom prst="line">
              <a:avLst/>
            </a:prstGeom>
            <a:ln w="12700" cmpd="sng">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17599" y="2086513"/>
              <a:ext cx="2835483"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17599" y="2399686"/>
              <a:ext cx="2835483"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617599" y="2712859"/>
              <a:ext cx="2835483"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17599" y="3026032"/>
              <a:ext cx="2835483"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Freeform 6"/>
            <p:cNvSpPr>
              <a:spLocks/>
            </p:cNvSpPr>
            <p:nvPr/>
          </p:nvSpPr>
          <p:spPr bwMode="auto">
            <a:xfrm>
              <a:off x="2010923" y="1800098"/>
              <a:ext cx="1946781"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400" b="1" spc="39" dirty="0" smtClean="0">
                  <a:cs typeface="Arial"/>
                </a:rPr>
                <a:t>Information Browsing</a:t>
              </a:r>
              <a:endParaRPr lang="en-US" sz="1400" b="1" spc="39" dirty="0">
                <a:cs typeface="Arial"/>
              </a:endParaRPr>
            </a:p>
          </p:txBody>
        </p:sp>
        <p:sp>
          <p:nvSpPr>
            <p:cNvPr id="16" name="Freeform 9"/>
            <p:cNvSpPr>
              <a:spLocks/>
            </p:cNvSpPr>
            <p:nvPr/>
          </p:nvSpPr>
          <p:spPr bwMode="auto">
            <a:xfrm>
              <a:off x="2010923" y="2115150"/>
              <a:ext cx="1919009"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400" spc="39" dirty="0" smtClean="0">
                  <a:cs typeface="Arial"/>
                </a:rPr>
                <a:t>Look and Feel</a:t>
              </a:r>
              <a:endParaRPr lang="en-US" sz="1400" spc="39" dirty="0">
                <a:cs typeface="Arial"/>
              </a:endParaRPr>
            </a:p>
          </p:txBody>
        </p:sp>
        <p:sp>
          <p:nvSpPr>
            <p:cNvPr id="17" name="Freeform 16"/>
            <p:cNvSpPr>
              <a:spLocks/>
            </p:cNvSpPr>
            <p:nvPr/>
          </p:nvSpPr>
          <p:spPr bwMode="auto">
            <a:xfrm>
              <a:off x="2010923" y="2436315"/>
              <a:ext cx="1919009"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400" b="1" spc="39" dirty="0" smtClean="0">
                  <a:cs typeface="Arial"/>
                </a:rPr>
                <a:t>Navigation </a:t>
              </a:r>
              <a:endParaRPr lang="en-US" sz="1400" b="1" spc="39" dirty="0">
                <a:cs typeface="Arial"/>
              </a:endParaRPr>
            </a:p>
          </p:txBody>
        </p:sp>
        <p:sp>
          <p:nvSpPr>
            <p:cNvPr id="18" name="Freeform 17"/>
            <p:cNvSpPr>
              <a:spLocks/>
            </p:cNvSpPr>
            <p:nvPr/>
          </p:nvSpPr>
          <p:spPr bwMode="auto">
            <a:xfrm>
              <a:off x="2010923" y="2749837"/>
              <a:ext cx="1919009"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400" b="1" spc="39" dirty="0" smtClean="0">
                  <a:cs typeface="Arial"/>
                </a:rPr>
                <a:t>Site</a:t>
              </a:r>
              <a:r>
                <a:rPr lang="en-US" sz="1400" spc="39" dirty="0" smtClean="0">
                  <a:cs typeface="Arial"/>
                </a:rPr>
                <a:t> </a:t>
              </a:r>
              <a:r>
                <a:rPr lang="en-US" sz="1400" b="1" spc="39" dirty="0" smtClean="0">
                  <a:cs typeface="Arial"/>
                </a:rPr>
                <a:t>Information</a:t>
              </a:r>
              <a:endParaRPr lang="en-US" sz="1400" b="1" spc="39" dirty="0">
                <a:cs typeface="Arial"/>
              </a:endParaRPr>
            </a:p>
          </p:txBody>
        </p:sp>
        <p:cxnSp>
          <p:nvCxnSpPr>
            <p:cNvPr id="19" name="Straight Connector 18"/>
            <p:cNvCxnSpPr/>
            <p:nvPr/>
          </p:nvCxnSpPr>
          <p:spPr>
            <a:xfrm>
              <a:off x="1617599" y="3339205"/>
              <a:ext cx="2835483"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Freeform 19"/>
            <p:cNvSpPr>
              <a:spLocks/>
            </p:cNvSpPr>
            <p:nvPr/>
          </p:nvSpPr>
          <p:spPr bwMode="auto">
            <a:xfrm>
              <a:off x="2010923" y="3054667"/>
              <a:ext cx="1919009"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400" spc="39" dirty="0" smtClean="0">
                  <a:cs typeface="Arial"/>
                </a:rPr>
                <a:t>Site Performance</a:t>
              </a:r>
              <a:endParaRPr lang="en-US" sz="1400" spc="39" dirty="0">
                <a:cs typeface="Arial"/>
              </a:endParaRPr>
            </a:p>
          </p:txBody>
        </p:sp>
        <p:sp>
          <p:nvSpPr>
            <p:cNvPr id="21" name="TextBox 20"/>
            <p:cNvSpPr txBox="1"/>
            <p:nvPr/>
          </p:nvSpPr>
          <p:spPr>
            <a:xfrm>
              <a:off x="1617599" y="1800098"/>
              <a:ext cx="437038" cy="276999"/>
            </a:xfrm>
            <a:prstGeom prst="rect">
              <a:avLst/>
            </a:prstGeom>
            <a:noFill/>
          </p:spPr>
          <p:txBody>
            <a:bodyPr wrap="square" rtlCol="0">
              <a:spAutoFit/>
            </a:bodyPr>
            <a:lstStyle/>
            <a:p>
              <a:r>
                <a:rPr lang="en-US" sz="1200" b="1" dirty="0" smtClean="0"/>
                <a:t>65</a:t>
              </a:r>
              <a:endParaRPr lang="en-US" sz="1200" b="1" dirty="0"/>
            </a:p>
          </p:txBody>
        </p:sp>
        <p:sp>
          <p:nvSpPr>
            <p:cNvPr id="22" name="TextBox 21"/>
            <p:cNvSpPr txBox="1"/>
            <p:nvPr/>
          </p:nvSpPr>
          <p:spPr>
            <a:xfrm>
              <a:off x="1617599" y="2115150"/>
              <a:ext cx="437038" cy="276999"/>
            </a:xfrm>
            <a:prstGeom prst="rect">
              <a:avLst/>
            </a:prstGeom>
            <a:noFill/>
          </p:spPr>
          <p:txBody>
            <a:bodyPr wrap="square" rtlCol="0">
              <a:spAutoFit/>
            </a:bodyPr>
            <a:lstStyle/>
            <a:p>
              <a:r>
                <a:rPr lang="en-US" sz="1200" b="1" dirty="0" smtClean="0"/>
                <a:t>75</a:t>
              </a:r>
              <a:endParaRPr lang="en-US" sz="1200" b="1" dirty="0"/>
            </a:p>
          </p:txBody>
        </p:sp>
        <p:sp>
          <p:nvSpPr>
            <p:cNvPr id="23" name="TextBox 22"/>
            <p:cNvSpPr txBox="1"/>
            <p:nvPr/>
          </p:nvSpPr>
          <p:spPr>
            <a:xfrm>
              <a:off x="1617599" y="2430273"/>
              <a:ext cx="437038" cy="276999"/>
            </a:xfrm>
            <a:prstGeom prst="rect">
              <a:avLst/>
            </a:prstGeom>
            <a:noFill/>
          </p:spPr>
          <p:txBody>
            <a:bodyPr wrap="square" rtlCol="0">
              <a:spAutoFit/>
            </a:bodyPr>
            <a:lstStyle/>
            <a:p>
              <a:r>
                <a:rPr lang="en-US" sz="1200" b="1" dirty="0" smtClean="0"/>
                <a:t>70</a:t>
              </a:r>
              <a:endParaRPr lang="en-US" sz="1200" b="1" dirty="0"/>
            </a:p>
          </p:txBody>
        </p:sp>
        <p:sp>
          <p:nvSpPr>
            <p:cNvPr id="24" name="TextBox 23"/>
            <p:cNvSpPr txBox="1"/>
            <p:nvPr/>
          </p:nvSpPr>
          <p:spPr>
            <a:xfrm>
              <a:off x="1617599" y="2744634"/>
              <a:ext cx="437038" cy="276999"/>
            </a:xfrm>
            <a:prstGeom prst="rect">
              <a:avLst/>
            </a:prstGeom>
            <a:noFill/>
          </p:spPr>
          <p:txBody>
            <a:bodyPr wrap="square" rtlCol="0">
              <a:spAutoFit/>
            </a:bodyPr>
            <a:lstStyle/>
            <a:p>
              <a:r>
                <a:rPr lang="en-US" sz="1200" b="1" dirty="0" smtClean="0"/>
                <a:t>70</a:t>
              </a:r>
              <a:endParaRPr lang="en-US" sz="1200" b="1" dirty="0"/>
            </a:p>
          </p:txBody>
        </p:sp>
        <p:sp>
          <p:nvSpPr>
            <p:cNvPr id="25" name="TextBox 24"/>
            <p:cNvSpPr txBox="1"/>
            <p:nvPr/>
          </p:nvSpPr>
          <p:spPr>
            <a:xfrm>
              <a:off x="1617599" y="3051140"/>
              <a:ext cx="437038" cy="276999"/>
            </a:xfrm>
            <a:prstGeom prst="rect">
              <a:avLst/>
            </a:prstGeom>
            <a:noFill/>
          </p:spPr>
          <p:txBody>
            <a:bodyPr wrap="square" rtlCol="0">
              <a:spAutoFit/>
            </a:bodyPr>
            <a:lstStyle/>
            <a:p>
              <a:r>
                <a:rPr lang="en-US" sz="1200" b="1" dirty="0" smtClean="0"/>
                <a:t>79</a:t>
              </a:r>
              <a:endParaRPr lang="en-US" sz="1200" b="1" dirty="0"/>
            </a:p>
          </p:txBody>
        </p:sp>
        <p:sp>
          <p:nvSpPr>
            <p:cNvPr id="26" name="Isosceles Triangle 25"/>
            <p:cNvSpPr/>
            <p:nvPr/>
          </p:nvSpPr>
          <p:spPr>
            <a:xfrm rot="5400000">
              <a:off x="4657625" y="2563093"/>
              <a:ext cx="640080" cy="274624"/>
            </a:xfrm>
            <a:prstGeom prst="triangle">
              <a:avLst/>
            </a:prstGeom>
            <a:gradFill flip="none" rotWithShape="1">
              <a:gsLst>
                <a:gs pos="0">
                  <a:schemeClr val="tx1">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52" tIns="45727" rIns="91452" bIns="45727" rtlCol="0" anchor="ctr"/>
            <a:lstStyle/>
            <a:p>
              <a:pPr algn="ctr"/>
              <a:endParaRPr lang="en-US" sz="1600" dirty="0">
                <a:solidFill>
                  <a:srgbClr val="FFFFFF"/>
                </a:solidFill>
                <a:cs typeface="Arial"/>
              </a:endParaRPr>
            </a:p>
          </p:txBody>
        </p:sp>
        <p:sp>
          <p:nvSpPr>
            <p:cNvPr id="27" name="TextBox 26"/>
            <p:cNvSpPr txBox="1"/>
            <p:nvPr/>
          </p:nvSpPr>
          <p:spPr>
            <a:xfrm>
              <a:off x="3916830" y="1808547"/>
              <a:ext cx="437038" cy="276999"/>
            </a:xfrm>
            <a:prstGeom prst="rect">
              <a:avLst/>
            </a:prstGeom>
            <a:noFill/>
          </p:spPr>
          <p:txBody>
            <a:bodyPr wrap="square" rtlCol="0">
              <a:spAutoFit/>
            </a:bodyPr>
            <a:lstStyle/>
            <a:p>
              <a:r>
                <a:rPr lang="en-US" sz="1200" dirty="0" smtClean="0"/>
                <a:t>1.4</a:t>
              </a:r>
              <a:endParaRPr lang="en-US" sz="1200" dirty="0"/>
            </a:p>
          </p:txBody>
        </p:sp>
        <p:sp>
          <p:nvSpPr>
            <p:cNvPr id="28" name="TextBox 27"/>
            <p:cNvSpPr txBox="1"/>
            <p:nvPr/>
          </p:nvSpPr>
          <p:spPr>
            <a:xfrm>
              <a:off x="3915286" y="2134622"/>
              <a:ext cx="437038" cy="276999"/>
            </a:xfrm>
            <a:prstGeom prst="rect">
              <a:avLst/>
            </a:prstGeom>
            <a:noFill/>
          </p:spPr>
          <p:txBody>
            <a:bodyPr wrap="square" rtlCol="0">
              <a:spAutoFit/>
            </a:bodyPr>
            <a:lstStyle/>
            <a:p>
              <a:r>
                <a:rPr lang="en-US" sz="1200" dirty="0" smtClean="0"/>
                <a:t>0.6</a:t>
              </a:r>
              <a:endParaRPr lang="en-US" sz="1200" dirty="0"/>
            </a:p>
          </p:txBody>
        </p:sp>
        <p:sp>
          <p:nvSpPr>
            <p:cNvPr id="29" name="TextBox 28"/>
            <p:cNvSpPr txBox="1"/>
            <p:nvPr/>
          </p:nvSpPr>
          <p:spPr>
            <a:xfrm>
              <a:off x="3914241" y="2427398"/>
              <a:ext cx="437038" cy="276999"/>
            </a:xfrm>
            <a:prstGeom prst="rect">
              <a:avLst/>
            </a:prstGeom>
            <a:noFill/>
          </p:spPr>
          <p:txBody>
            <a:bodyPr wrap="square" rtlCol="0">
              <a:spAutoFit/>
            </a:bodyPr>
            <a:lstStyle/>
            <a:p>
              <a:r>
                <a:rPr lang="en-US" sz="1200" dirty="0" smtClean="0"/>
                <a:t>2.0</a:t>
              </a:r>
              <a:endParaRPr lang="en-US" sz="1200" dirty="0"/>
            </a:p>
          </p:txBody>
        </p:sp>
        <p:sp>
          <p:nvSpPr>
            <p:cNvPr id="30" name="TextBox 29"/>
            <p:cNvSpPr txBox="1"/>
            <p:nvPr/>
          </p:nvSpPr>
          <p:spPr>
            <a:xfrm>
              <a:off x="3918057" y="2748231"/>
              <a:ext cx="437038" cy="276999"/>
            </a:xfrm>
            <a:prstGeom prst="rect">
              <a:avLst/>
            </a:prstGeom>
            <a:noFill/>
          </p:spPr>
          <p:txBody>
            <a:bodyPr wrap="square" rtlCol="0">
              <a:spAutoFit/>
            </a:bodyPr>
            <a:lstStyle/>
            <a:p>
              <a:r>
                <a:rPr lang="en-US" sz="1200" dirty="0" smtClean="0"/>
                <a:t>1.4</a:t>
              </a:r>
              <a:endParaRPr lang="en-US" sz="1200" dirty="0"/>
            </a:p>
          </p:txBody>
        </p:sp>
        <p:sp>
          <p:nvSpPr>
            <p:cNvPr id="31" name="TextBox 30"/>
            <p:cNvSpPr txBox="1"/>
            <p:nvPr/>
          </p:nvSpPr>
          <p:spPr>
            <a:xfrm>
              <a:off x="3924767" y="3045212"/>
              <a:ext cx="437038" cy="276999"/>
            </a:xfrm>
            <a:prstGeom prst="rect">
              <a:avLst/>
            </a:prstGeom>
            <a:noFill/>
          </p:spPr>
          <p:txBody>
            <a:bodyPr wrap="square" rtlCol="0">
              <a:spAutoFit/>
            </a:bodyPr>
            <a:lstStyle/>
            <a:p>
              <a:r>
                <a:rPr lang="en-US" sz="1200" dirty="0" smtClean="0"/>
                <a:t>0.2</a:t>
              </a:r>
              <a:endParaRPr lang="en-US" sz="1200" dirty="0"/>
            </a:p>
          </p:txBody>
        </p:sp>
        <p:sp>
          <p:nvSpPr>
            <p:cNvPr id="32" name="TextBox 31"/>
            <p:cNvSpPr txBox="1"/>
            <p:nvPr/>
          </p:nvSpPr>
          <p:spPr>
            <a:xfrm>
              <a:off x="1504823" y="1449876"/>
              <a:ext cx="662589" cy="307777"/>
            </a:xfrm>
            <a:prstGeom prst="rect">
              <a:avLst/>
            </a:prstGeom>
            <a:noFill/>
          </p:spPr>
          <p:txBody>
            <a:bodyPr wrap="square" rtlCol="0">
              <a:spAutoFit/>
            </a:bodyPr>
            <a:lstStyle/>
            <a:p>
              <a:r>
                <a:rPr lang="en-US" sz="1400" dirty="0" smtClean="0"/>
                <a:t>Score</a:t>
              </a:r>
              <a:endParaRPr lang="en-US" sz="1400" dirty="0"/>
            </a:p>
          </p:txBody>
        </p:sp>
        <p:sp>
          <p:nvSpPr>
            <p:cNvPr id="33" name="TextBox 32"/>
            <p:cNvSpPr txBox="1"/>
            <p:nvPr/>
          </p:nvSpPr>
          <p:spPr>
            <a:xfrm>
              <a:off x="3693830" y="1487676"/>
              <a:ext cx="796217" cy="307777"/>
            </a:xfrm>
            <a:prstGeom prst="rect">
              <a:avLst/>
            </a:prstGeom>
            <a:noFill/>
          </p:spPr>
          <p:txBody>
            <a:bodyPr wrap="square" rtlCol="0">
              <a:spAutoFit/>
            </a:bodyPr>
            <a:lstStyle/>
            <a:p>
              <a:pPr algn="r"/>
              <a:r>
                <a:rPr lang="en-US" sz="1400" dirty="0" smtClean="0"/>
                <a:t>Impact</a:t>
              </a:r>
              <a:endParaRPr lang="en-US" sz="1400" dirty="0"/>
            </a:p>
          </p:txBody>
        </p:sp>
        <p:sp>
          <p:nvSpPr>
            <p:cNvPr id="35" name="Freeform 6"/>
            <p:cNvSpPr>
              <a:spLocks/>
            </p:cNvSpPr>
            <p:nvPr/>
          </p:nvSpPr>
          <p:spPr bwMode="auto">
            <a:xfrm>
              <a:off x="8685687" y="1915816"/>
              <a:ext cx="2398445" cy="261655"/>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400" spc="39" dirty="0" smtClean="0">
                  <a:cs typeface="Arial"/>
                </a:rPr>
                <a:t>Recommend Agency</a:t>
              </a:r>
              <a:endParaRPr lang="en-US" sz="1400" spc="39" dirty="0">
                <a:cs typeface="Arial"/>
              </a:endParaRPr>
            </a:p>
          </p:txBody>
        </p:sp>
        <p:sp>
          <p:nvSpPr>
            <p:cNvPr id="36" name="Freeform 9"/>
            <p:cNvSpPr>
              <a:spLocks/>
            </p:cNvSpPr>
            <p:nvPr/>
          </p:nvSpPr>
          <p:spPr bwMode="auto">
            <a:xfrm>
              <a:off x="8957990" y="2230868"/>
              <a:ext cx="1919009"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400" spc="39" dirty="0" smtClean="0">
                  <a:cs typeface="Arial"/>
                </a:rPr>
                <a:t>Use Information</a:t>
              </a:r>
              <a:endParaRPr lang="en-US" sz="1400" spc="39" dirty="0">
                <a:cs typeface="Arial"/>
              </a:endParaRPr>
            </a:p>
          </p:txBody>
        </p:sp>
        <p:sp>
          <p:nvSpPr>
            <p:cNvPr id="38" name="TextBox 37"/>
            <p:cNvSpPr txBox="1"/>
            <p:nvPr/>
          </p:nvSpPr>
          <p:spPr>
            <a:xfrm>
              <a:off x="8322476" y="1940236"/>
              <a:ext cx="437038" cy="276999"/>
            </a:xfrm>
            <a:prstGeom prst="rect">
              <a:avLst/>
            </a:prstGeom>
            <a:noFill/>
          </p:spPr>
          <p:txBody>
            <a:bodyPr wrap="square" rtlCol="0">
              <a:spAutoFit/>
            </a:bodyPr>
            <a:lstStyle/>
            <a:p>
              <a:r>
                <a:rPr lang="en-US" sz="1200" dirty="0" smtClean="0"/>
                <a:t>4.5</a:t>
              </a:r>
              <a:endParaRPr lang="en-US" sz="1200" dirty="0"/>
            </a:p>
          </p:txBody>
        </p:sp>
        <p:sp>
          <p:nvSpPr>
            <p:cNvPr id="39" name="TextBox 38"/>
            <p:cNvSpPr txBox="1"/>
            <p:nvPr/>
          </p:nvSpPr>
          <p:spPr>
            <a:xfrm>
              <a:off x="8332479" y="2267309"/>
              <a:ext cx="437038" cy="276999"/>
            </a:xfrm>
            <a:prstGeom prst="rect">
              <a:avLst/>
            </a:prstGeom>
            <a:noFill/>
          </p:spPr>
          <p:txBody>
            <a:bodyPr wrap="square" rtlCol="0">
              <a:spAutoFit/>
            </a:bodyPr>
            <a:lstStyle/>
            <a:p>
              <a:r>
                <a:rPr lang="en-US" sz="1200" dirty="0" smtClean="0"/>
                <a:t>4.7</a:t>
              </a:r>
              <a:endParaRPr lang="en-US" sz="1200" dirty="0"/>
            </a:p>
          </p:txBody>
        </p:sp>
        <p:sp>
          <p:nvSpPr>
            <p:cNvPr id="41" name="TextBox 40"/>
            <p:cNvSpPr txBox="1"/>
            <p:nvPr/>
          </p:nvSpPr>
          <p:spPr>
            <a:xfrm>
              <a:off x="11089021" y="1927374"/>
              <a:ext cx="437038" cy="276999"/>
            </a:xfrm>
            <a:prstGeom prst="rect">
              <a:avLst/>
            </a:prstGeom>
            <a:noFill/>
          </p:spPr>
          <p:txBody>
            <a:bodyPr wrap="square" rtlCol="0">
              <a:spAutoFit/>
            </a:bodyPr>
            <a:lstStyle/>
            <a:p>
              <a:r>
                <a:rPr lang="en-US" sz="1200" b="1" dirty="0" smtClean="0"/>
                <a:t>74</a:t>
              </a:r>
              <a:endParaRPr lang="en-US" sz="1200" b="1" dirty="0"/>
            </a:p>
          </p:txBody>
        </p:sp>
        <p:sp>
          <p:nvSpPr>
            <p:cNvPr id="42" name="TextBox 41"/>
            <p:cNvSpPr txBox="1"/>
            <p:nvPr/>
          </p:nvSpPr>
          <p:spPr>
            <a:xfrm>
              <a:off x="11078057" y="2228602"/>
              <a:ext cx="437038" cy="276999"/>
            </a:xfrm>
            <a:prstGeom prst="rect">
              <a:avLst/>
            </a:prstGeom>
            <a:noFill/>
          </p:spPr>
          <p:txBody>
            <a:bodyPr wrap="square" rtlCol="0">
              <a:spAutoFit/>
            </a:bodyPr>
            <a:lstStyle/>
            <a:p>
              <a:r>
                <a:rPr lang="en-US" sz="1200" b="1" dirty="0" smtClean="0"/>
                <a:t>7</a:t>
              </a:r>
              <a:r>
                <a:rPr lang="en-US" sz="1200" b="1" dirty="0"/>
                <a:t>3</a:t>
              </a:r>
            </a:p>
          </p:txBody>
        </p:sp>
        <p:sp>
          <p:nvSpPr>
            <p:cNvPr id="44" name="TextBox 43"/>
            <p:cNvSpPr txBox="1"/>
            <p:nvPr/>
          </p:nvSpPr>
          <p:spPr>
            <a:xfrm>
              <a:off x="10853808" y="1526606"/>
              <a:ext cx="662589" cy="307777"/>
            </a:xfrm>
            <a:prstGeom prst="rect">
              <a:avLst/>
            </a:prstGeom>
            <a:noFill/>
          </p:spPr>
          <p:txBody>
            <a:bodyPr wrap="square" rtlCol="0">
              <a:spAutoFit/>
            </a:bodyPr>
            <a:lstStyle/>
            <a:p>
              <a:pPr algn="r"/>
              <a:r>
                <a:rPr lang="en-US" sz="1400" dirty="0" smtClean="0"/>
                <a:t>Score</a:t>
              </a:r>
              <a:endParaRPr lang="en-US" sz="1400" dirty="0"/>
            </a:p>
          </p:txBody>
        </p:sp>
        <p:sp>
          <p:nvSpPr>
            <p:cNvPr id="45" name="TextBox 44"/>
            <p:cNvSpPr txBox="1"/>
            <p:nvPr/>
          </p:nvSpPr>
          <p:spPr>
            <a:xfrm>
              <a:off x="8309851" y="1558891"/>
              <a:ext cx="798255" cy="307777"/>
            </a:xfrm>
            <a:prstGeom prst="rect">
              <a:avLst/>
            </a:prstGeom>
            <a:noFill/>
          </p:spPr>
          <p:txBody>
            <a:bodyPr wrap="square" rtlCol="0">
              <a:spAutoFit/>
            </a:bodyPr>
            <a:lstStyle/>
            <a:p>
              <a:r>
                <a:rPr lang="en-US" sz="1400" dirty="0" smtClean="0"/>
                <a:t>Impact</a:t>
              </a:r>
              <a:endParaRPr lang="en-US" sz="1400" dirty="0"/>
            </a:p>
          </p:txBody>
        </p:sp>
        <p:cxnSp>
          <p:nvCxnSpPr>
            <p:cNvPr id="46" name="Straight Connector 45"/>
            <p:cNvCxnSpPr/>
            <p:nvPr/>
          </p:nvCxnSpPr>
          <p:spPr>
            <a:xfrm>
              <a:off x="8403459" y="2532287"/>
              <a:ext cx="2991311" cy="0"/>
            </a:xfrm>
            <a:prstGeom prst="line">
              <a:avLst/>
            </a:prstGeom>
            <a:ln w="3175" cmpd="sng">
              <a:solidFill>
                <a:schemeClr val="bg2">
                  <a:lumMod val="75000"/>
                </a:schemeClr>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412749" y="2185875"/>
              <a:ext cx="2969918" cy="0"/>
            </a:xfrm>
            <a:prstGeom prst="line">
              <a:avLst/>
            </a:prstGeom>
            <a:ln w="3175" cmpd="sng">
              <a:solidFill>
                <a:schemeClr val="bg2">
                  <a:lumMod val="75000"/>
                </a:schemeClr>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8331785" y="1846404"/>
              <a:ext cx="3183310" cy="0"/>
            </a:xfrm>
            <a:prstGeom prst="line">
              <a:avLst/>
            </a:prstGeom>
            <a:ln w="12700" cmpd="sng">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62" name="Straight Connector 61"/>
          <p:cNvCxnSpPr/>
          <p:nvPr/>
        </p:nvCxnSpPr>
        <p:spPr>
          <a:xfrm>
            <a:off x="1275627" y="2146534"/>
            <a:ext cx="2514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982116" y="2171169"/>
            <a:ext cx="177915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089359" y="2145838"/>
            <a:ext cx="277981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Freeform 6"/>
          <p:cNvSpPr>
            <a:spLocks/>
          </p:cNvSpPr>
          <p:nvPr/>
        </p:nvSpPr>
        <p:spPr bwMode="auto">
          <a:xfrm>
            <a:off x="1682007" y="2173338"/>
            <a:ext cx="1701841"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050" spc="39" dirty="0">
                <a:cs typeface="Arial"/>
              </a:rPr>
              <a:t>Drivers of Satisfaction</a:t>
            </a:r>
          </a:p>
        </p:txBody>
      </p:sp>
      <p:sp>
        <p:nvSpPr>
          <p:cNvPr id="66" name="Freeform 6"/>
          <p:cNvSpPr>
            <a:spLocks/>
          </p:cNvSpPr>
          <p:nvPr/>
        </p:nvSpPr>
        <p:spPr bwMode="auto">
          <a:xfrm>
            <a:off x="8107645" y="2172642"/>
            <a:ext cx="2761528"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050" spc="39" dirty="0">
                <a:cs typeface="Arial"/>
              </a:rPr>
              <a:t>Outcomes of the Customer Experience</a:t>
            </a:r>
          </a:p>
        </p:txBody>
      </p:sp>
      <p:sp>
        <p:nvSpPr>
          <p:cNvPr id="67" name="Freeform 6"/>
          <p:cNvSpPr>
            <a:spLocks/>
          </p:cNvSpPr>
          <p:nvPr/>
        </p:nvSpPr>
        <p:spPr bwMode="auto">
          <a:xfrm>
            <a:off x="1663208" y="1884887"/>
            <a:ext cx="1607033"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400" b="1" spc="39" dirty="0" smtClean="0">
                <a:cs typeface="Arial"/>
              </a:rPr>
              <a:t>ELEMENTS</a:t>
            </a:r>
            <a:endParaRPr lang="en-US" sz="1400" b="1" spc="39" dirty="0">
              <a:cs typeface="Arial"/>
            </a:endParaRPr>
          </a:p>
        </p:txBody>
      </p:sp>
      <p:sp>
        <p:nvSpPr>
          <p:cNvPr id="68" name="Freeform 6"/>
          <p:cNvSpPr>
            <a:spLocks/>
          </p:cNvSpPr>
          <p:nvPr/>
        </p:nvSpPr>
        <p:spPr bwMode="auto">
          <a:xfrm>
            <a:off x="5003010" y="1884887"/>
            <a:ext cx="1701841"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400" b="1" spc="39" dirty="0">
                <a:cs typeface="Arial"/>
              </a:rPr>
              <a:t>CX SCORE</a:t>
            </a:r>
          </a:p>
        </p:txBody>
      </p:sp>
      <p:sp>
        <p:nvSpPr>
          <p:cNvPr id="69" name="Freeform 6"/>
          <p:cNvSpPr>
            <a:spLocks/>
          </p:cNvSpPr>
          <p:nvPr/>
        </p:nvSpPr>
        <p:spPr bwMode="auto">
          <a:xfrm>
            <a:off x="8107645" y="1850062"/>
            <a:ext cx="2761528"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400" b="1" spc="39" dirty="0">
                <a:cs typeface="Arial"/>
              </a:rPr>
              <a:t>OUTCOMES</a:t>
            </a:r>
          </a:p>
        </p:txBody>
      </p:sp>
      <p:sp>
        <p:nvSpPr>
          <p:cNvPr id="84" name="Rectangle 83"/>
          <p:cNvSpPr/>
          <p:nvPr/>
        </p:nvSpPr>
        <p:spPr>
          <a:xfrm>
            <a:off x="4528159" y="5176998"/>
            <a:ext cx="2573918" cy="290875"/>
          </a:xfrm>
          <a:prstGeom prst="rect">
            <a:avLst/>
          </a:prstGeom>
          <a:noFill/>
        </p:spPr>
        <p:txBody>
          <a:bodyPr wrap="none" lIns="205794" tIns="48019" rIns="68598" bIns="48019">
            <a:spAutoFit/>
          </a:bodyPr>
          <a:lstStyle/>
          <a:p>
            <a:pPr algn="ctr" fontAlgn="base">
              <a:lnSpc>
                <a:spcPct val="90000"/>
              </a:lnSpc>
              <a:spcBef>
                <a:spcPct val="20000"/>
              </a:spcBef>
              <a:spcAft>
                <a:spcPct val="0"/>
              </a:spcAft>
            </a:pPr>
            <a:r>
              <a:rPr lang="en-US" altLang="en-US" sz="1400" b="1" dirty="0" smtClean="0">
                <a:cs typeface="Arial" panose="020B0604020202020204" pitchFamily="34" charset="0"/>
              </a:rPr>
              <a:t>WHERE AM I RIGHT NOW?</a:t>
            </a:r>
          </a:p>
        </p:txBody>
      </p:sp>
      <p:sp>
        <p:nvSpPr>
          <p:cNvPr id="88" name="Rectangle 87"/>
          <p:cNvSpPr/>
          <p:nvPr/>
        </p:nvSpPr>
        <p:spPr>
          <a:xfrm>
            <a:off x="280798" y="5176998"/>
            <a:ext cx="3735138" cy="484774"/>
          </a:xfrm>
          <a:prstGeom prst="rect">
            <a:avLst/>
          </a:prstGeom>
          <a:solidFill>
            <a:srgbClr val="FFFFFF"/>
          </a:solidFill>
        </p:spPr>
        <p:txBody>
          <a:bodyPr wrap="square" lIns="205794" tIns="48019" rIns="68598" bIns="48019">
            <a:spAutoFit/>
          </a:bodyPr>
          <a:lstStyle/>
          <a:p>
            <a:pPr algn="ctr" fontAlgn="base">
              <a:lnSpc>
                <a:spcPct val="90000"/>
              </a:lnSpc>
              <a:spcBef>
                <a:spcPct val="20000"/>
              </a:spcBef>
              <a:spcAft>
                <a:spcPct val="0"/>
              </a:spcAft>
            </a:pPr>
            <a:r>
              <a:rPr lang="en-US" altLang="en-US" sz="1400" b="1" dirty="0" smtClean="0">
                <a:solidFill>
                  <a:srgbClr val="3A475B"/>
                </a:solidFill>
                <a:cs typeface="Arial" panose="020B0604020202020204" pitchFamily="34" charset="0"/>
              </a:rPr>
              <a:t>WHICH ELEMENT SHOULD I PRIORITIZE?</a:t>
            </a:r>
            <a:endParaRPr lang="en-US" altLang="en-US" sz="1400" b="1" dirty="0">
              <a:solidFill>
                <a:srgbClr val="3A475B"/>
              </a:solidFill>
              <a:cs typeface="Arial" panose="020B0604020202020204" pitchFamily="34" charset="0"/>
            </a:endParaRPr>
          </a:p>
        </p:txBody>
      </p:sp>
      <p:sp>
        <p:nvSpPr>
          <p:cNvPr id="89" name="Rectangle 88"/>
          <p:cNvSpPr/>
          <p:nvPr/>
        </p:nvSpPr>
        <p:spPr>
          <a:xfrm>
            <a:off x="7805647" y="5176998"/>
            <a:ext cx="3643317" cy="290875"/>
          </a:xfrm>
          <a:prstGeom prst="rect">
            <a:avLst/>
          </a:prstGeom>
          <a:solidFill>
            <a:srgbClr val="FFFFFF"/>
          </a:solidFill>
        </p:spPr>
        <p:txBody>
          <a:bodyPr wrap="square" lIns="205794" tIns="48019" rIns="68598" bIns="48019">
            <a:spAutoFit/>
          </a:bodyPr>
          <a:lstStyle/>
          <a:p>
            <a:pPr algn="ctr" fontAlgn="base">
              <a:lnSpc>
                <a:spcPct val="90000"/>
              </a:lnSpc>
              <a:spcBef>
                <a:spcPct val="20000"/>
              </a:spcBef>
              <a:spcAft>
                <a:spcPct val="0"/>
              </a:spcAft>
            </a:pPr>
            <a:r>
              <a:rPr lang="en-US" altLang="en-US" sz="1400" b="1" dirty="0" smtClean="0">
                <a:solidFill>
                  <a:srgbClr val="3A475B"/>
                </a:solidFill>
                <a:cs typeface="Arial" panose="020B0604020202020204" pitchFamily="34" charset="0"/>
              </a:rPr>
              <a:t>WHAT OUTCOME DOES IT IMPACT?</a:t>
            </a:r>
            <a:endParaRPr lang="en-US" altLang="en-US" sz="1400" b="1" dirty="0">
              <a:solidFill>
                <a:srgbClr val="3A475B"/>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C932CDCB-4B29-F641-AE31-D4360F16EBC3}" type="slidenum">
              <a:rPr lang="en-US" smtClean="0"/>
              <a:t>8</a:t>
            </a:fld>
            <a:endParaRPr lang="en-US" dirty="0"/>
          </a:p>
        </p:txBody>
      </p:sp>
      <p:sp>
        <p:nvSpPr>
          <p:cNvPr id="85" name="Rectangle 84"/>
          <p:cNvSpPr>
            <a:spLocks noChangeArrowheads="1"/>
          </p:cNvSpPr>
          <p:nvPr/>
        </p:nvSpPr>
        <p:spPr bwMode="auto">
          <a:xfrm rot="10801223" flipV="1">
            <a:off x="4614230" y="4613413"/>
            <a:ext cx="2309403" cy="230824"/>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900" dirty="0" smtClean="0">
                <a:solidFill>
                  <a:schemeClr val="tx1"/>
                </a:solidFill>
                <a:latin typeface="+mj-lt"/>
              </a:rPr>
              <a:t>C.I. +/-  </a:t>
            </a:r>
            <a:r>
              <a:rPr lang="en-US" sz="900" dirty="0" smtClean="0">
                <a:latin typeface="+mj-lt"/>
              </a:rPr>
              <a:t>1.8</a:t>
            </a:r>
            <a:r>
              <a:rPr lang="en-US" sz="900" dirty="0" smtClean="0">
                <a:solidFill>
                  <a:schemeClr val="tx1"/>
                </a:solidFill>
                <a:latin typeface="+mj-lt"/>
              </a:rPr>
              <a:t> at 90% level of confidence</a:t>
            </a:r>
            <a:endParaRPr lang="en-US" sz="900" dirty="0">
              <a:solidFill>
                <a:schemeClr val="tx1"/>
              </a:solidFill>
              <a:latin typeface="+mj-lt"/>
            </a:endParaRPr>
          </a:p>
        </p:txBody>
      </p:sp>
      <p:sp>
        <p:nvSpPr>
          <p:cNvPr id="91" name="TextBox 6"/>
          <p:cNvSpPr txBox="1"/>
          <p:nvPr/>
        </p:nvSpPr>
        <p:spPr>
          <a:xfrm>
            <a:off x="4549095" y="4273990"/>
            <a:ext cx="252075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ea typeface="Verdana" panose="020B0604030504040204" pitchFamily="34" charset="0"/>
                <a:cs typeface="Verdana" panose="020B0604030504040204" pitchFamily="34" charset="0"/>
              </a:rPr>
              <a:t>September 1, 2015 – November 30, </a:t>
            </a:r>
            <a:r>
              <a:rPr lang="en-US" sz="1000" dirty="0">
                <a:ea typeface="Verdana" panose="020B0604030504040204" pitchFamily="34" charset="0"/>
                <a:cs typeface="Verdana" panose="020B0604030504040204" pitchFamily="34" charset="0"/>
              </a:rPr>
              <a:t>2016</a:t>
            </a:r>
          </a:p>
          <a:p>
            <a:pPr algn="ctr"/>
            <a:r>
              <a:rPr lang="en-US" sz="1000" dirty="0" smtClean="0">
                <a:ea typeface="Verdana" panose="020B0604030504040204" pitchFamily="34" charset="0"/>
                <a:cs typeface="Verdana" panose="020B0604030504040204" pitchFamily="34" charset="0"/>
              </a:rPr>
              <a:t>n= 320</a:t>
            </a:r>
            <a:endParaRPr lang="en-US" sz="1000" dirty="0">
              <a:ea typeface="Verdana" panose="020B0604030504040204" pitchFamily="34" charset="0"/>
              <a:cs typeface="Verdana" panose="020B0604030504040204" pitchFamily="34" charset="0"/>
            </a:endParaRPr>
          </a:p>
        </p:txBody>
      </p:sp>
      <p:sp>
        <p:nvSpPr>
          <p:cNvPr id="70" name="TextBox 69"/>
          <p:cNvSpPr txBox="1"/>
          <p:nvPr/>
        </p:nvSpPr>
        <p:spPr>
          <a:xfrm>
            <a:off x="2910141" y="6508395"/>
            <a:ext cx="5985232"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smtClean="0">
                <a:solidFill>
                  <a:schemeClr val="bg1"/>
                </a:solidFill>
                <a:latin typeface="Arial"/>
                <a:ea typeface="Verdana" panose="020B0604030504040204" pitchFamily="34" charset="0"/>
                <a:cs typeface="Verdana" panose="020B0604030504040204" pitchFamily="34" charset="0"/>
              </a:rPr>
              <a:t>Bolded items represent Top Priority Elements between September 1, 2015 – November 30, 2016</a:t>
            </a:r>
          </a:p>
        </p:txBody>
      </p:sp>
    </p:spTree>
    <p:extLst>
      <p:ext uri="{BB962C8B-B14F-4D97-AF65-F5344CB8AC3E}">
        <p14:creationId xmlns:p14="http://schemas.microsoft.com/office/powerpoint/2010/main" val="4025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a:graphicFrameLocks noGrp="1"/>
          </p:cNvGraphicFramePr>
          <p:nvPr>
            <p:extLst>
              <p:ext uri="{D42A27DB-BD31-4B8C-83A1-F6EECF244321}">
                <p14:modId xmlns:p14="http://schemas.microsoft.com/office/powerpoint/2010/main" val="272415555"/>
              </p:ext>
            </p:extLst>
          </p:nvPr>
        </p:nvGraphicFramePr>
        <p:xfrm>
          <a:off x="534865" y="1218864"/>
          <a:ext cx="6504577" cy="502199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34865" y="418415"/>
            <a:ext cx="10969943" cy="888608"/>
          </a:xfrm>
        </p:spPr>
        <p:txBody>
          <a:bodyPr>
            <a:noAutofit/>
          </a:bodyPr>
          <a:lstStyle/>
          <a:p>
            <a:r>
              <a:rPr lang="en-US" sz="2000" dirty="0"/>
              <a:t>With relatively low scores and a high impact on satisfaction </a:t>
            </a:r>
            <a:r>
              <a:rPr lang="en-US" sz="2000" dirty="0" smtClean="0">
                <a:solidFill>
                  <a:srgbClr val="002060"/>
                </a:solidFill>
              </a:rPr>
              <a:t>information browsing</a:t>
            </a:r>
            <a:r>
              <a:rPr lang="en-US" sz="2000" dirty="0" smtClean="0"/>
              <a:t>,</a:t>
            </a:r>
            <a:r>
              <a:rPr lang="en-US" sz="2000" dirty="0" smtClean="0">
                <a:solidFill>
                  <a:schemeClr val="tx1">
                    <a:lumMod val="50000"/>
                  </a:schemeClr>
                </a:solidFill>
              </a:rPr>
              <a:t> </a:t>
            </a:r>
            <a:r>
              <a:rPr lang="en-US" sz="2000" dirty="0" smtClean="0">
                <a:solidFill>
                  <a:srgbClr val="5BCDFF"/>
                </a:solidFill>
              </a:rPr>
              <a:t>site information</a:t>
            </a:r>
            <a:r>
              <a:rPr lang="en-US" sz="2000" dirty="0" smtClean="0"/>
              <a:t>,</a:t>
            </a:r>
            <a:r>
              <a:rPr lang="en-US" sz="2000" dirty="0" smtClean="0">
                <a:solidFill>
                  <a:srgbClr val="C00000"/>
                </a:solidFill>
              </a:rPr>
              <a:t> </a:t>
            </a:r>
            <a:r>
              <a:rPr lang="en-US" sz="2000" dirty="0" smtClean="0"/>
              <a:t>and</a:t>
            </a:r>
            <a:r>
              <a:rPr lang="en-US" sz="2000" dirty="0" smtClean="0">
                <a:solidFill>
                  <a:srgbClr val="C00000"/>
                </a:solidFill>
              </a:rPr>
              <a:t> </a:t>
            </a:r>
            <a:r>
              <a:rPr lang="en-US" sz="2000" dirty="0" smtClean="0">
                <a:solidFill>
                  <a:srgbClr val="8246B2"/>
                </a:solidFill>
              </a:rPr>
              <a:t>navigation</a:t>
            </a:r>
            <a:r>
              <a:rPr lang="en-US" sz="2000" dirty="0" smtClean="0">
                <a:solidFill>
                  <a:schemeClr val="tx1">
                    <a:lumMod val="50000"/>
                  </a:schemeClr>
                </a:solidFill>
              </a:rPr>
              <a:t> </a:t>
            </a:r>
            <a:r>
              <a:rPr lang="en-US" sz="2000" dirty="0"/>
              <a:t>offer the greatest opportunity to improve </a:t>
            </a:r>
            <a:r>
              <a:rPr lang="en-US" sz="2000" dirty="0" smtClean="0"/>
              <a:t>visitors’ </a:t>
            </a:r>
            <a:r>
              <a:rPr lang="en-US" sz="2000" dirty="0"/>
              <a:t>overall satisfaction.</a:t>
            </a:r>
          </a:p>
        </p:txBody>
      </p:sp>
      <p:sp>
        <p:nvSpPr>
          <p:cNvPr id="5" name="Oval 4"/>
          <p:cNvSpPr/>
          <p:nvPr/>
        </p:nvSpPr>
        <p:spPr>
          <a:xfrm>
            <a:off x="7620468" y="3810794"/>
            <a:ext cx="457200" cy="483271"/>
          </a:xfrm>
          <a:prstGeom prst="ellipse">
            <a:avLst/>
          </a:prstGeom>
          <a:solidFill>
            <a:srgbClr val="5BCDFF"/>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sp>
        <p:nvSpPr>
          <p:cNvPr id="6" name="Text Box 5"/>
          <p:cNvSpPr txBox="1">
            <a:spLocks noChangeArrowheads="1"/>
          </p:cNvSpPr>
          <p:nvPr/>
        </p:nvSpPr>
        <p:spPr bwMode="auto">
          <a:xfrm>
            <a:off x="7558468" y="3422085"/>
            <a:ext cx="4222605" cy="307777"/>
          </a:xfrm>
          <a:prstGeom prst="rect">
            <a:avLst/>
          </a:prstGeom>
          <a:noFill/>
          <a:ln w="9525">
            <a:noFill/>
            <a:miter lim="800000"/>
            <a:headEnd/>
            <a:tailEnd/>
          </a:ln>
        </p:spPr>
        <p:txBody>
          <a:bodyPr wrap="square">
            <a:spAutoFit/>
          </a:bodyPr>
          <a:lstStyle/>
          <a:p>
            <a:r>
              <a:rPr lang="en-US" sz="1400" b="1" u="sng" dirty="0" smtClean="0">
                <a:solidFill>
                  <a:srgbClr val="5BCDFF"/>
                </a:solidFill>
                <a:cs typeface="Arial" pitchFamily="34" charset="0"/>
              </a:rPr>
              <a:t>Site Information</a:t>
            </a:r>
            <a:r>
              <a:rPr lang="en-US" sz="1200" b="1" u="sng" dirty="0" smtClean="0">
                <a:solidFill>
                  <a:srgbClr val="5BCDFF"/>
                </a:solidFill>
                <a:cs typeface="Arial" pitchFamily="34" charset="0"/>
              </a:rPr>
              <a:t>		                        	</a:t>
            </a:r>
            <a:endParaRPr lang="en-US" sz="1200" i="1" u="sng" dirty="0">
              <a:solidFill>
                <a:srgbClr val="5BCDFF"/>
              </a:solidFill>
              <a:cs typeface="Arial" pitchFamily="34" charset="0"/>
            </a:endParaRPr>
          </a:p>
        </p:txBody>
      </p:sp>
      <p:grpSp>
        <p:nvGrpSpPr>
          <p:cNvPr id="7" name="Group 6"/>
          <p:cNvGrpSpPr/>
          <p:nvPr/>
        </p:nvGrpSpPr>
        <p:grpSpPr>
          <a:xfrm>
            <a:off x="8131235" y="3648002"/>
            <a:ext cx="3664698" cy="1092607"/>
            <a:chOff x="5803722" y="2191536"/>
            <a:chExt cx="3664698" cy="1033664"/>
          </a:xfrm>
        </p:grpSpPr>
        <p:sp>
          <p:nvSpPr>
            <p:cNvPr id="8" name="Text Box 5"/>
            <p:cNvSpPr txBox="1">
              <a:spLocks noChangeArrowheads="1"/>
            </p:cNvSpPr>
            <p:nvPr/>
          </p:nvSpPr>
          <p:spPr bwMode="auto">
            <a:xfrm>
              <a:off x="5803722" y="2191536"/>
              <a:ext cx="3664698" cy="1033664"/>
            </a:xfrm>
            <a:prstGeom prst="rect">
              <a:avLst/>
            </a:prstGeom>
            <a:noFill/>
            <a:ln w="9525">
              <a:noFill/>
              <a:miter lim="800000"/>
              <a:headEnd/>
              <a:tailEnd/>
            </a:ln>
          </p:spPr>
          <p:txBody>
            <a:bodyPr wrap="square">
              <a:spAutoFit/>
            </a:bodyPr>
            <a:lstStyle/>
            <a:p>
              <a:endParaRPr lang="en-US" sz="1100" i="1" dirty="0" smtClean="0">
                <a:solidFill>
                  <a:schemeClr val="tx1">
                    <a:lumMod val="50000"/>
                  </a:schemeClr>
                </a:solidFill>
                <a:cs typeface="Arial" pitchFamily="34" charset="0"/>
              </a:endParaRPr>
            </a:p>
            <a:p>
              <a:r>
                <a:rPr lang="en-US" sz="1100" i="1" dirty="0" smtClean="0">
                  <a:solidFill>
                    <a:schemeClr val="tx1">
                      <a:lumMod val="50000"/>
                    </a:schemeClr>
                  </a:solidFill>
                  <a:cs typeface="Arial" pitchFamily="34" charset="0"/>
                </a:rPr>
                <a:t>Thoroughness of information</a:t>
              </a:r>
            </a:p>
            <a:p>
              <a:r>
                <a:rPr lang="en-US" sz="1100" i="1" dirty="0" smtClean="0">
                  <a:solidFill>
                    <a:schemeClr val="tx1">
                      <a:lumMod val="50000"/>
                    </a:schemeClr>
                  </a:solidFill>
                  <a:cs typeface="Arial" pitchFamily="34" charset="0"/>
                </a:rPr>
                <a:t>Information is understandable</a:t>
              </a:r>
            </a:p>
            <a:p>
              <a:r>
                <a:rPr lang="en-US" sz="1100" i="1" dirty="0" smtClean="0">
                  <a:solidFill>
                    <a:schemeClr val="tx1">
                      <a:lumMod val="50000"/>
                    </a:schemeClr>
                  </a:solidFill>
                  <a:cs typeface="Arial" pitchFamily="34" charset="0"/>
                </a:rPr>
                <a:t>Information answers your questions</a:t>
              </a:r>
              <a:endParaRPr lang="en-US" sz="900" b="1" dirty="0" smtClean="0">
                <a:solidFill>
                  <a:schemeClr val="tx1">
                    <a:lumMod val="50000"/>
                  </a:schemeClr>
                </a:solidFill>
                <a:cs typeface="Arial" pitchFamily="34" charset="0"/>
              </a:endParaRPr>
            </a:p>
            <a:p>
              <a:endParaRPr lang="en-US" sz="900" dirty="0" smtClean="0">
                <a:solidFill>
                  <a:schemeClr val="tx1">
                    <a:lumMod val="50000"/>
                  </a:schemeClr>
                </a:solidFill>
                <a:cs typeface="Arial" pitchFamily="34" charset="0"/>
              </a:endParaRPr>
            </a:p>
            <a:p>
              <a:endParaRPr lang="en-US" sz="1200" i="1" dirty="0">
                <a:solidFill>
                  <a:schemeClr val="tx1">
                    <a:lumMod val="50000"/>
                  </a:schemeClr>
                </a:solidFill>
                <a:cs typeface="Arial" pitchFamily="34" charset="0"/>
              </a:endParaRPr>
            </a:p>
          </p:txBody>
        </p:sp>
        <p:sp>
          <p:nvSpPr>
            <p:cNvPr id="9" name="TextBox 8"/>
            <p:cNvSpPr txBox="1"/>
            <p:nvPr/>
          </p:nvSpPr>
          <p:spPr>
            <a:xfrm>
              <a:off x="8876813" y="2349740"/>
              <a:ext cx="397866" cy="262056"/>
            </a:xfrm>
            <a:prstGeom prst="rect">
              <a:avLst/>
            </a:prstGeom>
            <a:noFill/>
          </p:spPr>
          <p:txBody>
            <a:bodyPr wrap="none" rtlCol="0">
              <a:spAutoFit/>
            </a:bodyPr>
            <a:lstStyle/>
            <a:p>
              <a:r>
                <a:rPr lang="en-US" sz="1200" b="1" dirty="0" smtClean="0">
                  <a:solidFill>
                    <a:srgbClr val="5BCDFF"/>
                  </a:solidFill>
                </a:rPr>
                <a:t>7.4</a:t>
              </a:r>
              <a:endParaRPr lang="en-US" sz="1200" b="1" dirty="0">
                <a:solidFill>
                  <a:srgbClr val="5BCDFF"/>
                </a:solidFill>
              </a:endParaRPr>
            </a:p>
          </p:txBody>
        </p:sp>
        <p:sp>
          <p:nvSpPr>
            <p:cNvPr id="10" name="TextBox 9"/>
            <p:cNvSpPr txBox="1"/>
            <p:nvPr/>
          </p:nvSpPr>
          <p:spPr>
            <a:xfrm>
              <a:off x="8876813" y="2525746"/>
              <a:ext cx="397866" cy="262056"/>
            </a:xfrm>
            <a:prstGeom prst="rect">
              <a:avLst/>
            </a:prstGeom>
            <a:noFill/>
          </p:spPr>
          <p:txBody>
            <a:bodyPr wrap="none" rtlCol="0">
              <a:spAutoFit/>
            </a:bodyPr>
            <a:lstStyle/>
            <a:p>
              <a:r>
                <a:rPr lang="en-US" sz="1200" b="1" dirty="0" smtClean="0">
                  <a:solidFill>
                    <a:srgbClr val="5BCDFF"/>
                  </a:solidFill>
                </a:rPr>
                <a:t>7.8</a:t>
              </a:r>
              <a:endParaRPr lang="en-US" sz="1200" b="1" dirty="0">
                <a:solidFill>
                  <a:srgbClr val="5BCDFF"/>
                </a:solidFill>
              </a:endParaRPr>
            </a:p>
          </p:txBody>
        </p:sp>
        <p:sp>
          <p:nvSpPr>
            <p:cNvPr id="11" name="TextBox 10"/>
            <p:cNvSpPr txBox="1"/>
            <p:nvPr/>
          </p:nvSpPr>
          <p:spPr>
            <a:xfrm>
              <a:off x="8876813" y="2701753"/>
              <a:ext cx="397866" cy="262056"/>
            </a:xfrm>
            <a:prstGeom prst="rect">
              <a:avLst/>
            </a:prstGeom>
            <a:noFill/>
          </p:spPr>
          <p:txBody>
            <a:bodyPr wrap="none" rtlCol="0">
              <a:spAutoFit/>
            </a:bodyPr>
            <a:lstStyle/>
            <a:p>
              <a:r>
                <a:rPr lang="en-US" sz="1200" b="1" dirty="0">
                  <a:solidFill>
                    <a:srgbClr val="FF0000"/>
                  </a:solidFill>
                </a:rPr>
                <a:t>6</a:t>
              </a:r>
              <a:r>
                <a:rPr lang="en-US" sz="1200" b="1" dirty="0" smtClean="0">
                  <a:solidFill>
                    <a:srgbClr val="FF0000"/>
                  </a:solidFill>
                </a:rPr>
                <a:t>.8</a:t>
              </a:r>
              <a:endParaRPr lang="en-US" sz="1200" b="1" dirty="0">
                <a:solidFill>
                  <a:srgbClr val="FF0000"/>
                </a:solidFill>
              </a:endParaRPr>
            </a:p>
          </p:txBody>
        </p:sp>
      </p:grpSp>
      <p:sp>
        <p:nvSpPr>
          <p:cNvPr id="13" name="Oval 12"/>
          <p:cNvSpPr/>
          <p:nvPr/>
        </p:nvSpPr>
        <p:spPr>
          <a:xfrm>
            <a:off x="7605608" y="4877700"/>
            <a:ext cx="457200" cy="483271"/>
          </a:xfrm>
          <a:prstGeom prst="ellipse">
            <a:avLst/>
          </a:prstGeom>
          <a:solidFill>
            <a:srgbClr val="8246B2"/>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sp>
        <p:nvSpPr>
          <p:cNvPr id="14" name="Text Box 5"/>
          <p:cNvSpPr txBox="1">
            <a:spLocks noChangeArrowheads="1"/>
          </p:cNvSpPr>
          <p:nvPr/>
        </p:nvSpPr>
        <p:spPr bwMode="auto">
          <a:xfrm>
            <a:off x="7558468" y="4512692"/>
            <a:ext cx="4222605" cy="307777"/>
          </a:xfrm>
          <a:prstGeom prst="rect">
            <a:avLst/>
          </a:prstGeom>
          <a:noFill/>
          <a:ln w="9525">
            <a:noFill/>
            <a:miter lim="800000"/>
            <a:headEnd/>
            <a:tailEnd/>
          </a:ln>
        </p:spPr>
        <p:txBody>
          <a:bodyPr wrap="square">
            <a:spAutoFit/>
          </a:bodyPr>
          <a:lstStyle/>
          <a:p>
            <a:r>
              <a:rPr lang="en-US" sz="1400" b="1" u="sng" dirty="0" smtClean="0">
                <a:solidFill>
                  <a:srgbClr val="8246B2"/>
                </a:solidFill>
                <a:cs typeface="Arial" pitchFamily="34" charset="0"/>
              </a:rPr>
              <a:t>Navigation			                        	</a:t>
            </a:r>
            <a:endParaRPr lang="en-US" sz="1400" i="1" u="sng" dirty="0">
              <a:solidFill>
                <a:srgbClr val="8246B2"/>
              </a:solidFill>
              <a:cs typeface="Arial" pitchFamily="34" charset="0"/>
            </a:endParaRPr>
          </a:p>
        </p:txBody>
      </p:sp>
      <p:grpSp>
        <p:nvGrpSpPr>
          <p:cNvPr id="15" name="Group 14"/>
          <p:cNvGrpSpPr/>
          <p:nvPr/>
        </p:nvGrpSpPr>
        <p:grpSpPr>
          <a:xfrm>
            <a:off x="8116375" y="4714908"/>
            <a:ext cx="3664698" cy="954107"/>
            <a:chOff x="5821814" y="2322884"/>
            <a:chExt cx="3664698" cy="902636"/>
          </a:xfrm>
        </p:grpSpPr>
        <p:sp>
          <p:nvSpPr>
            <p:cNvPr id="16" name="Text Box 5"/>
            <p:cNvSpPr txBox="1">
              <a:spLocks noChangeArrowheads="1"/>
            </p:cNvSpPr>
            <p:nvPr/>
          </p:nvSpPr>
          <p:spPr bwMode="auto">
            <a:xfrm>
              <a:off x="5821814" y="2322884"/>
              <a:ext cx="3664698" cy="902636"/>
            </a:xfrm>
            <a:prstGeom prst="rect">
              <a:avLst/>
            </a:prstGeom>
            <a:noFill/>
            <a:ln w="9525">
              <a:noFill/>
              <a:miter lim="800000"/>
              <a:headEnd/>
              <a:tailEnd/>
            </a:ln>
          </p:spPr>
          <p:txBody>
            <a:bodyPr wrap="square">
              <a:spAutoFit/>
            </a:bodyPr>
            <a:lstStyle/>
            <a:p>
              <a:endParaRPr lang="en-US" sz="1100" i="1" dirty="0" smtClean="0">
                <a:solidFill>
                  <a:schemeClr val="tx1">
                    <a:lumMod val="50000"/>
                  </a:schemeClr>
                </a:solidFill>
                <a:cs typeface="Arial" pitchFamily="34" charset="0"/>
              </a:endParaRPr>
            </a:p>
            <a:p>
              <a:r>
                <a:rPr lang="en-US" sz="1100" i="1" dirty="0" smtClean="0">
                  <a:solidFill>
                    <a:schemeClr val="tx1">
                      <a:lumMod val="50000"/>
                    </a:schemeClr>
                  </a:solidFill>
                  <a:cs typeface="Arial" pitchFamily="34" charset="0"/>
                </a:rPr>
                <a:t>Site organization</a:t>
              </a:r>
            </a:p>
            <a:p>
              <a:r>
                <a:rPr lang="en-US" sz="1100" i="1" dirty="0" smtClean="0">
                  <a:solidFill>
                    <a:schemeClr val="tx1">
                      <a:lumMod val="50000"/>
                    </a:schemeClr>
                  </a:solidFill>
                  <a:cs typeface="Arial" pitchFamily="34" charset="0"/>
                </a:rPr>
                <a:t>Options available to navigate site</a:t>
              </a:r>
            </a:p>
            <a:p>
              <a:r>
                <a:rPr lang="en-US" sz="1100" i="1" dirty="0" smtClean="0">
                  <a:solidFill>
                    <a:schemeClr val="tx1">
                      <a:lumMod val="50000"/>
                    </a:schemeClr>
                  </a:solidFill>
                  <a:cs typeface="Arial" pitchFamily="34" charset="0"/>
                </a:rPr>
                <a:t>Site layout helps find what you need</a:t>
              </a:r>
              <a:endParaRPr lang="en-US" sz="900" dirty="0" smtClean="0">
                <a:solidFill>
                  <a:schemeClr val="tx1">
                    <a:lumMod val="50000"/>
                  </a:schemeClr>
                </a:solidFill>
                <a:cs typeface="Arial" pitchFamily="34" charset="0"/>
              </a:endParaRPr>
            </a:p>
            <a:p>
              <a:endParaRPr lang="en-US" sz="1200" i="1" dirty="0">
                <a:solidFill>
                  <a:schemeClr val="tx1">
                    <a:lumMod val="50000"/>
                  </a:schemeClr>
                </a:solidFill>
                <a:cs typeface="Arial" pitchFamily="34" charset="0"/>
              </a:endParaRPr>
            </a:p>
          </p:txBody>
        </p:sp>
        <p:sp>
          <p:nvSpPr>
            <p:cNvPr id="17" name="TextBox 16"/>
            <p:cNvSpPr txBox="1"/>
            <p:nvPr/>
          </p:nvSpPr>
          <p:spPr>
            <a:xfrm>
              <a:off x="8894905" y="2481088"/>
              <a:ext cx="397866" cy="262056"/>
            </a:xfrm>
            <a:prstGeom prst="rect">
              <a:avLst/>
            </a:prstGeom>
            <a:noFill/>
          </p:spPr>
          <p:txBody>
            <a:bodyPr wrap="none" rtlCol="0">
              <a:spAutoFit/>
            </a:bodyPr>
            <a:lstStyle/>
            <a:p>
              <a:r>
                <a:rPr lang="en-US" sz="1200" b="1" dirty="0" smtClean="0">
                  <a:solidFill>
                    <a:srgbClr val="8246B2"/>
                  </a:solidFill>
                </a:rPr>
                <a:t>7.4</a:t>
              </a:r>
              <a:endParaRPr lang="en-US" sz="1200" b="1" dirty="0">
                <a:solidFill>
                  <a:srgbClr val="8246B2"/>
                </a:solidFill>
              </a:endParaRPr>
            </a:p>
          </p:txBody>
        </p:sp>
        <p:sp>
          <p:nvSpPr>
            <p:cNvPr id="18" name="TextBox 17"/>
            <p:cNvSpPr txBox="1"/>
            <p:nvPr/>
          </p:nvSpPr>
          <p:spPr>
            <a:xfrm>
              <a:off x="8894905" y="2657094"/>
              <a:ext cx="397866" cy="262056"/>
            </a:xfrm>
            <a:prstGeom prst="rect">
              <a:avLst/>
            </a:prstGeom>
            <a:noFill/>
          </p:spPr>
          <p:txBody>
            <a:bodyPr wrap="none" rtlCol="0">
              <a:spAutoFit/>
            </a:bodyPr>
            <a:lstStyle/>
            <a:p>
              <a:r>
                <a:rPr lang="en-US" sz="1200" b="1" dirty="0" smtClean="0">
                  <a:solidFill>
                    <a:srgbClr val="8246B2"/>
                  </a:solidFill>
                </a:rPr>
                <a:t>7.3</a:t>
              </a:r>
              <a:endParaRPr lang="en-US" sz="1200" b="1" dirty="0">
                <a:solidFill>
                  <a:srgbClr val="8246B2"/>
                </a:solidFill>
              </a:endParaRPr>
            </a:p>
          </p:txBody>
        </p:sp>
        <p:sp>
          <p:nvSpPr>
            <p:cNvPr id="19" name="TextBox 18"/>
            <p:cNvSpPr txBox="1"/>
            <p:nvPr/>
          </p:nvSpPr>
          <p:spPr>
            <a:xfrm>
              <a:off x="8894905" y="2833101"/>
              <a:ext cx="397866" cy="262056"/>
            </a:xfrm>
            <a:prstGeom prst="rect">
              <a:avLst/>
            </a:prstGeom>
            <a:noFill/>
          </p:spPr>
          <p:txBody>
            <a:bodyPr wrap="none" rtlCol="0">
              <a:spAutoFit/>
            </a:bodyPr>
            <a:lstStyle/>
            <a:p>
              <a:r>
                <a:rPr lang="en-US" sz="1200" b="1" dirty="0" smtClean="0">
                  <a:solidFill>
                    <a:srgbClr val="FF0000"/>
                  </a:solidFill>
                </a:rPr>
                <a:t>7.1</a:t>
              </a:r>
              <a:endParaRPr lang="en-US" sz="1200" b="1" dirty="0">
                <a:solidFill>
                  <a:srgbClr val="FF0000"/>
                </a:solidFill>
              </a:endParaRPr>
            </a:p>
          </p:txBody>
        </p:sp>
      </p:grpSp>
      <p:sp>
        <p:nvSpPr>
          <p:cNvPr id="23" name="Oval 22"/>
          <p:cNvSpPr/>
          <p:nvPr/>
        </p:nvSpPr>
        <p:spPr>
          <a:xfrm>
            <a:off x="7624585" y="2720576"/>
            <a:ext cx="457200" cy="483271"/>
          </a:xfrm>
          <a:prstGeom prst="ellipse">
            <a:avLst/>
          </a:prstGeom>
          <a:solidFill>
            <a:srgbClr val="00206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sp>
        <p:nvSpPr>
          <p:cNvPr id="24" name="Text Box 5"/>
          <p:cNvSpPr txBox="1">
            <a:spLocks noChangeArrowheads="1"/>
          </p:cNvSpPr>
          <p:nvPr/>
        </p:nvSpPr>
        <p:spPr bwMode="auto">
          <a:xfrm>
            <a:off x="7562585" y="2323318"/>
            <a:ext cx="4222605" cy="307777"/>
          </a:xfrm>
          <a:prstGeom prst="rect">
            <a:avLst/>
          </a:prstGeom>
          <a:noFill/>
          <a:ln w="9525">
            <a:noFill/>
            <a:miter lim="800000"/>
            <a:headEnd/>
            <a:tailEnd/>
          </a:ln>
        </p:spPr>
        <p:txBody>
          <a:bodyPr wrap="square">
            <a:spAutoFit/>
          </a:bodyPr>
          <a:lstStyle/>
          <a:p>
            <a:r>
              <a:rPr lang="en-US" sz="1400" b="1" u="sng" dirty="0" smtClean="0">
                <a:solidFill>
                  <a:srgbClr val="002060"/>
                </a:solidFill>
                <a:cs typeface="Arial" pitchFamily="34" charset="0"/>
              </a:rPr>
              <a:t>Information Browsing</a:t>
            </a:r>
            <a:r>
              <a:rPr lang="en-US" sz="1200" b="1" u="sng" dirty="0" smtClean="0">
                <a:solidFill>
                  <a:srgbClr val="002060"/>
                </a:solidFill>
                <a:cs typeface="Arial" pitchFamily="34" charset="0"/>
              </a:rPr>
              <a:t>	                        	</a:t>
            </a:r>
            <a:endParaRPr lang="en-US" sz="1200" i="1" u="sng" dirty="0">
              <a:solidFill>
                <a:srgbClr val="002060"/>
              </a:solidFill>
              <a:cs typeface="Arial" pitchFamily="34" charset="0"/>
            </a:endParaRPr>
          </a:p>
        </p:txBody>
      </p:sp>
      <p:grpSp>
        <p:nvGrpSpPr>
          <p:cNvPr id="25" name="Group 24"/>
          <p:cNvGrpSpPr/>
          <p:nvPr/>
        </p:nvGrpSpPr>
        <p:grpSpPr>
          <a:xfrm>
            <a:off x="8135352" y="2557784"/>
            <a:ext cx="3664698" cy="1092607"/>
            <a:chOff x="5803722" y="2191536"/>
            <a:chExt cx="3664698" cy="1033664"/>
          </a:xfrm>
        </p:grpSpPr>
        <p:sp>
          <p:nvSpPr>
            <p:cNvPr id="26" name="Text Box 5"/>
            <p:cNvSpPr txBox="1">
              <a:spLocks noChangeArrowheads="1"/>
            </p:cNvSpPr>
            <p:nvPr/>
          </p:nvSpPr>
          <p:spPr bwMode="auto">
            <a:xfrm>
              <a:off x="5803722" y="2191536"/>
              <a:ext cx="3664698" cy="1033664"/>
            </a:xfrm>
            <a:prstGeom prst="rect">
              <a:avLst/>
            </a:prstGeom>
            <a:noFill/>
            <a:ln w="9525">
              <a:noFill/>
              <a:miter lim="800000"/>
              <a:headEnd/>
              <a:tailEnd/>
            </a:ln>
          </p:spPr>
          <p:txBody>
            <a:bodyPr wrap="square">
              <a:spAutoFit/>
            </a:bodyPr>
            <a:lstStyle/>
            <a:p>
              <a:endParaRPr lang="en-US" sz="1100" i="1" dirty="0" smtClean="0">
                <a:solidFill>
                  <a:schemeClr val="tx1">
                    <a:lumMod val="50000"/>
                  </a:schemeClr>
                </a:solidFill>
                <a:cs typeface="Arial" pitchFamily="34" charset="0"/>
              </a:endParaRPr>
            </a:p>
            <a:p>
              <a:r>
                <a:rPr lang="en-US" sz="1100" i="1" dirty="0" smtClean="0">
                  <a:solidFill>
                    <a:schemeClr val="tx1">
                      <a:lumMod val="50000"/>
                    </a:schemeClr>
                  </a:solidFill>
                  <a:cs typeface="Arial" pitchFamily="34" charset="0"/>
                </a:rPr>
                <a:t>Ability to sort information</a:t>
              </a:r>
            </a:p>
            <a:p>
              <a:r>
                <a:rPr lang="en-US" sz="1100" i="1" dirty="0" smtClean="0">
                  <a:solidFill>
                    <a:schemeClr val="tx1">
                      <a:lumMod val="50000"/>
                    </a:schemeClr>
                  </a:solidFill>
                  <a:cs typeface="Arial" pitchFamily="34" charset="0"/>
                </a:rPr>
                <a:t>Ability to narrow choices to find information</a:t>
              </a:r>
            </a:p>
            <a:p>
              <a:r>
                <a:rPr lang="en-US" sz="1100" i="1" dirty="0" smtClean="0">
                  <a:solidFill>
                    <a:schemeClr val="tx1">
                      <a:lumMod val="50000"/>
                    </a:schemeClr>
                  </a:solidFill>
                  <a:cs typeface="Arial" pitchFamily="34" charset="0"/>
                </a:rPr>
                <a:t>Site features help you find what you need</a:t>
              </a:r>
              <a:endParaRPr lang="en-US" sz="900" b="1" dirty="0" smtClean="0">
                <a:solidFill>
                  <a:schemeClr val="tx1">
                    <a:lumMod val="50000"/>
                  </a:schemeClr>
                </a:solidFill>
                <a:cs typeface="Arial" pitchFamily="34" charset="0"/>
              </a:endParaRPr>
            </a:p>
            <a:p>
              <a:endParaRPr lang="en-US" sz="900" dirty="0" smtClean="0">
                <a:solidFill>
                  <a:schemeClr val="tx1">
                    <a:lumMod val="50000"/>
                  </a:schemeClr>
                </a:solidFill>
                <a:cs typeface="Arial" pitchFamily="34" charset="0"/>
              </a:endParaRPr>
            </a:p>
            <a:p>
              <a:endParaRPr lang="en-US" sz="1200" i="1" dirty="0">
                <a:solidFill>
                  <a:schemeClr val="tx1">
                    <a:lumMod val="50000"/>
                  </a:schemeClr>
                </a:solidFill>
                <a:cs typeface="Arial" pitchFamily="34" charset="0"/>
              </a:endParaRPr>
            </a:p>
          </p:txBody>
        </p:sp>
        <p:sp>
          <p:nvSpPr>
            <p:cNvPr id="27" name="TextBox 26"/>
            <p:cNvSpPr txBox="1"/>
            <p:nvPr/>
          </p:nvSpPr>
          <p:spPr>
            <a:xfrm>
              <a:off x="8876813" y="2349740"/>
              <a:ext cx="397866" cy="262056"/>
            </a:xfrm>
            <a:prstGeom prst="rect">
              <a:avLst/>
            </a:prstGeom>
            <a:noFill/>
          </p:spPr>
          <p:txBody>
            <a:bodyPr wrap="none" rtlCol="0">
              <a:spAutoFit/>
            </a:bodyPr>
            <a:lstStyle/>
            <a:p>
              <a:r>
                <a:rPr lang="en-US" sz="1200" b="1" dirty="0" smtClean="0">
                  <a:solidFill>
                    <a:srgbClr val="002060"/>
                  </a:solidFill>
                </a:rPr>
                <a:t>7.0</a:t>
              </a:r>
              <a:endParaRPr lang="en-US" sz="1200" b="1" dirty="0">
                <a:solidFill>
                  <a:srgbClr val="002060"/>
                </a:solidFill>
              </a:endParaRPr>
            </a:p>
          </p:txBody>
        </p:sp>
        <p:sp>
          <p:nvSpPr>
            <p:cNvPr id="28" name="TextBox 27"/>
            <p:cNvSpPr txBox="1"/>
            <p:nvPr/>
          </p:nvSpPr>
          <p:spPr>
            <a:xfrm>
              <a:off x="8876813" y="2525746"/>
              <a:ext cx="397866" cy="262056"/>
            </a:xfrm>
            <a:prstGeom prst="rect">
              <a:avLst/>
            </a:prstGeom>
            <a:noFill/>
          </p:spPr>
          <p:txBody>
            <a:bodyPr wrap="none" rtlCol="0">
              <a:spAutoFit/>
            </a:bodyPr>
            <a:lstStyle/>
            <a:p>
              <a:r>
                <a:rPr lang="en-US" sz="1200" b="1" dirty="0" smtClean="0">
                  <a:solidFill>
                    <a:srgbClr val="FF0000"/>
                  </a:solidFill>
                </a:rPr>
                <a:t>6.7</a:t>
              </a:r>
              <a:endParaRPr lang="en-US" sz="1200" b="1" dirty="0">
                <a:solidFill>
                  <a:srgbClr val="FF0000"/>
                </a:solidFill>
              </a:endParaRPr>
            </a:p>
          </p:txBody>
        </p:sp>
        <p:sp>
          <p:nvSpPr>
            <p:cNvPr id="29" name="TextBox 28"/>
            <p:cNvSpPr txBox="1"/>
            <p:nvPr/>
          </p:nvSpPr>
          <p:spPr>
            <a:xfrm>
              <a:off x="8876813" y="2701753"/>
              <a:ext cx="397866" cy="262056"/>
            </a:xfrm>
            <a:prstGeom prst="rect">
              <a:avLst/>
            </a:prstGeom>
            <a:noFill/>
          </p:spPr>
          <p:txBody>
            <a:bodyPr wrap="none" rtlCol="0">
              <a:spAutoFit/>
            </a:bodyPr>
            <a:lstStyle/>
            <a:p>
              <a:r>
                <a:rPr lang="en-US" sz="1200" b="1" dirty="0" smtClean="0">
                  <a:solidFill>
                    <a:srgbClr val="002060"/>
                  </a:solidFill>
                </a:rPr>
                <a:t>6.9</a:t>
              </a:r>
              <a:endParaRPr lang="en-US" sz="1200" b="1" dirty="0">
                <a:solidFill>
                  <a:srgbClr val="002060"/>
                </a:solidFill>
              </a:endParaRPr>
            </a:p>
          </p:txBody>
        </p:sp>
      </p:grpSp>
      <p:sp>
        <p:nvSpPr>
          <p:cNvPr id="32" name="Left Brace 31"/>
          <p:cNvSpPr/>
          <p:nvPr/>
        </p:nvSpPr>
        <p:spPr bwMode="auto">
          <a:xfrm>
            <a:off x="7093009" y="2436039"/>
            <a:ext cx="480802" cy="3095180"/>
          </a:xfrm>
          <a:prstGeom prst="leftBrace">
            <a:avLst>
              <a:gd name="adj1" fmla="val 78901"/>
              <a:gd name="adj2" fmla="val 61234"/>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charset="0"/>
            </a:endParaRPr>
          </a:p>
        </p:txBody>
      </p:sp>
      <p:sp>
        <p:nvSpPr>
          <p:cNvPr id="33" name="Slide Number Placeholder 32"/>
          <p:cNvSpPr>
            <a:spLocks noGrp="1"/>
          </p:cNvSpPr>
          <p:nvPr>
            <p:ph type="sldNum" sz="quarter" idx="12"/>
          </p:nvPr>
        </p:nvSpPr>
        <p:spPr/>
        <p:txBody>
          <a:bodyPr/>
          <a:lstStyle/>
          <a:p>
            <a:fld id="{C932CDCB-4B29-F641-AE31-D4360F16EBC3}" type="slidenum">
              <a:rPr lang="en-US" smtClean="0"/>
              <a:t>9</a:t>
            </a:fld>
            <a:endParaRPr lang="en-US" dirty="0"/>
          </a:p>
        </p:txBody>
      </p:sp>
      <p:sp>
        <p:nvSpPr>
          <p:cNvPr id="34" name="TextBox 33"/>
          <p:cNvSpPr txBox="1"/>
          <p:nvPr/>
        </p:nvSpPr>
        <p:spPr>
          <a:xfrm>
            <a:off x="3973898" y="6479996"/>
            <a:ext cx="5158991" cy="230832"/>
          </a:xfrm>
          <a:prstGeom prst="rect">
            <a:avLst/>
          </a:prstGeom>
          <a:noFill/>
        </p:spPr>
        <p:txBody>
          <a:bodyPr wrap="square" rtlCol="0">
            <a:spAutoFit/>
          </a:bodyPr>
          <a:lstStyle/>
          <a:p>
            <a:r>
              <a:rPr lang="en-US" sz="900" dirty="0" smtClean="0">
                <a:solidFill>
                  <a:schemeClr val="bg1"/>
                </a:solidFill>
              </a:rPr>
              <a:t>September 1, 2015 </a:t>
            </a:r>
            <a:r>
              <a:rPr lang="en-US" sz="900" dirty="0">
                <a:solidFill>
                  <a:schemeClr val="bg1"/>
                </a:solidFill>
              </a:rPr>
              <a:t>– </a:t>
            </a:r>
            <a:r>
              <a:rPr lang="en-US" sz="900" dirty="0" smtClean="0">
                <a:solidFill>
                  <a:schemeClr val="bg1"/>
                </a:solidFill>
              </a:rPr>
              <a:t>November 30, 2016 | </a:t>
            </a:r>
            <a:r>
              <a:rPr lang="en-US" sz="900" dirty="0">
                <a:solidFill>
                  <a:schemeClr val="bg1"/>
                </a:solidFill>
              </a:rPr>
              <a:t>N: </a:t>
            </a:r>
            <a:r>
              <a:rPr lang="en-US" sz="900" dirty="0" smtClean="0">
                <a:solidFill>
                  <a:schemeClr val="bg1"/>
                </a:solidFill>
              </a:rPr>
              <a:t>320 </a:t>
            </a:r>
            <a:r>
              <a:rPr lang="en-US" sz="900" dirty="0">
                <a:solidFill>
                  <a:schemeClr val="bg1"/>
                </a:solidFill>
              </a:rPr>
              <a:t>| Sat: </a:t>
            </a:r>
            <a:r>
              <a:rPr lang="en-US" sz="900" dirty="0" smtClean="0">
                <a:solidFill>
                  <a:schemeClr val="bg1"/>
                </a:solidFill>
              </a:rPr>
              <a:t>67</a:t>
            </a:r>
            <a:endParaRPr lang="en-US" sz="900" dirty="0">
              <a:solidFill>
                <a:schemeClr val="bg1"/>
              </a:solidFill>
            </a:endParaRPr>
          </a:p>
        </p:txBody>
      </p:sp>
    </p:spTree>
    <p:extLst>
      <p:ext uri="{BB962C8B-B14F-4D97-AF65-F5344CB8AC3E}">
        <p14:creationId xmlns:p14="http://schemas.microsoft.com/office/powerpoint/2010/main" val="2261236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eSee_2016_05">
  <a:themeElements>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3093</TotalTime>
  <Words>3444</Words>
  <Application>Microsoft Office PowerPoint</Application>
  <PresentationFormat>Custom</PresentationFormat>
  <Paragraphs>646</Paragraphs>
  <Slides>34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Lucida Grande</vt:lpstr>
      <vt:lpstr>Verdana</vt:lpstr>
      <vt:lpstr>Wingdings</vt:lpstr>
      <vt:lpstr>ヒラギノ角ゴ Pro W3</vt:lpstr>
      <vt:lpstr>ForeSee_2016_05</vt:lpstr>
      <vt:lpstr>PowerPoint Presentation</vt:lpstr>
      <vt:lpstr>Environmental Protection Agency</vt:lpstr>
      <vt:lpstr>PowerPoint Presentation</vt:lpstr>
      <vt:lpstr>ForeSee Methodology</vt:lpstr>
      <vt:lpstr>Capturing the Voice of the EPA.gov Visitor</vt:lpstr>
      <vt:lpstr>Radiation Segment Overview</vt:lpstr>
      <vt:lpstr>Overall satisfaction for the radiation segment is 67; however, the monthly trendline highlights the shift in scores month to month due to small sample sizes. </vt:lpstr>
      <vt:lpstr>Increased satisfaction has the greatest impact on Radiation visitors' likelihood to use the information they find on EPA.gov and recommend the agency to someone else. </vt:lpstr>
      <vt:lpstr>With relatively low scores and a high impact on satisfaction information browsing, site information, and navigation offer the greatest opportunity to improve visitors’ overall satisfaction.</vt:lpstr>
      <vt:lpstr>Consumers or citizens make up one-third of EPA’s radiation audience and they are the least satisfied group. Scientist and educator are the most satisfied radiation visitor groups. </vt:lpstr>
      <vt:lpstr>One-third of Radiation visitors came to EPA.gov to find radiation information because they see EPA as a trusted source for radiation concerns in their community. The majority of visitors view health effects topics during their visit. </vt:lpstr>
      <vt:lpstr>Most visitors understand the radiation information on the site, those that did not find the radiation information clear attribute this to low volume or missing radiation information. </vt:lpstr>
      <vt:lpstr>Slightly over two-thirds of visitors have a better idea of EPA’s role in radiation and protection matters, however, 1 in 2 visitors does not know who to contact to get more information or report an incident after their visit. </vt:lpstr>
      <vt:lpstr>One-third of radiation visitors are coming to the site for the first time and are the least satisfied visitor group. Slightly over one half of radiation visitors get to EPA.gov through a search engine. Those coming to the site from e-mail communications are the least satisfied group of visitors. </vt:lpstr>
      <vt:lpstr>Nearly one-half of radiation visitors struggle to find the information they were looking for. These visitors are looking for various types of radiation information including radiation levels, historical radiation information, and exposure to radiation and the EPA’s involvement in radiation laws and regulations. </vt:lpstr>
      <vt:lpstr>Radiation visitors coming to find information on health effects and medical, such as  x-rays or CT scans, struggle the most to find what they were looking for. </vt:lpstr>
      <vt:lpstr>Most visitors clicked on links within the page to look for information during their visit. 45% of visitors used one of the EPA’s search tools and half of those visitors stated the search tool worked well. However, 24% of visitors struggled to find relevant information during their search experience. </vt:lpstr>
      <vt:lpstr>Visitors using the EPA advanced search tool are less likely to find the information they are looking for than those who clicked on links within the page or used the left navigation bar during their site visit.</vt:lpstr>
      <vt:lpstr>1-in-5 visitors experience issues with navigation; of those visitors, 18% came across some sort of issue with links on the site. </vt:lpstr>
      <vt:lpstr> Visitors who viewed the document library, electronic radiation, and EPA emergency response capabilities experienced link issues at higher rates than visitors who viewed other types of radiation information topics. </vt:lpstr>
      <vt:lpstr>Key Findings &amp; Recommendations</vt:lpstr>
      <vt:lpstr>Key Findings &amp; Recommendations </vt:lpstr>
      <vt:lpstr>Next Steps</vt:lpstr>
      <vt:lpstr>Next Steps</vt:lpstr>
      <vt:lpstr>Appendix</vt:lpstr>
      <vt:lpstr>EPA.gov scores below average for the eGov Satisfaction Index of 74.  </vt:lpstr>
      <vt:lpstr>EPA.gov scores below average for the Federal Portals and Departments Main Websites index. </vt:lpstr>
      <vt:lpstr>EPA.gov scores slightly below average among the Public Sector, Federal Government, and Informational benchmarks. In November 2016 EPA.gov scores 4 points above November 2015 score.</vt:lpstr>
      <vt:lpstr>Overall, radiation visitors also come to EPA.gov to find information about data, statistics, scientific methods or models or research one or more environmental issues. </vt:lpstr>
      <vt:lpstr>Benchmark Participants</vt:lpstr>
      <vt:lpstr>Benchmark Participants</vt:lpstr>
      <vt:lpstr>Benchmark Participants</vt:lpstr>
      <vt:lpstr>PowerPoint Presentation</vt:lpstr>
      <vt:lpstr>Thank You</vt:lpstr>
    </vt:vector>
  </TitlesOfParts>
  <Company>ForeSee Results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borchardt</dc:creator>
  <cp:lastModifiedBy>Andrea Rodriguez</cp:lastModifiedBy>
  <cp:revision>155</cp:revision>
  <cp:lastPrinted>2016-12-13T13:39:19Z</cp:lastPrinted>
  <dcterms:created xsi:type="dcterms:W3CDTF">2016-04-05T19:33:59Z</dcterms:created>
  <dcterms:modified xsi:type="dcterms:W3CDTF">2016-12-13T19:11:39Z</dcterms:modified>
</cp:coreProperties>
</file>