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3"/>
  </p:notesMasterIdLst>
  <p:handoutMasterIdLst>
    <p:handoutMasterId r:id="rId34"/>
  </p:handoutMasterIdLst>
  <p:sldIdLst>
    <p:sldId id="256" r:id="rId2"/>
    <p:sldId id="274" r:id="rId3"/>
    <p:sldId id="275" r:id="rId4"/>
    <p:sldId id="258" r:id="rId5"/>
    <p:sldId id="276" r:id="rId6"/>
    <p:sldId id="278" r:id="rId7"/>
    <p:sldId id="347" r:id="rId8"/>
    <p:sldId id="342" r:id="rId9"/>
    <p:sldId id="338" r:id="rId10"/>
    <p:sldId id="339" r:id="rId11"/>
    <p:sldId id="299" r:id="rId12"/>
    <p:sldId id="292" r:id="rId13"/>
    <p:sldId id="341" r:id="rId14"/>
    <p:sldId id="323" r:id="rId15"/>
    <p:sldId id="297" r:id="rId16"/>
    <p:sldId id="311" r:id="rId17"/>
    <p:sldId id="317" r:id="rId18"/>
    <p:sldId id="314" r:id="rId19"/>
    <p:sldId id="298" r:id="rId20"/>
    <p:sldId id="333" r:id="rId21"/>
    <p:sldId id="293" r:id="rId22"/>
    <p:sldId id="331" r:id="rId23"/>
    <p:sldId id="294" r:id="rId24"/>
    <p:sldId id="346" r:id="rId25"/>
    <p:sldId id="302" r:id="rId26"/>
    <p:sldId id="344" r:id="rId27"/>
    <p:sldId id="345" r:id="rId28"/>
    <p:sldId id="303" r:id="rId29"/>
    <p:sldId id="343" r:id="rId30"/>
    <p:sldId id="304" r:id="rId31"/>
    <p:sldId id="279" r:id="rId32"/>
  </p:sldIdLst>
  <p:sldSz cx="9144000" cy="6858000" type="screen4x3"/>
  <p:notesSz cx="7023100" cy="93091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 userDrawn="1">
          <p15:clr>
            <a:srgbClr val="A4A3A4"/>
          </p15:clr>
        </p15:guide>
        <p15:guide id="2" orient="horz" pos="1752" userDrawn="1">
          <p15:clr>
            <a:srgbClr val="A4A3A4"/>
          </p15:clr>
        </p15:guide>
        <p15:guide id="3" orient="horz" pos="45">
          <p15:clr>
            <a:srgbClr val="A4A3A4"/>
          </p15:clr>
        </p15:guide>
        <p15:guide id="4" orient="horz" pos="609">
          <p15:clr>
            <a:srgbClr val="A4A3A4"/>
          </p15:clr>
        </p15:guide>
        <p15:guide id="5" orient="horz" pos="696" userDrawn="1">
          <p15:clr>
            <a:srgbClr val="A4A3A4"/>
          </p15:clr>
        </p15:guide>
        <p15:guide id="6" pos="2616">
          <p15:clr>
            <a:srgbClr val="A4A3A4"/>
          </p15:clr>
        </p15:guide>
        <p15:guide id="7" pos="3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3943" autoAdjust="0"/>
  </p:normalViewPr>
  <p:slideViewPr>
    <p:cSldViewPr snapToGrid="0" snapToObjects="1" showGuides="1">
      <p:cViewPr varScale="1">
        <p:scale>
          <a:sx n="86" d="100"/>
          <a:sy n="86" d="100"/>
        </p:scale>
        <p:origin x="1056" y="72"/>
      </p:cViewPr>
      <p:guideLst>
        <p:guide orient="horz" pos="168"/>
        <p:guide orient="horz" pos="1752"/>
        <p:guide orient="horz" pos="45"/>
        <p:guide orient="horz" pos="609"/>
        <p:guide orient="horz" pos="696"/>
        <p:guide pos="2616"/>
        <p:guide pos="360"/>
      </p:guideLst>
    </p:cSldViewPr>
  </p:slideViewPr>
  <p:notesTextViewPr>
    <p:cViewPr>
      <p:scale>
        <a:sx n="100" d="100"/>
        <a:sy n="100" d="100"/>
      </p:scale>
      <p:origin x="0" y="0"/>
    </p:cViewPr>
  </p:notesTextViewPr>
  <p:sorterViewPr>
    <p:cViewPr>
      <p:scale>
        <a:sx n="100" d="100"/>
        <a:sy n="100" d="100"/>
      </p:scale>
      <p:origin x="0" y="-4134"/>
    </p:cViewPr>
  </p:sorterViewPr>
  <p:notesViewPr>
    <p:cSldViewPr snapToGrid="0" snapToObjects="1" showGuides="1">
      <p:cViewPr varScale="1">
        <p:scale>
          <a:sx n="82" d="100"/>
          <a:sy n="82" d="100"/>
        </p:scale>
        <p:origin x="-3216"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infs1\ClientServices\Public\EPA%20-%20Environmental%20Protection%20Agency\Executive%20Brief%20Analysis\SatisfactionInsight-EPA%20v6-August%2031%2015_June%2015%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infs1\ClientServices\Public\EPA%20-%20Environmental%20Protection%20Agency\Executive%20Brief%20Analysis\SatisfactionInsight-EPA%20v6-August%2031%2015_June%2015%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infs1\ClientServices\Public\EPA%20-%20Environmental%20Protection%20Agency\Executive%20Brief%20Analysis\Benchmarks\Satisfaction_benchmark%20Chart%20in%20Microsoft%20PowerPoint.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30965593784883E-2"/>
          <c:y val="0.19086460032626426"/>
          <c:w val="0.89456159822419534"/>
          <c:h val="0.68026101141924955"/>
        </c:manualLayout>
      </c:layout>
      <c:bubbleChart>
        <c:varyColors val="0"/>
        <c:ser>
          <c:idx val="1"/>
          <c:order val="0"/>
          <c:spPr>
            <a:solidFill>
              <a:srgbClr val="000080"/>
            </a:solidFill>
            <a:ln w="12700">
              <a:solidFill>
                <a:srgbClr val="000000"/>
              </a:solidFill>
              <a:prstDash val="solid"/>
            </a:ln>
          </c:spPr>
          <c:invertIfNegative val="0"/>
          <c:dLbls>
            <c:dLbl>
              <c:idx val="0"/>
              <c:layout>
                <c:manualLayout>
                  <c:x val="-3.207357923854505E-2"/>
                  <c:y val="-0.12097990894195745"/>
                </c:manualLayout>
              </c:layout>
              <c:tx>
                <c:rich>
                  <a:bodyPr/>
                  <a:lstStyle/>
                  <a:p>
                    <a:pPr>
                      <a:defRPr sz="900" b="1" i="0" u="none" strike="noStrike" baseline="0">
                        <a:solidFill>
                          <a:srgbClr val="000000"/>
                        </a:solidFill>
                        <a:latin typeface="Arial"/>
                        <a:ea typeface="Arial"/>
                        <a:cs typeface="Arial"/>
                      </a:defRPr>
                    </a:pPr>
                    <a:r>
                      <a:rPr lang="en-US" sz="900" b="1" dirty="0"/>
                      <a:t>Information Browsing</a:t>
                    </a:r>
                  </a:p>
                  <a:p>
                    <a:pPr>
                      <a:defRPr sz="900" b="1" i="0" u="none" strike="noStrike" baseline="0">
                        <a:solidFill>
                          <a:srgbClr val="000000"/>
                        </a:solidFill>
                        <a:latin typeface="Arial"/>
                        <a:ea typeface="Arial"/>
                        <a:cs typeface="Arial"/>
                      </a:defRPr>
                    </a:pPr>
                    <a:r>
                      <a:rPr lang="en-US" sz="900" b="1" dirty="0"/>
                      <a:t>65, 1.8</a:t>
                    </a: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'2. Sat Summary'!$D$3</c:f>
              <c:numCache>
                <c:formatCode>0.0</c:formatCode>
                <c:ptCount val="1"/>
                <c:pt idx="0">
                  <c:v>1.8</c:v>
                </c:pt>
              </c:numCache>
            </c:numRef>
          </c:xVal>
          <c:yVal>
            <c:numRef>
              <c:f>'2. Sat Summary'!$C$3</c:f>
              <c:numCache>
                <c:formatCode>0</c:formatCode>
                <c:ptCount val="1"/>
                <c:pt idx="0">
                  <c:v>65.059970000000007</c:v>
                </c:pt>
              </c:numCache>
            </c:numRef>
          </c:yVal>
          <c:bubbleSize>
            <c:numLit>
              <c:formatCode>General</c:formatCode>
              <c:ptCount val="1"/>
              <c:pt idx="0">
                <c:v>1.83822149</c:v>
              </c:pt>
            </c:numLit>
          </c:bubbleSize>
          <c:bubble3D val="1"/>
          <c:extLst>
            <c:ext xmlns:c15="http://schemas.microsoft.com/office/drawing/2012/chart" uri="{02D57815-91ED-43cb-92C2-25804820EDAC}">
              <c15:filteredSeriesTitle>
                <c15:tx>
                  <c:strRef>
                    <c:extLst>
                      <c:ext uri="{02D57815-91ED-43cb-92C2-25804820EDAC}">
                        <c15:formulaRef>
                          <c15:sqref>'2. Sat Summary'!$B$3</c15:sqref>
                        </c15:formulaRef>
                      </c:ext>
                    </c:extLst>
                    <c:strCache>
                      <c:ptCount val="1"/>
                      <c:pt idx="0">
                        <c:v>Information Browsing</c:v>
                      </c:pt>
                    </c:strCache>
                  </c:strRef>
                </c15:tx>
              </c15:filteredSeriesTitle>
            </c:ext>
          </c:extLst>
        </c:ser>
        <c:ser>
          <c:idx val="2"/>
          <c:order val="1"/>
          <c:spPr>
            <a:solidFill>
              <a:schemeClr val="bg1">
                <a:lumMod val="75000"/>
              </a:schemeClr>
            </a:solidFill>
            <a:ln w="12700">
              <a:solidFill>
                <a:schemeClr val="bg1">
                  <a:lumMod val="75000"/>
                </a:schemeClr>
              </a:solidFill>
              <a:prstDash val="solid"/>
            </a:ln>
          </c:spPr>
          <c:invertIfNegative val="0"/>
          <c:dLbls>
            <c:dLbl>
              <c:idx val="0"/>
              <c:layout>
                <c:manualLayout>
                  <c:x val="-0.1208927217452845"/>
                  <c:y val="-8.1743181717538818E-2"/>
                </c:manualLayout>
              </c:layout>
              <c:tx>
                <c:rich>
                  <a:bodyPr/>
                  <a:lstStyle/>
                  <a:p>
                    <a:pPr>
                      <a:defRPr sz="800" b="0" i="0" u="none" strike="noStrike" baseline="0">
                        <a:solidFill>
                          <a:srgbClr val="000000"/>
                        </a:solidFill>
                        <a:latin typeface="Arial"/>
                        <a:ea typeface="Arial"/>
                        <a:cs typeface="Arial"/>
                      </a:defRPr>
                    </a:pPr>
                    <a:r>
                      <a:rPr lang="en-US" sz="800" dirty="0"/>
                      <a:t>Look and Feel</a:t>
                    </a:r>
                  </a:p>
                  <a:p>
                    <a:pPr>
                      <a:defRPr sz="800" b="0" i="0" u="none" strike="noStrike" baseline="0">
                        <a:solidFill>
                          <a:srgbClr val="000000"/>
                        </a:solidFill>
                        <a:latin typeface="Arial"/>
                        <a:ea typeface="Arial"/>
                        <a:cs typeface="Arial"/>
                      </a:defRPr>
                    </a:pPr>
                    <a:r>
                      <a:rPr lang="en-US" sz="800" dirty="0"/>
                      <a:t>74, 0.7</a:t>
                    </a: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'2. Sat Summary'!$D$4</c:f>
              <c:numCache>
                <c:formatCode>0.0</c:formatCode>
                <c:ptCount val="1"/>
                <c:pt idx="0">
                  <c:v>0.7</c:v>
                </c:pt>
              </c:numCache>
            </c:numRef>
          </c:xVal>
          <c:yVal>
            <c:numRef>
              <c:f>'2. Sat Summary'!$C$4</c:f>
              <c:numCache>
                <c:formatCode>0</c:formatCode>
                <c:ptCount val="1"/>
                <c:pt idx="0">
                  <c:v>73.988860000000003</c:v>
                </c:pt>
              </c:numCache>
            </c:numRef>
          </c:yVal>
          <c:bubbleSize>
            <c:numLit>
              <c:formatCode>General</c:formatCode>
              <c:ptCount val="1"/>
              <c:pt idx="0">
                <c:v>0.68050927000000005</c:v>
              </c:pt>
            </c:numLit>
          </c:bubbleSize>
          <c:bubble3D val="1"/>
          <c:extLst>
            <c:ext xmlns:c15="http://schemas.microsoft.com/office/drawing/2012/chart" uri="{02D57815-91ED-43cb-92C2-25804820EDAC}">
              <c15:filteredSeriesTitle>
                <c15:tx>
                  <c:strRef>
                    <c:extLst>
                      <c:ext uri="{02D57815-91ED-43cb-92C2-25804820EDAC}">
                        <c15:formulaRef>
                          <c15:sqref>'2. Sat Summary'!$B$4</c15:sqref>
                        </c15:formulaRef>
                      </c:ext>
                    </c:extLst>
                    <c:strCache>
                      <c:ptCount val="1"/>
                      <c:pt idx="0">
                        <c:v>Look and Feel</c:v>
                      </c:pt>
                    </c:strCache>
                  </c:strRef>
                </c15:tx>
              </c15:filteredSeriesTitle>
            </c:ext>
          </c:extLst>
        </c:ser>
        <c:ser>
          <c:idx val="3"/>
          <c:order val="2"/>
          <c:spPr>
            <a:solidFill>
              <a:schemeClr val="accent4">
                <a:lumMod val="75000"/>
              </a:schemeClr>
            </a:solidFill>
            <a:ln w="12700">
              <a:solidFill>
                <a:schemeClr val="accent4">
                  <a:lumMod val="75000"/>
                </a:schemeClr>
              </a:solidFill>
              <a:prstDash val="solid"/>
            </a:ln>
          </c:spPr>
          <c:invertIfNegative val="0"/>
          <c:dLbls>
            <c:dLbl>
              <c:idx val="0"/>
              <c:layout>
                <c:manualLayout>
                  <c:x val="-0.20224390526087968"/>
                  <c:y val="0.12751936347936055"/>
                </c:manualLayout>
              </c:layout>
              <c:tx>
                <c:rich>
                  <a:bodyPr/>
                  <a:lstStyle/>
                  <a:p>
                    <a:pPr>
                      <a:defRPr sz="900" b="1" i="0" u="none" strike="noStrike" baseline="0">
                        <a:solidFill>
                          <a:srgbClr val="000000"/>
                        </a:solidFill>
                        <a:latin typeface="Arial"/>
                        <a:ea typeface="Arial"/>
                        <a:cs typeface="Arial"/>
                      </a:defRPr>
                    </a:pPr>
                    <a:r>
                      <a:rPr lang="en-US" sz="900" b="1" dirty="0"/>
                      <a:t>Navigation</a:t>
                    </a:r>
                  </a:p>
                  <a:p>
                    <a:pPr>
                      <a:defRPr sz="900" b="1" i="0" u="none" strike="noStrike" baseline="0">
                        <a:solidFill>
                          <a:srgbClr val="000000"/>
                        </a:solidFill>
                        <a:latin typeface="Arial"/>
                        <a:ea typeface="Arial"/>
                        <a:cs typeface="Arial"/>
                      </a:defRPr>
                    </a:pPr>
                    <a:r>
                      <a:rPr lang="en-US" sz="900" b="1" dirty="0"/>
                      <a:t>69, 1.4</a:t>
                    </a:r>
                  </a:p>
                </c:rich>
              </c:tx>
              <c:spPr>
                <a:noFill/>
                <a:ln w="25400">
                  <a:noFill/>
                </a:ln>
              </c:spPr>
              <c:showLegendKey val="0"/>
              <c:showVal val="0"/>
              <c:showCatName val="0"/>
              <c:showSerName val="0"/>
              <c:showPercent val="0"/>
              <c:showBubbleSize val="0"/>
              <c:extLst>
                <c:ext xmlns:c15="http://schemas.microsoft.com/office/drawing/2012/chart" uri="{CE6537A1-D6FC-4f65-9D91-7224C49458BB}">
                  <c15:layout>
                    <c:manualLayout>
                      <c:w val="0.15162049296498101"/>
                      <c:h val="9.8091818061046582E-2"/>
                    </c:manualLayout>
                  </c15:layout>
                </c:ext>
              </c:extLst>
            </c:dLbl>
            <c:spPr>
              <a:noFill/>
              <a:ln>
                <a:noFill/>
              </a:ln>
              <a:effectLst/>
            </c:spPr>
            <c:txPr>
              <a:bodyPr wrap="square" lIns="38100" tIns="19050" rIns="38100" bIns="19050" anchor="ctr">
                <a:spAutoFit/>
              </a:bodyPr>
              <a:lstStyle/>
              <a:p>
                <a:pPr>
                  <a:defRPr sz="9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'2. Sat Summary'!$D$5</c:f>
              <c:numCache>
                <c:formatCode>0.0</c:formatCode>
                <c:ptCount val="1"/>
                <c:pt idx="0">
                  <c:v>1.4</c:v>
                </c:pt>
              </c:numCache>
            </c:numRef>
          </c:xVal>
          <c:yVal>
            <c:numRef>
              <c:f>'2. Sat Summary'!$C$5</c:f>
              <c:numCache>
                <c:formatCode>0</c:formatCode>
                <c:ptCount val="1"/>
                <c:pt idx="0">
                  <c:v>68.757040000000003</c:v>
                </c:pt>
              </c:numCache>
            </c:numRef>
          </c:yVal>
          <c:bubbleSize>
            <c:numLit>
              <c:formatCode>General</c:formatCode>
              <c:ptCount val="1"/>
              <c:pt idx="0">
                <c:v>1.4045207900000001</c:v>
              </c:pt>
            </c:numLit>
          </c:bubbleSize>
          <c:bubble3D val="1"/>
          <c:extLst>
            <c:ext xmlns:c15="http://schemas.microsoft.com/office/drawing/2012/chart" uri="{02D57815-91ED-43cb-92C2-25804820EDAC}">
              <c15:filteredSeriesTitle>
                <c15:tx>
                  <c:strRef>
                    <c:extLst>
                      <c:ext uri="{02D57815-91ED-43cb-92C2-25804820EDAC}">
                        <c15:formulaRef>
                          <c15:sqref>'2. Sat Summary'!$B$5</c15:sqref>
                        </c15:formulaRef>
                      </c:ext>
                    </c:extLst>
                    <c:strCache>
                      <c:ptCount val="1"/>
                      <c:pt idx="0">
                        <c:v>Navigation</c:v>
                      </c:pt>
                    </c:strCache>
                  </c:strRef>
                </c15:tx>
              </c15:filteredSeriesTitle>
            </c:ext>
          </c:extLst>
        </c:ser>
        <c:ser>
          <c:idx val="4"/>
          <c:order val="3"/>
          <c:spPr>
            <a:solidFill>
              <a:schemeClr val="bg1">
                <a:lumMod val="75000"/>
              </a:schemeClr>
            </a:solidFill>
            <a:ln w="12700">
              <a:solidFill>
                <a:srgbClr val="000000"/>
              </a:solidFill>
              <a:prstDash val="solid"/>
            </a:ln>
          </c:spPr>
          <c:invertIfNegative val="0"/>
          <c:dPt>
            <c:idx val="0"/>
            <c:invertIfNegative val="0"/>
            <c:bubble3D val="1"/>
            <c:spPr>
              <a:solidFill>
                <a:schemeClr val="accent6">
                  <a:lumMod val="75000"/>
                </a:schemeClr>
              </a:solidFill>
              <a:ln w="12700">
                <a:solidFill>
                  <a:schemeClr val="accent6">
                    <a:lumMod val="75000"/>
                  </a:schemeClr>
                </a:solidFill>
                <a:prstDash val="solid"/>
              </a:ln>
            </c:spPr>
          </c:dPt>
          <c:dLbls>
            <c:dLbl>
              <c:idx val="0"/>
              <c:layout>
                <c:manualLayout>
                  <c:x val="-0.15043301247622504"/>
                  <c:y val="-0.11771018167325589"/>
                </c:manualLayout>
              </c:layout>
              <c:tx>
                <c:rich>
                  <a:bodyPr/>
                  <a:lstStyle/>
                  <a:p>
                    <a:pPr>
                      <a:defRPr sz="900" b="1" i="0" u="none" strike="noStrike" baseline="0">
                        <a:solidFill>
                          <a:srgbClr val="000000"/>
                        </a:solidFill>
                        <a:latin typeface="Arial"/>
                        <a:ea typeface="Arial"/>
                        <a:cs typeface="Arial"/>
                      </a:defRPr>
                    </a:pPr>
                    <a:r>
                      <a:rPr lang="en-US" sz="900" b="1" dirty="0"/>
                      <a:t>Site Information</a:t>
                    </a:r>
                  </a:p>
                  <a:p>
                    <a:pPr>
                      <a:defRPr sz="900" b="1" i="0" u="none" strike="noStrike" baseline="0">
                        <a:solidFill>
                          <a:srgbClr val="000000"/>
                        </a:solidFill>
                        <a:latin typeface="Arial"/>
                        <a:ea typeface="Arial"/>
                        <a:cs typeface="Arial"/>
                      </a:defRPr>
                    </a:pPr>
                    <a:r>
                      <a:rPr lang="en-US" sz="900" b="1" dirty="0"/>
                      <a:t>70, 1.5</a:t>
                    </a: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'2. Sat Summary'!$D$6</c:f>
              <c:numCache>
                <c:formatCode>0.0</c:formatCode>
                <c:ptCount val="1"/>
                <c:pt idx="0">
                  <c:v>1.5</c:v>
                </c:pt>
              </c:numCache>
            </c:numRef>
          </c:xVal>
          <c:yVal>
            <c:numRef>
              <c:f>'2. Sat Summary'!$C$6</c:f>
              <c:numCache>
                <c:formatCode>0</c:formatCode>
                <c:ptCount val="1"/>
                <c:pt idx="0">
                  <c:v>70.306700000000006</c:v>
                </c:pt>
              </c:numCache>
            </c:numRef>
          </c:yVal>
          <c:bubbleSize>
            <c:numLit>
              <c:formatCode>General</c:formatCode>
              <c:ptCount val="1"/>
              <c:pt idx="0">
                <c:v>1.49025053</c:v>
              </c:pt>
            </c:numLit>
          </c:bubbleSize>
          <c:bubble3D val="1"/>
          <c:extLst>
            <c:ext xmlns:c15="http://schemas.microsoft.com/office/drawing/2012/chart" uri="{02D57815-91ED-43cb-92C2-25804820EDAC}">
              <c15:filteredSeriesTitle>
                <c15:tx>
                  <c:strRef>
                    <c:extLst>
                      <c:ext uri="{02D57815-91ED-43cb-92C2-25804820EDAC}">
                        <c15:formulaRef>
                          <c15:sqref>'2. Sat Summary'!$B$6</c15:sqref>
                        </c15:formulaRef>
                      </c:ext>
                    </c:extLst>
                    <c:strCache>
                      <c:ptCount val="1"/>
                      <c:pt idx="0">
                        <c:v>Site Information</c:v>
                      </c:pt>
                    </c:strCache>
                  </c:strRef>
                </c15:tx>
              </c15:filteredSeriesTitle>
            </c:ext>
          </c:extLst>
        </c:ser>
        <c:ser>
          <c:idx val="5"/>
          <c:order val="4"/>
          <c:spPr>
            <a:solidFill>
              <a:schemeClr val="bg1">
                <a:lumMod val="85000"/>
              </a:schemeClr>
            </a:solidFill>
            <a:ln w="12700">
              <a:solidFill>
                <a:schemeClr val="bg1">
                  <a:lumMod val="75000"/>
                </a:schemeClr>
              </a:solidFill>
              <a:prstDash val="solid"/>
            </a:ln>
          </c:spPr>
          <c:invertIfNegative val="0"/>
          <c:dLbls>
            <c:dLbl>
              <c:idx val="0"/>
              <c:layout>
                <c:manualLayout>
                  <c:x val="-3.4540777641509854E-2"/>
                  <c:y val="-3.5966999955717109E-2"/>
                </c:manualLayout>
              </c:layout>
              <c:tx>
                <c:rich>
                  <a:bodyPr/>
                  <a:lstStyle/>
                  <a:p>
                    <a:pPr>
                      <a:defRPr sz="800" b="0" i="0" u="none" strike="noStrike" baseline="0">
                        <a:solidFill>
                          <a:srgbClr val="000000"/>
                        </a:solidFill>
                        <a:latin typeface="Arial"/>
                        <a:ea typeface="Arial"/>
                        <a:cs typeface="Arial"/>
                      </a:defRPr>
                    </a:pPr>
                    <a:r>
                      <a:rPr lang="en-US" sz="800" dirty="0"/>
                      <a:t>Site Performance</a:t>
                    </a:r>
                  </a:p>
                  <a:p>
                    <a:pPr>
                      <a:defRPr sz="800" b="0" i="0" u="none" strike="noStrike" baseline="0">
                        <a:solidFill>
                          <a:srgbClr val="000000"/>
                        </a:solidFill>
                        <a:latin typeface="Arial"/>
                        <a:ea typeface="Arial"/>
                        <a:cs typeface="Arial"/>
                      </a:defRPr>
                    </a:pPr>
                    <a:r>
                      <a:rPr lang="en-US" sz="800" dirty="0"/>
                      <a:t>80, 0.1</a:t>
                    </a:r>
                  </a:p>
                </c:rich>
              </c:tx>
              <c:spPr>
                <a:noFill/>
                <a:ln w="25400">
                  <a:noFill/>
                </a:ln>
              </c:spPr>
              <c:showLegendKey val="0"/>
              <c:showVal val="0"/>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'2. Sat Summary'!$D$7</c:f>
              <c:numCache>
                <c:formatCode>0.0</c:formatCode>
                <c:ptCount val="1"/>
                <c:pt idx="0">
                  <c:v>0.1</c:v>
                </c:pt>
              </c:numCache>
            </c:numRef>
          </c:xVal>
          <c:yVal>
            <c:numRef>
              <c:f>'2. Sat Summary'!$C$7</c:f>
              <c:numCache>
                <c:formatCode>0</c:formatCode>
                <c:ptCount val="1"/>
                <c:pt idx="0">
                  <c:v>80.177729999999997</c:v>
                </c:pt>
              </c:numCache>
            </c:numRef>
          </c:yVal>
          <c:bubbleSize>
            <c:numLit>
              <c:formatCode>General</c:formatCode>
              <c:ptCount val="1"/>
              <c:pt idx="0">
                <c:v>5.0874290000000003E-2</c:v>
              </c:pt>
            </c:numLit>
          </c:bubbleSize>
          <c:bubble3D val="1"/>
          <c:extLst>
            <c:ext xmlns:c15="http://schemas.microsoft.com/office/drawing/2012/chart" uri="{02D57815-91ED-43cb-92C2-25804820EDAC}">
              <c15:filteredSeriesTitle>
                <c15:tx>
                  <c:strRef>
                    <c:extLst>
                      <c:ext uri="{02D57815-91ED-43cb-92C2-25804820EDAC}">
                        <c15:formulaRef>
                          <c15:sqref>'2. Sat Summary'!$B$7</c15:sqref>
                        </c15:formulaRef>
                      </c:ext>
                    </c:extLst>
                    <c:strCache>
                      <c:ptCount val="1"/>
                      <c:pt idx="0">
                        <c:v>Site Performance</c:v>
                      </c:pt>
                    </c:strCache>
                  </c:strRef>
                </c15:tx>
              </c15:filteredSeriesTitle>
            </c:ext>
          </c:extLst>
        </c:ser>
        <c:dLbls>
          <c:showLegendKey val="0"/>
          <c:showVal val="1"/>
          <c:showCatName val="0"/>
          <c:showSerName val="0"/>
          <c:showPercent val="0"/>
          <c:showBubbleSize val="0"/>
        </c:dLbls>
        <c:bubbleScale val="80"/>
        <c:showNegBubbles val="0"/>
        <c:axId val="512501960"/>
        <c:axId val="512492160"/>
      </c:bubbleChart>
      <c:valAx>
        <c:axId val="512501960"/>
        <c:scaling>
          <c:orientation val="minMax"/>
          <c:max val="2.08822149"/>
          <c:min val="0"/>
        </c:scaling>
        <c:delete val="0"/>
        <c:axPos val="b"/>
        <c:title>
          <c:tx>
            <c:rich>
              <a:bodyPr/>
              <a:lstStyle/>
              <a:p>
                <a:pPr>
                  <a:defRPr sz="1100" b="1" i="0" u="none" strike="noStrike" baseline="0">
                    <a:solidFill>
                      <a:srgbClr val="000000"/>
                    </a:solidFill>
                    <a:latin typeface="Arial"/>
                    <a:ea typeface="Arial"/>
                    <a:cs typeface="Arial"/>
                  </a:defRPr>
                </a:pPr>
                <a:r>
                  <a:rPr lang="en-US" sz="1100" dirty="0"/>
                  <a:t>IMPACT</a:t>
                </a:r>
              </a:p>
            </c:rich>
          </c:tx>
          <c:layout>
            <c:manualLayout>
              <c:xMode val="edge"/>
              <c:yMode val="edge"/>
              <c:x val="0.42851856003422217"/>
              <c:y val="0.92496619565430072"/>
            </c:manualLayout>
          </c:layout>
          <c:overlay val="0"/>
          <c:spPr>
            <a:noFill/>
            <a:ln w="25400">
              <a:noFill/>
            </a:ln>
          </c:spPr>
        </c:title>
        <c:numFmt formatCode="0.0" sourceLinked="1"/>
        <c:majorTickMark val="out"/>
        <c:minorTickMark val="none"/>
        <c:tickLblPos val="nextTo"/>
        <c:spPr>
          <a:ln w="3175">
            <a:solidFill>
              <a:srgbClr val="969696"/>
            </a:solidFill>
            <a:prstDash val="solid"/>
          </a:ln>
        </c:spPr>
        <c:txPr>
          <a:bodyPr rot="0" vert="horz"/>
          <a:lstStyle/>
          <a:p>
            <a:pPr>
              <a:defRPr sz="1000" b="0" i="0" u="none" strike="noStrike" baseline="0">
                <a:solidFill>
                  <a:srgbClr val="FFFFFF"/>
                </a:solidFill>
                <a:latin typeface="Arial"/>
                <a:ea typeface="Arial"/>
                <a:cs typeface="Arial"/>
              </a:defRPr>
            </a:pPr>
            <a:endParaRPr lang="en-US"/>
          </a:p>
        </c:txPr>
        <c:crossAx val="512492160"/>
        <c:crosses val="autoZero"/>
        <c:crossBetween val="midCat"/>
        <c:majorUnit val="1"/>
      </c:valAx>
      <c:valAx>
        <c:axId val="512492160"/>
        <c:scaling>
          <c:orientation val="minMax"/>
          <c:max val="85.177729999999997"/>
          <c:min val="60.059970000000007"/>
        </c:scaling>
        <c:delete val="0"/>
        <c:axPos val="l"/>
        <c:title>
          <c:tx>
            <c:rich>
              <a:bodyPr/>
              <a:lstStyle/>
              <a:p>
                <a:pPr>
                  <a:defRPr sz="1100" b="1" i="0" u="none" strike="noStrike" baseline="0">
                    <a:solidFill>
                      <a:srgbClr val="000000"/>
                    </a:solidFill>
                    <a:latin typeface="Arial"/>
                    <a:ea typeface="Arial"/>
                    <a:cs typeface="Arial"/>
                  </a:defRPr>
                </a:pPr>
                <a:r>
                  <a:rPr lang="en-US" sz="1100" dirty="0"/>
                  <a:t>SCORE</a:t>
                </a:r>
              </a:p>
            </c:rich>
          </c:tx>
          <c:layout>
            <c:manualLayout>
              <c:xMode val="edge"/>
              <c:yMode val="edge"/>
              <c:x val="1.2208657047724751E-2"/>
              <c:y val="0.46492659053833607"/>
            </c:manualLayout>
          </c:layout>
          <c:overlay val="0"/>
          <c:spPr>
            <a:noFill/>
            <a:ln w="25400">
              <a:noFill/>
            </a:ln>
          </c:spPr>
        </c:title>
        <c:numFmt formatCode="0" sourceLinked="1"/>
        <c:majorTickMark val="out"/>
        <c:minorTickMark val="none"/>
        <c:tickLblPos val="nextTo"/>
        <c:spPr>
          <a:ln w="3175">
            <a:solidFill>
              <a:srgbClr val="969696"/>
            </a:solidFill>
            <a:prstDash val="solid"/>
          </a:ln>
        </c:spPr>
        <c:txPr>
          <a:bodyPr rot="0" vert="horz"/>
          <a:lstStyle/>
          <a:p>
            <a:pPr>
              <a:defRPr sz="1000" b="0" i="0" u="none" strike="noStrike" baseline="0">
                <a:solidFill>
                  <a:srgbClr val="FFFFFF"/>
                </a:solidFill>
                <a:latin typeface="Arial"/>
                <a:ea typeface="Arial"/>
                <a:cs typeface="Arial"/>
              </a:defRPr>
            </a:pPr>
            <a:endParaRPr lang="en-US"/>
          </a:p>
        </c:txPr>
        <c:crossAx val="512501960"/>
        <c:crosses val="autoZero"/>
        <c:crossBetween val="midCat"/>
        <c:majorUnit val="10"/>
      </c:valAx>
      <c:spPr>
        <a:noFill/>
        <a:ln w="12700">
          <a:solidFill>
            <a:srgbClr val="969696"/>
          </a:solidFill>
          <a:prstDash val="solid"/>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01884753307058"/>
          <c:y val="0.10168569874932028"/>
          <c:w val="0.85755832685176292"/>
          <c:h val="0.75591544531648058"/>
        </c:manualLayout>
      </c:layout>
      <c:lineChart>
        <c:grouping val="standard"/>
        <c:varyColors val="0"/>
        <c:ser>
          <c:idx val="1"/>
          <c:order val="0"/>
          <c:tx>
            <c:strRef>
              <c:f>'Trend Data'!$A$7</c:f>
              <c:strCache>
                <c:ptCount val="1"/>
                <c:pt idx="0">
                  <c:v>Satisfaction</c:v>
                </c:pt>
              </c:strCache>
            </c:strRef>
          </c:tx>
          <c:spPr>
            <a:ln w="25400">
              <a:solidFill>
                <a:srgbClr val="FF0000"/>
              </a:solidFill>
              <a:prstDash val="solid"/>
              <a:round/>
            </a:ln>
          </c:spPr>
          <c:marker>
            <c:symbol val="circle"/>
            <c:size val="6"/>
            <c:spPr>
              <a:solidFill>
                <a:srgbClr val="FF0000"/>
              </a:solidFill>
              <a:ln w="19050">
                <a:solidFill>
                  <a:srgbClr val="FF0000"/>
                </a:solidFill>
                <a:prstDash val="solid"/>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'Trend Data'!$B$6:$L$6</c:f>
              <c:strCache>
                <c:ptCount val="11"/>
                <c:pt idx="0">
                  <c:v>Aug 2015</c:v>
                </c:pt>
                <c:pt idx="1">
                  <c:v>Sep 2015</c:v>
                </c:pt>
                <c:pt idx="2">
                  <c:v>Oct 2015</c:v>
                </c:pt>
                <c:pt idx="3">
                  <c:v>Nov 2015</c:v>
                </c:pt>
                <c:pt idx="4">
                  <c:v>Dec 2015</c:v>
                </c:pt>
                <c:pt idx="5">
                  <c:v>Jan 2016</c:v>
                </c:pt>
                <c:pt idx="6">
                  <c:v>Feb 2016</c:v>
                </c:pt>
                <c:pt idx="7">
                  <c:v>Mar 2016</c:v>
                </c:pt>
                <c:pt idx="8">
                  <c:v>Apr 2016</c:v>
                </c:pt>
                <c:pt idx="9">
                  <c:v>May 2016</c:v>
                </c:pt>
                <c:pt idx="10">
                  <c:v>Jun 2016</c:v>
                </c:pt>
              </c:strCache>
              <c:extLst/>
            </c:strRef>
          </c:cat>
          <c:val>
            <c:numRef>
              <c:f>'Trend Data'!$B$7:$L$7</c:f>
              <c:numCache>
                <c:formatCode>0</c:formatCode>
                <c:ptCount val="11"/>
                <c:pt idx="0">
                  <c:v>69.992840000000001</c:v>
                </c:pt>
                <c:pt idx="1">
                  <c:v>67.185540000000003</c:v>
                </c:pt>
                <c:pt idx="2">
                  <c:v>63.593600000000002</c:v>
                </c:pt>
                <c:pt idx="3">
                  <c:v>66.395750000000007</c:v>
                </c:pt>
                <c:pt idx="4">
                  <c:v>62.927500000000002</c:v>
                </c:pt>
                <c:pt idx="5">
                  <c:v>65.604799999999997</c:v>
                </c:pt>
                <c:pt idx="6">
                  <c:v>66.700839999999999</c:v>
                </c:pt>
                <c:pt idx="7">
                  <c:v>66.260549999999995</c:v>
                </c:pt>
                <c:pt idx="8">
                  <c:v>66.552220000000005</c:v>
                </c:pt>
                <c:pt idx="9">
                  <c:v>66.845740000000006</c:v>
                </c:pt>
                <c:pt idx="10">
                  <c:v>66.088489999999993</c:v>
                </c:pt>
              </c:numCache>
              <c:extLst/>
            </c:numRef>
          </c:val>
          <c:smooth val="0"/>
        </c:ser>
        <c:dLbls>
          <c:showLegendKey val="0"/>
          <c:showVal val="0"/>
          <c:showCatName val="0"/>
          <c:showSerName val="0"/>
          <c:showPercent val="0"/>
          <c:showBubbleSize val="0"/>
        </c:dLbls>
        <c:marker val="1"/>
        <c:smooth val="0"/>
        <c:axId val="512496080"/>
        <c:axId val="512492552"/>
      </c:lineChart>
      <c:catAx>
        <c:axId val="51249608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dirty="0"/>
                  <a:t>Time Periods</a:t>
                </a:r>
              </a:p>
            </c:rich>
          </c:tx>
          <c:layout>
            <c:manualLayout>
              <c:xMode val="edge"/>
              <c:yMode val="edge"/>
              <c:x val="0.46299938044785266"/>
              <c:y val="0.9641037641817694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512492552"/>
        <c:crosses val="autoZero"/>
        <c:auto val="0"/>
        <c:lblAlgn val="ctr"/>
        <c:lblOffset val="100"/>
        <c:tickMarkSkip val="1"/>
        <c:noMultiLvlLbl val="0"/>
      </c:catAx>
      <c:valAx>
        <c:axId val="512492552"/>
        <c:scaling>
          <c:orientation val="minMax"/>
          <c:max val="100"/>
          <c:min val="40"/>
        </c:scaling>
        <c:delete val="0"/>
        <c:axPos val="l"/>
        <c:majorGridlines>
          <c:spPr>
            <a:ln w="3175">
              <a:solidFill>
                <a:srgbClr val="C0C0C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dirty="0"/>
                  <a:t>Satisfaction Score</a:t>
                </a:r>
              </a:p>
            </c:rich>
          </c:tx>
          <c:layout>
            <c:manualLayout>
              <c:xMode val="edge"/>
              <c:yMode val="edge"/>
              <c:x val="1.2208657047724751E-2"/>
              <c:y val="0.40130505709624797"/>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12496080"/>
        <c:crosses val="autoZero"/>
        <c:crossBetween val="between"/>
      </c:valAx>
      <c:dTable>
        <c:showHorzBorder val="1"/>
        <c:showVertBorder val="1"/>
        <c:showOutline val="1"/>
        <c:showKeys val="1"/>
        <c:spPr>
          <a:ln w="3175">
            <a:solidFill>
              <a:srgbClr val="000000"/>
            </a:solidFill>
            <a:prstDash val="solid"/>
          </a:ln>
        </c:spPr>
        <c:txPr>
          <a:bodyPr/>
          <a:lstStyle/>
          <a:p>
            <a:pPr rtl="0">
              <a:defRPr sz="800" b="0" i="0" u="none" strike="noStrike" baseline="0">
                <a:solidFill>
                  <a:srgbClr val="000000"/>
                </a:solidFill>
                <a:latin typeface="Arial"/>
                <a:ea typeface="Arial"/>
                <a:cs typeface="Arial"/>
              </a:defRPr>
            </a:pPr>
            <a:endParaRPr lang="en-US"/>
          </a:p>
        </c:txPr>
      </c:dTable>
      <c:spPr>
        <a:noFill/>
        <a:ln w="12700">
          <a:solidFill>
            <a:srgbClr val="808080"/>
          </a:solidFill>
          <a:prstDash val="solid"/>
        </a:ln>
      </c:spPr>
    </c:plotArea>
    <c:plotVisOnly val="1"/>
    <c:dispBlanksAs val="gap"/>
    <c:showDLblsOverMax val="0"/>
  </c:chart>
  <c:spPr>
    <a:ln>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1391753383784E-2"/>
          <c:y val="0.10419814611781122"/>
          <c:w val="0.88602618712546266"/>
          <c:h val="0.72145717626941397"/>
        </c:manualLayout>
      </c:layout>
      <c:barChart>
        <c:barDir val="col"/>
        <c:grouping val="stacked"/>
        <c:varyColors val="0"/>
        <c:ser>
          <c:idx val="0"/>
          <c:order val="0"/>
          <c:spPr>
            <a:gradFill>
              <a:gsLst>
                <a:gs pos="0">
                  <a:srgbClr val="444C20"/>
                </a:gs>
                <a:gs pos="100000">
                  <a:srgbClr val="94A545"/>
                </a:gs>
              </a:gsLst>
              <a:lin ang="0" scaled="1"/>
            </a:gradFill>
            <a:ln>
              <a:solidFill>
                <a:sysClr val="window" lastClr="FFFFFF"/>
              </a:solidFill>
            </a:ln>
          </c:spPr>
          <c:invertIfNegative val="0"/>
          <c:dPt>
            <c:idx val="0"/>
            <c:invertIfNegative val="0"/>
            <c:bubble3D val="0"/>
            <c:spPr>
              <a:gradFill>
                <a:gsLst>
                  <a:gs pos="0">
                    <a:srgbClr val="003A5A"/>
                  </a:gs>
                  <a:gs pos="100000">
                    <a:srgbClr val="0070C0"/>
                  </a:gs>
                </a:gsLst>
                <a:lin ang="0" scaled="1"/>
              </a:gradFill>
              <a:ln>
                <a:noFill/>
              </a:ln>
            </c:spPr>
          </c:dPt>
          <c:dPt>
            <c:idx val="1"/>
            <c:invertIfNegative val="0"/>
            <c:bubble3D val="0"/>
            <c:spPr>
              <a:gradFill flip="none" rotWithShape="1">
                <a:gsLst>
                  <a:gs pos="0">
                    <a:srgbClr val="54080D"/>
                  </a:gs>
                  <a:gs pos="100000">
                    <a:srgbClr val="B5121B"/>
                  </a:gs>
                </a:gsLst>
                <a:lin ang="0" scaled="1"/>
                <a:tileRect/>
              </a:gradFill>
              <a:ln>
                <a:solidFill>
                  <a:sysClr val="window" lastClr="FFFFFF"/>
                </a:solidFill>
              </a:ln>
            </c:spPr>
          </c:dPt>
          <c:dLbls>
            <c:dLbl>
              <c:idx val="0"/>
              <c:delete val="1"/>
              <c:extLst>
                <c:ext xmlns:c15="http://schemas.microsoft.com/office/drawing/2012/chart" uri="{CE6537A1-D6FC-4f65-9D91-7224C49458BB}"/>
              </c:extLst>
            </c:dLbl>
            <c:dLbl>
              <c:idx val="1"/>
              <c:tx>
                <c:strRef>
                  <c:f>ChartDesigner!$F$4</c:f>
                  <c:strCache>
                    <c:ptCount val="1"/>
                    <c:pt idx="0">
                      <c:v>24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{4E9099E6-7136-4968-996A-BB801ED9A175}</c15:txfldGUID>
                      <c15:f>ChartDesigner!$F$4</c15:f>
                      <c15:dlblFieldTableCache>
                        <c:ptCount val="1"/>
                        <c:pt idx="0">
                          <c:v>24</c:v>
                        </c:pt>
                      </c15:dlblFieldTableCache>
                    </c15:dlblFTEntry>
                  </c15:dlblFieldTable>
                  <c15:showDataLabelsRange val="0"/>
                </c:ext>
              </c:extLst>
            </c:dLbl>
            <c:dLbl>
              <c:idx val="2"/>
              <c:tx>
                <c:strRef>
                  <c:f>ChartDesigner!$F$5</c:f>
                  <c:strCache>
                    <c:ptCount val="1"/>
                    <c:pt idx="0">
                      <c:v>28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{4946B8AF-F284-4236-90AE-343A2FB025D5}</c15:txfldGUID>
                      <c15:f>ChartDesigner!$F$5</c15:f>
                      <c15:dlblFieldTableCache>
                        <c:ptCount val="1"/>
                        <c:pt idx="0">
                          <c:v>28</c:v>
                        </c:pt>
                      </c15:dlblFieldTableCache>
                    </c15:dlblFTEntry>
                  </c15:dlblFieldTable>
                  <c15:showDataLabelsRange val="0"/>
                </c:ext>
              </c:extLst>
            </c:dLbl>
            <c:dLbl>
              <c:idx val="3"/>
              <c:tx>
                <c:strRef>
                  <c:f>ChartDesigner!$F$6</c:f>
                  <c:strCache>
                    <c:ptCount val="1"/>
                    <c:pt idx="0">
                      <c:v>54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{E56997D2-65F8-467F-BD0E-101F222B1DC4}</c15:txfldGUID>
                      <c15:f>ChartDesigner!$F$6</c15:f>
                      <c15:dlblFieldTableCache>
                        <c:ptCount val="1"/>
                        <c:pt idx="0">
                          <c:v>54</c:v>
                        </c:pt>
                      </c15:dlblFieldTableCache>
                    </c15:dlblFTEntry>
                  </c15:dlblFieldTable>
                  <c15:showDataLabelsRange val="0"/>
                </c:ext>
              </c:extLst>
            </c:dLbl>
            <c:dLbl>
              <c:idx val="4"/>
              <c:tx>
                <c:strRef>
                  <c:f>ChartDesigner!$F$7</c:f>
                  <c:strCache>
                    <c:ptCount val="1"/>
                    <c:pt idx="0">
                      <c:v>28</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{EDE2F8E4-C863-49F0-9F56-8C275D679942}</c15:txfldGUID>
                      <c15:f>ChartDesigner!$F$7</c15:f>
                      <c15:dlblFieldTableCache>
                        <c:ptCount val="1"/>
                        <c:pt idx="0">
                          <c:v>28</c:v>
                        </c:pt>
                      </c15:dlblFieldTableCache>
                    </c15:dlblFTEntry>
                  </c15:dlblFieldTable>
                  <c15:showDataLabelsRange val="0"/>
                </c:ext>
              </c:extLst>
            </c:dLbl>
            <c:dLbl>
              <c:idx val="5"/>
              <c:tx>
                <c:strRef>
                  <c:f>ChartDesigner!$F$8</c:f>
                  <c:strCache>
                    <c:ptCount val="1"/>
                    <c:pt idx="0">
                      <c:v>51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{C0A5C7E5-1085-443D-9069-EAFA49BD4509}</c15:txfldGUID>
                      <c15:f>ChartDesigner!$F$8</c15:f>
                      <c15:dlblFieldTableCache>
                        <c:ptCount val="1"/>
                        <c:pt idx="0">
                          <c:v>51</c:v>
                        </c:pt>
                      </c15:dlblFieldTableCache>
                    </c15:dlblFTEntry>
                  </c15:dlblFieldTable>
                  <c15:showDataLabelsRange val="0"/>
                </c:ext>
              </c:extLst>
            </c:dLbl>
            <c:numFmt formatCode="#,##0" sourceLinked="0"/>
            <c:spPr>
              <a:noFill/>
              <a:ln>
                <a:noFill/>
              </a:ln>
              <a:effectLst/>
            </c:spPr>
            <c:txPr>
              <a:bodyPr/>
              <a:lstStyle/>
              <a:p>
                <a:pPr>
                  <a:defRPr sz="1400" b="1" i="0">
                    <a:solidFill>
                      <a:schemeClr val="bg1"/>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ChartDesigner!$A$3:$A$7</c:f>
              <c:strCache>
                <c:ptCount val="5"/>
                <c:pt idx="0">
                  <c:v>EPA v6</c:v>
                </c:pt>
                <c:pt idx="1">
                  <c:v>ForeSee Website Index</c:v>
                </c:pt>
                <c:pt idx="2">
                  <c:v>Public Sector</c:v>
                </c:pt>
                <c:pt idx="3">
                  <c:v>Regulatory</c:v>
                </c:pt>
                <c:pt idx="4">
                  <c:v>Federal Govt</c:v>
                </c:pt>
              </c:strCache>
              <c:extLst xmlns:c15="http://schemas.microsoft.com/office/drawing/2012/chart"/>
            </c:strRef>
          </c:cat>
          <c:val>
            <c:numRef>
              <c:f>ChartDesigner!$B$3:$B$7</c:f>
              <c:numCache>
                <c:formatCode>0</c:formatCode>
                <c:ptCount val="5"/>
                <c:pt idx="1">
                  <c:v>24</c:v>
                </c:pt>
                <c:pt idx="2">
                  <c:v>28</c:v>
                </c:pt>
                <c:pt idx="3">
                  <c:v>54</c:v>
                </c:pt>
                <c:pt idx="4">
                  <c:v>28</c:v>
                </c:pt>
              </c:numCache>
            </c:numRef>
          </c:val>
          <c:extLst/>
        </c:ser>
        <c:ser>
          <c:idx val="1"/>
          <c:order val="1"/>
          <c:spPr>
            <a:gradFill>
              <a:gsLst>
                <a:gs pos="0">
                  <a:srgbClr val="444C20"/>
                </a:gs>
                <a:gs pos="100000">
                  <a:srgbClr val="94A545"/>
                </a:gs>
              </a:gsLst>
              <a:lin ang="0" scaled="1"/>
            </a:gradFill>
            <a:ln>
              <a:solidFill>
                <a:sysClr val="window" lastClr="FFFFFF"/>
              </a:solidFill>
            </a:ln>
          </c:spPr>
          <c:invertIfNegative val="0"/>
          <c:dPt>
            <c:idx val="0"/>
            <c:invertIfNegative val="0"/>
            <c:bubble3D val="0"/>
            <c:spPr>
              <a:gradFill flip="none" rotWithShape="1">
                <a:gsLst>
                  <a:gs pos="0">
                    <a:srgbClr val="003A5A"/>
                  </a:gs>
                  <a:gs pos="100000">
                    <a:srgbClr val="0070C0"/>
                  </a:gs>
                </a:gsLst>
                <a:lin ang="0" scaled="1"/>
                <a:tileRect/>
              </a:gradFill>
              <a:ln>
                <a:noFill/>
              </a:ln>
            </c:spPr>
          </c:dPt>
          <c:dPt>
            <c:idx val="1"/>
            <c:invertIfNegative val="0"/>
            <c:bubble3D val="0"/>
            <c:spPr>
              <a:gradFill>
                <a:gsLst>
                  <a:gs pos="0">
                    <a:srgbClr val="54080D"/>
                  </a:gs>
                  <a:gs pos="100000">
                    <a:srgbClr val="B5121B"/>
                  </a:gs>
                </a:gsLst>
                <a:lin ang="0" scaled="1"/>
              </a:gradFill>
              <a:ln>
                <a:solidFill>
                  <a:sysClr val="window" lastClr="FFFFFF"/>
                </a:solidFill>
              </a:ln>
            </c:spPr>
          </c:dPt>
          <c:dLbls>
            <c:dLbl>
              <c:idx val="0"/>
              <c:tx>
                <c:strRef>
                  <c:f>ChartDesigner!$G$3</c:f>
                  <c:strCache>
                    <c:ptCount val="1"/>
                    <c:pt idx="0">
                      <c:v>65</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{A45FC8DB-E5A5-41F1-B7F3-B5D8C93DAD86}</c15:txfldGUID>
                      <c15:f>ChartDesigner!$G$3</c15:f>
                      <c15:dlblFieldTableCache>
                        <c:ptCount val="1"/>
                        <c:pt idx="0">
                          <c:v>65</c:v>
                        </c:pt>
                      </c15:dlblFieldTableCache>
                    </c15:dlblFTEntry>
                  </c15:dlblFieldTable>
                  <c15:showDataLabelsRange val="0"/>
                </c:ext>
              </c:extLst>
            </c:dLbl>
            <c:dLbl>
              <c:idx val="1"/>
              <c:tx>
                <c:strRef>
                  <c:f>ChartDesigner!$G$4</c:f>
                  <c:strCache>
                    <c:ptCount val="1"/>
                    <c:pt idx="0">
                      <c:v>68</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{35BF1E2E-C4D8-49E9-AACE-7BA7AF083E15}</c15:txfldGUID>
                      <c15:f>ChartDesigner!$G$4</c15:f>
                      <c15:dlblFieldTableCache>
                        <c:ptCount val="1"/>
                        <c:pt idx="0">
                          <c:v>68</c:v>
                        </c:pt>
                      </c15:dlblFieldTableCache>
                    </c15:dlblFTEntry>
                  </c15:dlblFieldTable>
                  <c15:showDataLabelsRange val="0"/>
                </c:ext>
              </c:extLst>
            </c:dLbl>
            <c:dLbl>
              <c:idx val="2"/>
              <c:tx>
                <c:strRef>
                  <c:f>ChartDesigner!$G$5</c:f>
                  <c:strCache>
                    <c:ptCount val="1"/>
                    <c:pt idx="0">
                      <c:v>72</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{961AF28C-D117-4AD0-A442-96C3C891EA1D}</c15:txfldGUID>
                      <c15:f>ChartDesigner!$G$5</c15:f>
                      <c15:dlblFieldTableCache>
                        <c:ptCount val="1"/>
                        <c:pt idx="0">
                          <c:v>72</c:v>
                        </c:pt>
                      </c15:dlblFieldTableCache>
                    </c15:dlblFTEntry>
                  </c15:dlblFieldTable>
                  <c15:showDataLabelsRange val="0"/>
                </c:ext>
              </c:extLst>
            </c:dLbl>
            <c:dLbl>
              <c:idx val="3"/>
              <c:tx>
                <c:strRef>
                  <c:f>ChartDesigner!$G$6</c:f>
                  <c:strCache>
                    <c:ptCount val="1"/>
                    <c:pt idx="0">
                      <c:v>68</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{4D37CE9F-3835-461F-BF24-115565116D2B}</c15:txfldGUID>
                      <c15:f>ChartDesigner!$G$6</c15:f>
                      <c15:dlblFieldTableCache>
                        <c:ptCount val="1"/>
                        <c:pt idx="0">
                          <c:v>68</c:v>
                        </c:pt>
                      </c15:dlblFieldTableCache>
                    </c15:dlblFTEntry>
                  </c15:dlblFieldTable>
                  <c15:showDataLabelsRange val="0"/>
                </c:ext>
              </c:extLst>
            </c:dLbl>
            <c:dLbl>
              <c:idx val="4"/>
              <c:tx>
                <c:strRef>
                  <c:f>ChartDesigner!$G$7</c:f>
                  <c:strCache>
                    <c:ptCount val="1"/>
                    <c:pt idx="0">
                      <c:v>73</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{644C3BBF-0293-4D96-AC0E-2B9F934B3EF1}</c15:txfldGUID>
                      <c15:f>ChartDesigner!$G$7</c15:f>
                      <c15:dlblFieldTableCache>
                        <c:ptCount val="1"/>
                        <c:pt idx="0">
                          <c:v>73</c:v>
                        </c:pt>
                      </c15:dlblFieldTableCache>
                    </c15:dlblFTEntry>
                  </c15:dlblFieldTable>
                  <c15:showDataLabelsRange val="0"/>
                </c:ext>
              </c:extLst>
            </c:dLbl>
            <c:dLbl>
              <c:idx val="5"/>
              <c:tx>
                <c:strRef>
                  <c:f>ChartDesigner!$G$8</c:f>
                  <c:strCache>
                    <c:ptCount val="1"/>
                    <c:pt idx="0">
                      <c:v>75</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{A12B4F71-3E45-422A-B49E-3C0239EAD7E2}</c15:txfldGUID>
                      <c15:f>ChartDesigner!$G$8</c15:f>
                      <c15:dlblFieldTableCache>
                        <c:ptCount val="1"/>
                        <c:pt idx="0">
                          <c:v>75</c:v>
                        </c:pt>
                      </c15:dlblFieldTableCache>
                    </c15:dlblFTEntry>
                  </c15:dlblFieldTable>
                  <c15:showDataLabelsRange val="0"/>
                </c:ext>
              </c:extLst>
            </c:dLbl>
            <c:dLbl>
              <c:idx val="6"/>
              <c:tx>
                <c:strRef>
                  <c:f>ChartDesigner!$G$11</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{2020C845-D517-408D-B141-E6FD980ADC07}</c15:txfldGUID>
                      <c15:f>ChartDesigner!$G$11</c15:f>
                      <c15:dlblFieldTableCache>
                        <c:ptCount val="1"/>
                      </c15:dlblFieldTableCache>
                    </c15:dlblFTEntry>
                  </c15:dlblFieldTable>
                  <c15:showDataLabelsRange val="0"/>
                </c:ext>
              </c:extLst>
            </c:dLbl>
            <c:dLbl>
              <c:idx val="7"/>
              <c:tx>
                <c:strRef>
                  <c:f>ChartDesigner!$G$12</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{2508BA2B-9DD3-440E-AF43-4ED2BB8710CB}</c15:txfldGUID>
                      <c15:f>ChartDesigner!$G$12</c15:f>
                      <c15:dlblFieldTableCache>
                        <c:ptCount val="1"/>
                      </c15:dlblFieldTableCache>
                    </c15:dlblFTEntry>
                  </c15:dlblFieldTable>
                  <c15:showDataLabelsRange val="0"/>
                </c:ext>
              </c:extLst>
            </c:dLbl>
            <c:dLbl>
              <c:idx val="8"/>
              <c:tx>
                <c:strRef>
                  <c:f>ChartDesigner!$G$13</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{B4B6DFE9-B224-461C-9D4D-99291FD0F107}</c15:txfldGUID>
                      <c15:f>ChartDesigner!$G$13</c15:f>
                      <c15:dlblFieldTableCache>
                        <c:ptCount val="1"/>
                      </c15:dlblFieldTableCache>
                    </c15:dlblFTEntry>
                  </c15:dlblFieldTable>
                  <c15:showDataLabelsRange val="0"/>
                </c:ext>
              </c:extLst>
            </c:dLbl>
            <c:dLbl>
              <c:idx val="9"/>
              <c:tx>
                <c:strRef>
                  <c:f>ChartDesigner!$G$14</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{97370F4C-547F-4534-895D-EBC685BE4C21}</c15:txfldGUID>
                      <c15:f>ChartDesigner!$G$14</c15:f>
                      <c15:dlblFieldTableCache>
                        <c:ptCount val="1"/>
                      </c15:dlblFieldTableCache>
                    </c15:dlblFTEntry>
                  </c15:dlblFieldTable>
                  <c15:showDataLabelsRange val="0"/>
                </c:ext>
              </c:extLst>
            </c:dLbl>
            <c:dLbl>
              <c:idx val="10"/>
              <c:tx>
                <c:strRef>
                  <c:f>ChartDesigner!$G$15</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{77AF1AEE-8874-4EDA-981E-54F2493FE900}</c15:txfldGUID>
                      <c15:f>ChartDesigner!$G$15</c15:f>
                      <c15:dlblFieldTableCache>
                        <c:ptCount val="1"/>
                      </c15:dlblFieldTableCache>
                    </c15:dlblFTEntry>
                  </c15:dlblFieldTable>
                  <c15:showDataLabelsRange val="0"/>
                </c:ext>
              </c:extLst>
            </c:dLbl>
            <c:numFmt formatCode="#,##0" sourceLinked="0"/>
            <c:spPr>
              <a:noFill/>
              <a:ln>
                <a:noFill/>
              </a:ln>
              <a:effectLst/>
            </c:spPr>
            <c:txPr>
              <a:bodyPr/>
              <a:lstStyle/>
              <a:p>
                <a:pPr>
                  <a:defRPr sz="1400" b="1" i="0">
                    <a:solidFill>
                      <a:srgbClr val="FFC000"/>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ChartDesigner!$A$3:$A$7</c:f>
              <c:strCache>
                <c:ptCount val="5"/>
                <c:pt idx="0">
                  <c:v>EPA v6</c:v>
                </c:pt>
                <c:pt idx="1">
                  <c:v>ForeSee Website Index</c:v>
                </c:pt>
                <c:pt idx="2">
                  <c:v>Public Sector</c:v>
                </c:pt>
                <c:pt idx="3">
                  <c:v>Regulatory</c:v>
                </c:pt>
                <c:pt idx="4">
                  <c:v>Federal Govt</c:v>
                </c:pt>
              </c:strCache>
              <c:extLst xmlns:c15="http://schemas.microsoft.com/office/drawing/2012/chart"/>
            </c:strRef>
          </c:cat>
          <c:val>
            <c:numRef>
              <c:f>ChartDesigner!$C$3:$C$7</c:f>
              <c:numCache>
                <c:formatCode>0</c:formatCode>
                <c:ptCount val="5"/>
                <c:pt idx="0">
                  <c:v>65</c:v>
                </c:pt>
                <c:pt idx="1">
                  <c:v>44</c:v>
                </c:pt>
                <c:pt idx="2">
                  <c:v>44</c:v>
                </c:pt>
                <c:pt idx="3">
                  <c:v>14</c:v>
                </c:pt>
                <c:pt idx="4">
                  <c:v>45</c:v>
                </c:pt>
              </c:numCache>
            </c:numRef>
          </c:val>
          <c:extLst/>
        </c:ser>
        <c:ser>
          <c:idx val="2"/>
          <c:order val="2"/>
          <c:spPr>
            <a:gradFill>
              <a:gsLst>
                <a:gs pos="0">
                  <a:srgbClr val="444C20"/>
                </a:gs>
                <a:gs pos="100000">
                  <a:srgbClr val="94A545"/>
                </a:gs>
              </a:gsLst>
              <a:lin ang="0" scaled="1"/>
            </a:gradFill>
            <a:ln>
              <a:solidFill>
                <a:sysClr val="window" lastClr="FFFFFF"/>
              </a:solidFill>
            </a:ln>
          </c:spPr>
          <c:invertIfNegative val="0"/>
          <c:dPt>
            <c:idx val="1"/>
            <c:invertIfNegative val="0"/>
            <c:bubble3D val="0"/>
            <c:spPr>
              <a:gradFill>
                <a:gsLst>
                  <a:gs pos="0">
                    <a:srgbClr val="54080D"/>
                  </a:gs>
                  <a:gs pos="100000">
                    <a:srgbClr val="B5121B"/>
                  </a:gs>
                </a:gsLst>
                <a:lin ang="0" scaled="1"/>
              </a:gradFill>
              <a:ln>
                <a:solidFill>
                  <a:sysClr val="window" lastClr="FFFFFF"/>
                </a:solidFill>
              </a:ln>
            </c:spPr>
          </c:dPt>
          <c:dLbls>
            <c:dLbl>
              <c:idx val="1"/>
              <c:tx>
                <c:strRef>
                  <c:f>ChartDesigner!$H$4</c:f>
                  <c:strCache>
                    <c:ptCount val="1"/>
                    <c:pt idx="0">
                      <c:v>92</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{D636AFC8-D7B0-410E-A4A9-A14B4D76F85D}</c15:txfldGUID>
                      <c15:f>ChartDesigner!$H$4</c15:f>
                      <c15:dlblFieldTableCache>
                        <c:ptCount val="1"/>
                        <c:pt idx="0">
                          <c:v>92</c:v>
                        </c:pt>
                      </c15:dlblFieldTableCache>
                    </c15:dlblFTEntry>
                  </c15:dlblFieldTable>
                  <c15:showDataLabelsRange val="0"/>
                </c:ext>
              </c:extLst>
            </c:dLbl>
            <c:dLbl>
              <c:idx val="2"/>
              <c:tx>
                <c:strRef>
                  <c:f>ChartDesigner!$H$5</c:f>
                  <c:strCache>
                    <c:ptCount val="1"/>
                    <c:pt idx="0">
                      <c:v>92</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{BE128383-BBB5-42A5-B399-AA633AEC53F0}</c15:txfldGUID>
                      <c15:f>ChartDesigner!$H$5</c15:f>
                      <c15:dlblFieldTableCache>
                        <c:ptCount val="1"/>
                        <c:pt idx="0">
                          <c:v>92</c:v>
                        </c:pt>
                      </c15:dlblFieldTableCache>
                    </c15:dlblFTEntry>
                  </c15:dlblFieldTable>
                  <c15:showDataLabelsRange val="0"/>
                </c:ext>
              </c:extLst>
            </c:dLbl>
            <c:dLbl>
              <c:idx val="3"/>
              <c:layout>
                <c:manualLayout>
                  <c:x val="-2.5827281377655662E-3"/>
                  <c:y val="-6.6866970576046417E-3"/>
                </c:manualLayout>
              </c:layout>
              <c:tx>
                <c:strRef>
                  <c:f>ChartDesigner!$H$6</c:f>
                  <c:strCache>
                    <c:ptCount val="1"/>
                    <c:pt idx="0">
                      <c:v>77</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{6004D40C-657C-437B-99FF-BA98BE46515B}</c15:txfldGUID>
                      <c15:f>ChartDesigner!$H$6</c15:f>
                      <c15:dlblFieldTableCache>
                        <c:ptCount val="1"/>
                        <c:pt idx="0">
                          <c:v>77</c:v>
                        </c:pt>
                      </c15:dlblFieldTableCache>
                    </c15:dlblFTEntry>
                  </c15:dlblFieldTable>
                  <c15:showDataLabelsRange val="0"/>
                </c:ext>
              </c:extLst>
            </c:dLbl>
            <c:dLbl>
              <c:idx val="4"/>
              <c:layout>
                <c:manualLayout>
                  <c:x val="0"/>
                  <c:y val="4.2433303432007708E-3"/>
                </c:manualLayout>
              </c:layout>
              <c:tx>
                <c:strRef>
                  <c:f>ChartDesigner!$H$7</c:f>
                  <c:strCache>
                    <c:ptCount val="1"/>
                    <c:pt idx="0">
                      <c:v>92</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{D06F17B8-55C8-47F1-9920-2BA5DCC02361}</c15:txfldGUID>
                      <c15:f>ChartDesigner!$H$7</c15:f>
                      <c15:dlblFieldTableCache>
                        <c:ptCount val="1"/>
                        <c:pt idx="0">
                          <c:v>92</c:v>
                        </c:pt>
                      </c15:dlblFieldTableCache>
                    </c15:dlblFTEntry>
                  </c15:dlblFieldTable>
                  <c15:showDataLabelsRange val="0"/>
                </c:ext>
              </c:extLst>
            </c:dLbl>
            <c:dLbl>
              <c:idx val="5"/>
              <c:tx>
                <c:strRef>
                  <c:f>ChartDesigner!$H$8</c:f>
                  <c:strCache>
                    <c:ptCount val="1"/>
                    <c:pt idx="0">
                      <c:v>92</c:v>
                    </c:pt>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{D5E821A7-7E2A-4701-A858-0E89A6E24AD1}</c15:txfldGUID>
                      <c15:f>ChartDesigner!$H$8</c15:f>
                      <c15:dlblFieldTableCache>
                        <c:ptCount val="1"/>
                        <c:pt idx="0">
                          <c:v>92</c:v>
                        </c:pt>
                      </c15:dlblFieldTableCache>
                    </c15:dlblFTEntry>
                  </c15:dlblFieldTable>
                  <c15:showDataLabelsRange val="0"/>
                </c:ext>
              </c:extLst>
            </c:dLbl>
            <c:dLbl>
              <c:idx val="6"/>
              <c:tx>
                <c:strRef>
                  <c:f>ChartDesigner!$H$11</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{85768C89-591E-4CC2-90B5-3C0AAE3F8D24}</c15:txfldGUID>
                      <c15:f>ChartDesigner!$H$11</c15:f>
                      <c15:dlblFieldTableCache>
                        <c:ptCount val="1"/>
                      </c15:dlblFieldTableCache>
                    </c15:dlblFTEntry>
                  </c15:dlblFieldTable>
                  <c15:showDataLabelsRange val="0"/>
                </c:ext>
              </c:extLst>
            </c:dLbl>
            <c:dLbl>
              <c:idx val="7"/>
              <c:tx>
                <c:strRef>
                  <c:f>ChartDesigner!$H$12</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{B07A6C2E-3F7E-43BA-856D-162A53AEFC13}</c15:txfldGUID>
                      <c15:f>ChartDesigner!$H$12</c15:f>
                      <c15:dlblFieldTableCache>
                        <c:ptCount val="1"/>
                      </c15:dlblFieldTableCache>
                    </c15:dlblFTEntry>
                  </c15:dlblFieldTable>
                  <c15:showDataLabelsRange val="0"/>
                </c:ext>
              </c:extLst>
            </c:dLbl>
            <c:dLbl>
              <c:idx val="8"/>
              <c:tx>
                <c:strRef>
                  <c:f>ChartDesigner!$H$13</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{FAF861B3-23AC-4DFB-8423-2C0AB1820B7C}</c15:txfldGUID>
                      <c15:f>ChartDesigner!$H$13</c15:f>
                      <c15:dlblFieldTableCache>
                        <c:ptCount val="1"/>
                      </c15:dlblFieldTableCache>
                    </c15:dlblFTEntry>
                  </c15:dlblFieldTable>
                  <c15:showDataLabelsRange val="0"/>
                </c:ext>
              </c:extLst>
            </c:dLbl>
            <c:dLbl>
              <c:idx val="9"/>
              <c:tx>
                <c:strRef>
                  <c:f>ChartDesigner!$H$14</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{79553791-588B-4211-A2BD-89C50EEFA205}</c15:txfldGUID>
                      <c15:f>ChartDesigner!$H$14</c15:f>
                      <c15:dlblFieldTableCache>
                        <c:ptCount val="1"/>
                      </c15:dlblFieldTableCache>
                    </c15:dlblFTEntry>
                  </c15:dlblFieldTable>
                  <c15:showDataLabelsRange val="0"/>
                </c:ext>
              </c:extLst>
            </c:dLbl>
            <c:dLbl>
              <c:idx val="10"/>
              <c:tx>
                <c:strRef>
                  <c:f>ChartDesigner!$H$15</c:f>
                  <c:strCache>
                    <c:ptCount val="1"/>
                  </c:strCache>
                </c:strRef>
              </c:tx>
              <c:dLblPos val="inEnd"/>
              <c:showLegendKey val="0"/>
              <c:showVal val="1"/>
              <c:showCatName val="0"/>
              <c:showSerName val="0"/>
              <c:showPercent val="0"/>
              <c:showBubbleSize val="0"/>
              <c:extLst>
                <c:ext xmlns:c15="http://schemas.microsoft.com/office/drawing/2012/chart" uri="{CE6537A1-D6FC-4f65-9D91-7224C49458BB}">
                  <c15:dlblFieldTable>
                    <c15:dlblFTEntry>
                      <c15:txfldGUID>{70109FB7-9E9A-436A-A645-D6293A95AD0D}</c15:txfldGUID>
                      <c15:f>ChartDesigner!$H$15</c15:f>
                      <c15:dlblFieldTableCache>
                        <c:ptCount val="1"/>
                      </c15:dlblFieldTableCache>
                    </c15:dlblFTEntry>
                  </c15:dlblFieldTable>
                  <c15:showDataLabelsRange val="0"/>
                </c:ext>
              </c:extLst>
            </c:dLbl>
            <c:numFmt formatCode="#,##0" sourceLinked="0"/>
            <c:spPr>
              <a:noFill/>
              <a:ln>
                <a:noFill/>
              </a:ln>
              <a:effectLst/>
            </c:spPr>
            <c:txPr>
              <a:bodyPr/>
              <a:lstStyle/>
              <a:p>
                <a:pPr>
                  <a:defRPr sz="1400" b="1" i="0">
                    <a:solidFill>
                      <a:schemeClr val="bg1"/>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ChartDesigner!$A$3:$A$7</c:f>
              <c:strCache>
                <c:ptCount val="5"/>
                <c:pt idx="0">
                  <c:v>EPA v6</c:v>
                </c:pt>
                <c:pt idx="1">
                  <c:v>ForeSee Website Index</c:v>
                </c:pt>
                <c:pt idx="2">
                  <c:v>Public Sector</c:v>
                </c:pt>
                <c:pt idx="3">
                  <c:v>Regulatory</c:v>
                </c:pt>
                <c:pt idx="4">
                  <c:v>Federal Govt</c:v>
                </c:pt>
              </c:strCache>
              <c:extLst xmlns:c15="http://schemas.microsoft.com/office/drawing/2012/chart"/>
            </c:strRef>
          </c:cat>
          <c:val>
            <c:numRef>
              <c:f>ChartDesigner!$D$3:$D$7</c:f>
              <c:numCache>
                <c:formatCode>0</c:formatCode>
                <c:ptCount val="5"/>
                <c:pt idx="1">
                  <c:v>24</c:v>
                </c:pt>
                <c:pt idx="2">
                  <c:v>20</c:v>
                </c:pt>
                <c:pt idx="3">
                  <c:v>9</c:v>
                </c:pt>
                <c:pt idx="4">
                  <c:v>19</c:v>
                </c:pt>
              </c:numCache>
            </c:numRef>
          </c:val>
          <c:extLst/>
        </c:ser>
        <c:dLbls>
          <c:dLblPos val="inEnd"/>
          <c:showLegendKey val="0"/>
          <c:showVal val="1"/>
          <c:showCatName val="0"/>
          <c:showSerName val="0"/>
          <c:showPercent val="0"/>
          <c:showBubbleSize val="0"/>
        </c:dLbls>
        <c:gapWidth val="50"/>
        <c:overlap val="100"/>
        <c:axId val="512616320"/>
        <c:axId val="512615536"/>
      </c:barChart>
      <c:catAx>
        <c:axId val="512616320"/>
        <c:scaling>
          <c:orientation val="minMax"/>
        </c:scaling>
        <c:delete val="0"/>
        <c:axPos val="b"/>
        <c:numFmt formatCode="General" sourceLinked="1"/>
        <c:majorTickMark val="none"/>
        <c:minorTickMark val="none"/>
        <c:tickLblPos val="nextTo"/>
        <c:spPr>
          <a:noFill/>
          <a:ln w="25400">
            <a:solidFill>
              <a:schemeClr val="tx1"/>
            </a:solidFill>
          </a:ln>
        </c:spPr>
        <c:txPr>
          <a:bodyPr rot="0" vert="horz" anchor="ctr" anchorCtr="0"/>
          <a:lstStyle/>
          <a:p>
            <a:pPr>
              <a:defRPr sz="800" b="1">
                <a:latin typeface="Arial" pitchFamily="34" charset="0"/>
                <a:cs typeface="Arial" pitchFamily="34" charset="0"/>
              </a:defRPr>
            </a:pPr>
            <a:endParaRPr lang="en-US"/>
          </a:p>
        </c:txPr>
        <c:crossAx val="512615536"/>
        <c:crossesAt val="0"/>
        <c:auto val="1"/>
        <c:lblAlgn val="ctr"/>
        <c:lblOffset val="100"/>
        <c:tickLblSkip val="1"/>
        <c:tickMarkSkip val="1"/>
        <c:noMultiLvlLbl val="0"/>
      </c:catAx>
      <c:valAx>
        <c:axId val="512615536"/>
        <c:scaling>
          <c:orientation val="minMax"/>
          <c:max val="100"/>
          <c:min val="0"/>
        </c:scaling>
        <c:delete val="0"/>
        <c:axPos val="l"/>
        <c:majorGridlines>
          <c:spPr>
            <a:ln w="38100">
              <a:solidFill>
                <a:srgbClr val="000000"/>
              </a:solidFill>
            </a:ln>
            <a:effectLst/>
          </c:spPr>
        </c:majorGridlines>
        <c:numFmt formatCode="0" sourceLinked="1"/>
        <c:majorTickMark val="none"/>
        <c:minorTickMark val="none"/>
        <c:tickLblPos val="nextTo"/>
        <c:spPr>
          <a:ln w="12700">
            <a:solidFill>
              <a:schemeClr val="tx1"/>
            </a:solidFill>
          </a:ln>
        </c:spPr>
        <c:txPr>
          <a:bodyPr/>
          <a:lstStyle/>
          <a:p>
            <a:pPr>
              <a:defRPr sz="1200" b="1">
                <a:latin typeface="Arial" pitchFamily="34" charset="0"/>
                <a:cs typeface="Arial" pitchFamily="34" charset="0"/>
              </a:defRPr>
            </a:pPr>
            <a:endParaRPr lang="en-US"/>
          </a:p>
        </c:txPr>
        <c:crossAx val="512616320"/>
        <c:crossesAt val="1"/>
        <c:crossBetween val="between"/>
        <c:majorUnit val="65"/>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dirty="0" smtClean="0">
                <a:solidFill>
                  <a:schemeClr val="tx1"/>
                </a:solidFill>
              </a:rPr>
              <a:t>Visitor</a:t>
            </a:r>
            <a:r>
              <a:rPr lang="en-US" sz="1400" baseline="0" dirty="0" smtClean="0">
                <a:solidFill>
                  <a:schemeClr val="tx1"/>
                </a:solidFill>
              </a:rPr>
              <a:t> Role x Task Accomplishment</a:t>
            </a:r>
            <a:endParaRPr lang="en-US" sz="1400" dirty="0">
              <a:solidFill>
                <a:schemeClr val="tx1"/>
              </a:solidFill>
            </a:endParaRPr>
          </a:p>
        </c:rich>
      </c:tx>
      <c:layout>
        <c:manualLayout>
          <c:xMode val="edge"/>
          <c:yMode val="edge"/>
          <c:x val="0.27512860975405712"/>
          <c:y val="0.1268409052645396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0289307484176629E-3"/>
          <c:y val="0.1046049179946948"/>
          <c:w val="0.95997597985791905"/>
          <c:h val="0.69103039330668103"/>
        </c:manualLayout>
      </c:layout>
      <c:barChart>
        <c:barDir val="col"/>
        <c:grouping val="stacked"/>
        <c:varyColors val="0"/>
        <c:ser>
          <c:idx val="0"/>
          <c:order val="0"/>
          <c:tx>
            <c:strRef>
              <c:f>Sheet1!$B$1</c:f>
              <c:strCache>
                <c:ptCount val="1"/>
                <c:pt idx="0">
                  <c:v>Yes</c:v>
                </c:pt>
              </c:strCache>
            </c:strRef>
          </c:tx>
          <c:spPr>
            <a:solidFill>
              <a:schemeClr val="accent4"/>
            </a:solidFill>
            <a:ln>
              <a:solidFill>
                <a:schemeClr val="accent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Represents business
 (23%)</c:v>
                </c:pt>
                <c:pt idx="1">
                  <c:v>Concerned citizen or consumer
 (22%)</c:v>
                </c:pt>
                <c:pt idx="2">
                  <c:v>Student 
(16%)</c:v>
                </c:pt>
                <c:pt idx="3">
                  <c:v>Government Employee
 (11%)</c:v>
                </c:pt>
                <c:pt idx="4">
                  <c:v>Educator
 (9%)</c:v>
                </c:pt>
                <c:pt idx="5">
                  <c:v>Scientist
 (8%)</c:v>
                </c:pt>
                <c:pt idx="6">
                  <c:v>Other
 (6%) </c:v>
                </c:pt>
              </c:strCache>
            </c:strRef>
          </c:cat>
          <c:val>
            <c:numRef>
              <c:f>Sheet1!$B$2:$B$8</c:f>
              <c:numCache>
                <c:formatCode>0%</c:formatCode>
                <c:ptCount val="7"/>
                <c:pt idx="0">
                  <c:v>0.55000000000000004</c:v>
                </c:pt>
                <c:pt idx="1">
                  <c:v>0.47501315097317204</c:v>
                </c:pt>
                <c:pt idx="2">
                  <c:v>0.66691122523844459</c:v>
                </c:pt>
                <c:pt idx="3">
                  <c:v>0.56408952187182093</c:v>
                </c:pt>
                <c:pt idx="4">
                  <c:v>0.63177570093457946</c:v>
                </c:pt>
                <c:pt idx="5">
                  <c:v>0.55312735493594578</c:v>
                </c:pt>
                <c:pt idx="6">
                  <c:v>0.45925215723873442</c:v>
                </c:pt>
              </c:numCache>
            </c:numRef>
          </c:val>
          <c:extLst/>
        </c:ser>
        <c:ser>
          <c:idx val="1"/>
          <c:order val="1"/>
          <c:tx>
            <c:strRef>
              <c:f>Sheet1!$C$1</c:f>
              <c:strCache>
                <c:ptCount val="1"/>
                <c:pt idx="0">
                  <c:v>Partially</c:v>
                </c:pt>
              </c:strCache>
            </c:strRef>
          </c:tx>
          <c:spPr>
            <a:solidFill>
              <a:schemeClr val="accent2">
                <a:lumMod val="75000"/>
              </a:schemeClr>
            </a:solidFill>
            <a:ln>
              <a:solidFill>
                <a:schemeClr val="accent2">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Represents business
 (23%)</c:v>
                </c:pt>
                <c:pt idx="1">
                  <c:v>Concerned citizen or consumer
 (22%)</c:v>
                </c:pt>
                <c:pt idx="2">
                  <c:v>Student 
(16%)</c:v>
                </c:pt>
                <c:pt idx="3">
                  <c:v>Government Employee
 (11%)</c:v>
                </c:pt>
                <c:pt idx="4">
                  <c:v>Educator
 (9%)</c:v>
                </c:pt>
                <c:pt idx="5">
                  <c:v>Scientist
 (8%)</c:v>
                </c:pt>
                <c:pt idx="6">
                  <c:v>Other
 (6%) </c:v>
                </c:pt>
              </c:strCache>
            </c:strRef>
          </c:cat>
          <c:val>
            <c:numRef>
              <c:f>Sheet1!$C$2:$C$8</c:f>
              <c:numCache>
                <c:formatCode>0%</c:formatCode>
                <c:ptCount val="7"/>
                <c:pt idx="0">
                  <c:v>0.26393484347162127</c:v>
                </c:pt>
                <c:pt idx="1">
                  <c:v>0.28195686480799581</c:v>
                </c:pt>
                <c:pt idx="2">
                  <c:v>0.23771093176815847</c:v>
                </c:pt>
                <c:pt idx="3">
                  <c:v>0.24771108850457782</c:v>
                </c:pt>
                <c:pt idx="4">
                  <c:v>0.24299065420560748</c:v>
                </c:pt>
                <c:pt idx="5">
                  <c:v>0.266767143933685</c:v>
                </c:pt>
                <c:pt idx="6">
                  <c:v>0.27996164908916588</c:v>
                </c:pt>
              </c:numCache>
            </c:numRef>
          </c:val>
          <c:extLst/>
        </c:ser>
        <c:ser>
          <c:idx val="2"/>
          <c:order val="2"/>
          <c:tx>
            <c:strRef>
              <c:f>Sheet1!$D$1</c:f>
              <c:strCache>
                <c:ptCount val="1"/>
                <c:pt idx="0">
                  <c:v>No</c:v>
                </c:pt>
              </c:strCache>
            </c:strRef>
          </c:tx>
          <c:spPr>
            <a:solidFill>
              <a:schemeClr val="accent6">
                <a:lumMod val="75000"/>
              </a:schemeClr>
            </a:solidFill>
            <a:ln>
              <a:solidFill>
                <a:schemeClr val="accent6">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Represents business
 (23%)</c:v>
                </c:pt>
                <c:pt idx="1">
                  <c:v>Concerned citizen or consumer
 (22%)</c:v>
                </c:pt>
                <c:pt idx="2">
                  <c:v>Student 
(16%)</c:v>
                </c:pt>
                <c:pt idx="3">
                  <c:v>Government Employee
 (11%)</c:v>
                </c:pt>
                <c:pt idx="4">
                  <c:v>Educator
 (9%)</c:v>
                </c:pt>
                <c:pt idx="5">
                  <c:v>Scientist
 (8%)</c:v>
                </c:pt>
                <c:pt idx="6">
                  <c:v>Other
 (6%) </c:v>
                </c:pt>
              </c:strCache>
            </c:strRef>
          </c:cat>
          <c:val>
            <c:numRef>
              <c:f>Sheet1!$D$2:$D$8</c:f>
              <c:numCache>
                <c:formatCode>0%</c:formatCode>
                <c:ptCount val="7"/>
                <c:pt idx="0">
                  <c:v>0.18808857215576483</c:v>
                </c:pt>
                <c:pt idx="1">
                  <c:v>0.24302998421883221</c:v>
                </c:pt>
                <c:pt idx="2">
                  <c:v>9.5377842993396925E-2</c:v>
                </c:pt>
                <c:pt idx="3">
                  <c:v>0.18819938962360122</c:v>
                </c:pt>
                <c:pt idx="4">
                  <c:v>0.12523364485981309</c:v>
                </c:pt>
                <c:pt idx="5">
                  <c:v>0.18010550113036924</c:v>
                </c:pt>
                <c:pt idx="6">
                  <c:v>0.26078619367209971</c:v>
                </c:pt>
              </c:numCache>
            </c:numRef>
          </c:val>
          <c:extLst/>
        </c:ser>
        <c:dLbls>
          <c:showLegendKey val="0"/>
          <c:showVal val="0"/>
          <c:showCatName val="0"/>
          <c:showSerName val="0"/>
          <c:showPercent val="0"/>
          <c:showBubbleSize val="0"/>
        </c:dLbls>
        <c:gapWidth val="150"/>
        <c:overlap val="100"/>
        <c:axId val="504940224"/>
        <c:axId val="504939440"/>
      </c:barChart>
      <c:catAx>
        <c:axId val="50494022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04939440"/>
        <c:crosses val="autoZero"/>
        <c:auto val="1"/>
        <c:lblAlgn val="ctr"/>
        <c:lblOffset val="100"/>
        <c:noMultiLvlLbl val="0"/>
      </c:catAx>
      <c:valAx>
        <c:axId val="504939440"/>
        <c:scaling>
          <c:orientation val="minMax"/>
        </c:scaling>
        <c:delete val="1"/>
        <c:axPos val="l"/>
        <c:numFmt formatCode="0%" sourceLinked="1"/>
        <c:majorTickMark val="none"/>
        <c:minorTickMark val="none"/>
        <c:tickLblPos val="nextTo"/>
        <c:crossAx val="504940224"/>
        <c:crosses val="autoZero"/>
        <c:crossBetween val="between"/>
      </c:valAx>
      <c:spPr>
        <a:noFill/>
        <a:ln>
          <a:noFill/>
        </a:ln>
        <a:effectLst/>
      </c:spPr>
    </c:plotArea>
    <c:legend>
      <c:legendPos val="b"/>
      <c:layout>
        <c:manualLayout>
          <c:xMode val="edge"/>
          <c:yMode val="edge"/>
          <c:x val="0.37673189120800915"/>
          <c:y val="0.93208477693081293"/>
          <c:w val="0.18809914267803957"/>
          <c:h val="4.12867860026994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aseline="0" dirty="0" smtClean="0">
                <a:solidFill>
                  <a:schemeClr val="tx1"/>
                </a:solidFill>
              </a:rPr>
              <a:t>Information Topics x Task Accomplishment</a:t>
            </a:r>
            <a:endParaRPr lang="en-US" sz="1400" dirty="0">
              <a:solidFill>
                <a:schemeClr val="tx1"/>
              </a:solidFill>
            </a:endParaRPr>
          </a:p>
        </c:rich>
      </c:tx>
      <c:layout>
        <c:manualLayout>
          <c:xMode val="edge"/>
          <c:yMode val="edge"/>
          <c:x val="0.29253420108363659"/>
          <c:y val="6.47147475839487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024710033566315E-2"/>
          <c:y val="7.6130429057757354E-2"/>
          <c:w val="0.98697523515024499"/>
          <c:h val="0.67808744378989139"/>
        </c:manualLayout>
      </c:layout>
      <c:barChart>
        <c:barDir val="col"/>
        <c:grouping val="stacked"/>
        <c:varyColors val="0"/>
        <c:ser>
          <c:idx val="0"/>
          <c:order val="0"/>
          <c:tx>
            <c:strRef>
              <c:f>Sheet1!$B$1</c:f>
              <c:strCache>
                <c:ptCount val="1"/>
                <c:pt idx="0">
                  <c:v>Yes</c:v>
                </c:pt>
              </c:strCache>
            </c:strRef>
          </c:tx>
          <c:spPr>
            <a:solidFill>
              <a:schemeClr val="accent4"/>
            </a:solidFill>
            <a:ln>
              <a:solidFill>
                <a:schemeClr val="accent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Water pollution/quality, watersheds or wetlands
 (23%)</c:v>
                </c:pt>
                <c:pt idx="1">
                  <c:v>Other
 (22%)</c:v>
                </c:pt>
                <c:pt idx="2">
                  <c:v>Air pollution/quality  
(16%)</c:v>
                </c:pt>
                <c:pt idx="3">
                  <c:v>Climate change, global warming, greenhouses gases or carbon footprint
 (11%)</c:v>
                </c:pt>
                <c:pt idx="4">
                  <c:v>Chemicals
 (9%)</c:v>
                </c:pt>
                <c:pt idx="5">
                  <c:v>Cleanups, remediation or Superfund
 (8%)</c:v>
                </c:pt>
                <c:pt idx="6">
                  <c:v>Pesticides
 (6%) </c:v>
                </c:pt>
              </c:strCache>
            </c:strRef>
          </c:cat>
          <c:val>
            <c:numRef>
              <c:f>Sheet1!$B$2:$B$8</c:f>
              <c:numCache>
                <c:formatCode>0%</c:formatCode>
                <c:ptCount val="7"/>
                <c:pt idx="0">
                  <c:v>0.51629072681704258</c:v>
                </c:pt>
                <c:pt idx="1">
                  <c:v>0.46363636363636362</c:v>
                </c:pt>
                <c:pt idx="2">
                  <c:v>0.60358160358160362</c:v>
                </c:pt>
                <c:pt idx="3">
                  <c:v>0.71588785046728975</c:v>
                </c:pt>
                <c:pt idx="4">
                  <c:v>0.56702025072324014</c:v>
                </c:pt>
                <c:pt idx="5">
                  <c:v>0.49174917491749176</c:v>
                </c:pt>
                <c:pt idx="6">
                  <c:v>0.60918114143920599</c:v>
                </c:pt>
              </c:numCache>
            </c:numRef>
          </c:val>
          <c:extLst/>
        </c:ser>
        <c:ser>
          <c:idx val="1"/>
          <c:order val="1"/>
          <c:tx>
            <c:strRef>
              <c:f>Sheet1!$C$1</c:f>
              <c:strCache>
                <c:ptCount val="1"/>
                <c:pt idx="0">
                  <c:v>Partially </c:v>
                </c:pt>
              </c:strCache>
            </c:strRef>
          </c:tx>
          <c:spPr>
            <a:solidFill>
              <a:schemeClr val="accent2">
                <a:lumMod val="75000"/>
              </a:schemeClr>
            </a:solidFill>
            <a:ln>
              <a:solidFill>
                <a:schemeClr val="accent2">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Water pollution/quality, watersheds or wetlands
 (23%)</c:v>
                </c:pt>
                <c:pt idx="1">
                  <c:v>Other
 (22%)</c:v>
                </c:pt>
                <c:pt idx="2">
                  <c:v>Air pollution/quality  
(16%)</c:v>
                </c:pt>
                <c:pt idx="3">
                  <c:v>Climate change, global warming, greenhouses gases or carbon footprint
 (11%)</c:v>
                </c:pt>
                <c:pt idx="4">
                  <c:v>Chemicals
 (9%)</c:v>
                </c:pt>
                <c:pt idx="5">
                  <c:v>Cleanups, remediation or Superfund
 (8%)</c:v>
                </c:pt>
                <c:pt idx="6">
                  <c:v>Pesticides
 (6%) </c:v>
                </c:pt>
              </c:strCache>
            </c:strRef>
          </c:cat>
          <c:val>
            <c:numRef>
              <c:f>Sheet1!$C$2:$C$8</c:f>
              <c:numCache>
                <c:formatCode>0%</c:formatCode>
                <c:ptCount val="7"/>
                <c:pt idx="0">
                  <c:v>0.28181565023670285</c:v>
                </c:pt>
                <c:pt idx="1">
                  <c:v>0.26118881118881121</c:v>
                </c:pt>
                <c:pt idx="2">
                  <c:v>0.24542124542124541</c:v>
                </c:pt>
                <c:pt idx="3">
                  <c:v>0.21993769470404984</c:v>
                </c:pt>
                <c:pt idx="4">
                  <c:v>0.25072324011571839</c:v>
                </c:pt>
                <c:pt idx="5">
                  <c:v>0.30473047304730472</c:v>
                </c:pt>
                <c:pt idx="6">
                  <c:v>0.25062034739454092</c:v>
                </c:pt>
              </c:numCache>
            </c:numRef>
          </c:val>
          <c:extLst/>
        </c:ser>
        <c:ser>
          <c:idx val="2"/>
          <c:order val="2"/>
          <c:tx>
            <c:strRef>
              <c:f>Sheet1!$D$1</c:f>
              <c:strCache>
                <c:ptCount val="1"/>
                <c:pt idx="0">
                  <c:v>No</c:v>
                </c:pt>
              </c:strCache>
            </c:strRef>
          </c:tx>
          <c:spPr>
            <a:solidFill>
              <a:schemeClr val="accent6">
                <a:lumMod val="75000"/>
              </a:schemeClr>
            </a:solidFill>
            <a:ln>
              <a:solidFill>
                <a:schemeClr val="accent6">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Water pollution/quality, watersheds or wetlands
 (23%)</c:v>
                </c:pt>
                <c:pt idx="1">
                  <c:v>Other
 (22%)</c:v>
                </c:pt>
                <c:pt idx="2">
                  <c:v>Air pollution/quality  
(16%)</c:v>
                </c:pt>
                <c:pt idx="3">
                  <c:v>Climate change, global warming, greenhouses gases or carbon footprint
 (11%)</c:v>
                </c:pt>
                <c:pt idx="4">
                  <c:v>Chemicals
 (9%)</c:v>
                </c:pt>
                <c:pt idx="5">
                  <c:v>Cleanups, remediation or Superfund
 (8%)</c:v>
                </c:pt>
                <c:pt idx="6">
                  <c:v>Pesticides
 (6%) </c:v>
                </c:pt>
              </c:strCache>
            </c:strRef>
          </c:cat>
          <c:val>
            <c:numRef>
              <c:f>Sheet1!$D$2:$D$8</c:f>
              <c:numCache>
                <c:formatCode>0%</c:formatCode>
                <c:ptCount val="7"/>
                <c:pt idx="0">
                  <c:v>0.20189362294625451</c:v>
                </c:pt>
                <c:pt idx="1">
                  <c:v>0.27517482517482517</c:v>
                </c:pt>
                <c:pt idx="2">
                  <c:v>0.150997150997151</c:v>
                </c:pt>
                <c:pt idx="3">
                  <c:v>6.4174454828660438E-2</c:v>
                </c:pt>
                <c:pt idx="4">
                  <c:v>0.18225650916104147</c:v>
                </c:pt>
                <c:pt idx="5">
                  <c:v>0.20352035203520352</c:v>
                </c:pt>
                <c:pt idx="6">
                  <c:v>0.14019851116625309</c:v>
                </c:pt>
              </c:numCache>
            </c:numRef>
          </c:val>
          <c:extLst/>
        </c:ser>
        <c:dLbls>
          <c:showLegendKey val="0"/>
          <c:showVal val="0"/>
          <c:showCatName val="0"/>
          <c:showSerName val="0"/>
          <c:showPercent val="0"/>
          <c:showBubbleSize val="0"/>
        </c:dLbls>
        <c:gapWidth val="150"/>
        <c:overlap val="100"/>
        <c:axId val="479269640"/>
        <c:axId val="479268856"/>
      </c:barChart>
      <c:catAx>
        <c:axId val="479269640"/>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9268856"/>
        <c:crosses val="autoZero"/>
        <c:auto val="1"/>
        <c:lblAlgn val="ctr"/>
        <c:lblOffset val="100"/>
        <c:noMultiLvlLbl val="0"/>
      </c:catAx>
      <c:valAx>
        <c:axId val="479268856"/>
        <c:scaling>
          <c:orientation val="minMax"/>
        </c:scaling>
        <c:delete val="1"/>
        <c:axPos val="l"/>
        <c:numFmt formatCode="0%" sourceLinked="1"/>
        <c:majorTickMark val="none"/>
        <c:minorTickMark val="none"/>
        <c:tickLblPos val="nextTo"/>
        <c:crossAx val="479269640"/>
        <c:crosses val="autoZero"/>
        <c:crossBetween val="between"/>
      </c:valAx>
      <c:spPr>
        <a:noFill/>
        <a:ln>
          <a:noFill/>
        </a:ln>
        <a:effectLst/>
      </c:spPr>
    </c:plotArea>
    <c:legend>
      <c:legendPos val="b"/>
      <c:layout>
        <c:manualLayout>
          <c:xMode val="edge"/>
          <c:yMode val="edge"/>
          <c:x val="0.38139023448288506"/>
          <c:y val="0.9380044947704369"/>
          <c:w val="0.19355696360650515"/>
          <c:h val="4.12867860026994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F032F-60E6-4D18-A962-C54C6D0F4AB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CC299F4-369A-415D-8842-09F5CBA2E33D}">
      <dgm:prSet phldrT="[Text]" custT="1"/>
      <dgm:spPr>
        <a:solidFill>
          <a:schemeClr val="accent5"/>
        </a:solidFill>
      </dgm:spPr>
      <dgm:t>
        <a:bodyPr/>
        <a:lstStyle/>
        <a:p>
          <a:r>
            <a:rPr lang="en-US" sz="2400" dirty="0" smtClean="0"/>
            <a:t>Capturing the Voice of Visitors</a:t>
          </a:r>
          <a:endParaRPr lang="en-US" sz="2400" dirty="0"/>
        </a:p>
      </dgm:t>
    </dgm:pt>
    <dgm:pt modelId="{4DBE98F9-6329-4A10-B3A7-AF0437FE1220}" type="parTrans" cxnId="{E2122959-07D0-4B88-AD30-7F8966F91224}">
      <dgm:prSet/>
      <dgm:spPr/>
      <dgm:t>
        <a:bodyPr/>
        <a:lstStyle/>
        <a:p>
          <a:endParaRPr lang="en-US"/>
        </a:p>
      </dgm:t>
    </dgm:pt>
    <dgm:pt modelId="{36B91003-30E4-4CF2-8009-C98F4A8267C7}" type="sibTrans" cxnId="{E2122959-07D0-4B88-AD30-7F8966F91224}">
      <dgm:prSet/>
      <dgm:spPr>
        <a:solidFill>
          <a:schemeClr val="accent5"/>
        </a:solidFill>
        <a:ln>
          <a:solidFill>
            <a:schemeClr val="accent5"/>
          </a:solidFill>
        </a:ln>
      </dgm:spPr>
      <dgm:t>
        <a:bodyPr/>
        <a:lstStyle/>
        <a:p>
          <a:endParaRPr lang="en-US"/>
        </a:p>
      </dgm:t>
    </dgm:pt>
    <dgm:pt modelId="{0DD1D897-5700-4295-884A-CFF83DF4C2E9}">
      <dgm:prSet phldrT="[Text]" custT="1"/>
      <dgm:spPr>
        <a:solidFill>
          <a:schemeClr val="accent5"/>
        </a:solidFill>
      </dgm:spPr>
      <dgm:t>
        <a:bodyPr/>
        <a:lstStyle/>
        <a:p>
          <a:r>
            <a:rPr lang="en-US" sz="2400" dirty="0" smtClean="0"/>
            <a:t>Key Findings, Recommendations and Next Steps</a:t>
          </a:r>
          <a:endParaRPr lang="en-US" sz="2400" dirty="0"/>
        </a:p>
      </dgm:t>
    </dgm:pt>
    <dgm:pt modelId="{FAAF4A4E-CD2A-4969-AA80-709F4096AE71}" type="parTrans" cxnId="{80F46992-1244-4277-BFC6-5B806F316B96}">
      <dgm:prSet/>
      <dgm:spPr/>
      <dgm:t>
        <a:bodyPr/>
        <a:lstStyle/>
        <a:p>
          <a:endParaRPr lang="en-US"/>
        </a:p>
      </dgm:t>
    </dgm:pt>
    <dgm:pt modelId="{EC8FAECB-6A25-4D7A-B1BF-098B31DEDA8A}" type="sibTrans" cxnId="{80F46992-1244-4277-BFC6-5B806F316B96}">
      <dgm:prSet/>
      <dgm:spPr/>
      <dgm:t>
        <a:bodyPr/>
        <a:lstStyle/>
        <a:p>
          <a:endParaRPr lang="en-US"/>
        </a:p>
      </dgm:t>
    </dgm:pt>
    <dgm:pt modelId="{6011E442-9BAA-4CC9-A6F7-0D2CE3584E25}">
      <dgm:prSet phldrT="[Text]" custT="1"/>
      <dgm:spPr>
        <a:solidFill>
          <a:schemeClr val="accent5"/>
        </a:solidFill>
      </dgm:spPr>
      <dgm:t>
        <a:bodyPr/>
        <a:lstStyle/>
        <a:p>
          <a:r>
            <a:rPr lang="en-US" sz="2400" dirty="0" smtClean="0"/>
            <a:t>Data and Usability Review</a:t>
          </a:r>
          <a:endParaRPr lang="en-US" sz="2400" dirty="0"/>
        </a:p>
      </dgm:t>
    </dgm:pt>
    <dgm:pt modelId="{243C3584-4BA2-490F-A0A5-F0B8F6FE656D}" type="parTrans" cxnId="{4F65777F-CFA6-42AC-8A97-052C673DEB79}">
      <dgm:prSet/>
      <dgm:spPr/>
      <dgm:t>
        <a:bodyPr/>
        <a:lstStyle/>
        <a:p>
          <a:endParaRPr lang="en-US"/>
        </a:p>
      </dgm:t>
    </dgm:pt>
    <dgm:pt modelId="{BF642EAB-F42C-40F2-9C93-CF259680F55B}" type="sibTrans" cxnId="{4F65777F-CFA6-42AC-8A97-052C673DEB79}">
      <dgm:prSet/>
      <dgm:spPr/>
      <dgm:t>
        <a:bodyPr/>
        <a:lstStyle/>
        <a:p>
          <a:endParaRPr lang="en-US"/>
        </a:p>
      </dgm:t>
    </dgm:pt>
    <dgm:pt modelId="{4B47242C-5484-40A6-ABC9-7DA64B84D924}" type="pres">
      <dgm:prSet presAssocID="{91AF032F-60E6-4D18-A962-C54C6D0F4AB5}" presName="Name0" presStyleCnt="0">
        <dgm:presLayoutVars>
          <dgm:chMax val="7"/>
          <dgm:chPref val="7"/>
          <dgm:dir/>
        </dgm:presLayoutVars>
      </dgm:prSet>
      <dgm:spPr/>
      <dgm:t>
        <a:bodyPr/>
        <a:lstStyle/>
        <a:p>
          <a:endParaRPr lang="en-US"/>
        </a:p>
      </dgm:t>
    </dgm:pt>
    <dgm:pt modelId="{01D5BAE7-2E99-4E88-8E48-4155A8B41FF0}" type="pres">
      <dgm:prSet presAssocID="{91AF032F-60E6-4D18-A962-C54C6D0F4AB5}" presName="Name1" presStyleCnt="0"/>
      <dgm:spPr/>
    </dgm:pt>
    <dgm:pt modelId="{BCAF1FFD-9752-4950-94CC-9A0E87EA8900}" type="pres">
      <dgm:prSet presAssocID="{91AF032F-60E6-4D18-A962-C54C6D0F4AB5}" presName="cycle" presStyleCnt="0"/>
      <dgm:spPr/>
    </dgm:pt>
    <dgm:pt modelId="{6F7DF3DD-9AC1-4D42-99CD-96DF8FF72245}" type="pres">
      <dgm:prSet presAssocID="{91AF032F-60E6-4D18-A962-C54C6D0F4AB5}" presName="srcNode" presStyleLbl="node1" presStyleIdx="0" presStyleCnt="3"/>
      <dgm:spPr/>
    </dgm:pt>
    <dgm:pt modelId="{7CCD751F-BA5B-42E5-8DBD-9D2113944D30}" type="pres">
      <dgm:prSet presAssocID="{91AF032F-60E6-4D18-A962-C54C6D0F4AB5}" presName="conn" presStyleLbl="parChTrans1D2" presStyleIdx="0" presStyleCnt="1"/>
      <dgm:spPr/>
      <dgm:t>
        <a:bodyPr/>
        <a:lstStyle/>
        <a:p>
          <a:endParaRPr lang="en-US"/>
        </a:p>
      </dgm:t>
    </dgm:pt>
    <dgm:pt modelId="{6E803ADA-B226-46B2-8B59-0382CFBE5343}" type="pres">
      <dgm:prSet presAssocID="{91AF032F-60E6-4D18-A962-C54C6D0F4AB5}" presName="extraNode" presStyleLbl="node1" presStyleIdx="0" presStyleCnt="3"/>
      <dgm:spPr/>
    </dgm:pt>
    <dgm:pt modelId="{263E2CF0-DA2F-4C45-A39B-050CD741049C}" type="pres">
      <dgm:prSet presAssocID="{91AF032F-60E6-4D18-A962-C54C6D0F4AB5}" presName="dstNode" presStyleLbl="node1" presStyleIdx="0" presStyleCnt="3"/>
      <dgm:spPr/>
    </dgm:pt>
    <dgm:pt modelId="{EDFE5D31-5D95-474E-9024-0474F049960F}" type="pres">
      <dgm:prSet presAssocID="{0CC299F4-369A-415D-8842-09F5CBA2E33D}" presName="text_1" presStyleLbl="node1" presStyleIdx="0" presStyleCnt="3">
        <dgm:presLayoutVars>
          <dgm:bulletEnabled val="1"/>
        </dgm:presLayoutVars>
      </dgm:prSet>
      <dgm:spPr/>
      <dgm:t>
        <a:bodyPr/>
        <a:lstStyle/>
        <a:p>
          <a:endParaRPr lang="en-US"/>
        </a:p>
      </dgm:t>
    </dgm:pt>
    <dgm:pt modelId="{335A05F5-035F-4713-AB45-7A986A1EF834}" type="pres">
      <dgm:prSet presAssocID="{0CC299F4-369A-415D-8842-09F5CBA2E33D}" presName="accent_1" presStyleCnt="0"/>
      <dgm:spPr/>
    </dgm:pt>
    <dgm:pt modelId="{916E1FE9-14D1-437A-A8A6-F5137969E147}" type="pres">
      <dgm:prSet presAssocID="{0CC299F4-369A-415D-8842-09F5CBA2E33D}" presName="accentRepeatNode" presStyleLbl="solidFgAcc1" presStyleIdx="0" presStyleCnt="3"/>
      <dgm:spPr>
        <a:blipFill rotWithShape="0">
          <a:blip xmlns:r="http://schemas.openxmlformats.org/officeDocument/2006/relationships" r:embed="rId1"/>
          <a:stretch>
            <a:fillRect/>
          </a:stretch>
        </a:blipFill>
        <a:ln w="3175">
          <a:solidFill>
            <a:schemeClr val="accent5"/>
          </a:solidFill>
        </a:ln>
      </dgm:spPr>
      <dgm:t>
        <a:bodyPr/>
        <a:lstStyle/>
        <a:p>
          <a:endParaRPr lang="en-US"/>
        </a:p>
      </dgm:t>
    </dgm:pt>
    <dgm:pt modelId="{EF4809AA-A19F-4FA5-9C77-4C18A806A7EF}" type="pres">
      <dgm:prSet presAssocID="{6011E442-9BAA-4CC9-A6F7-0D2CE3584E25}" presName="text_2" presStyleLbl="node1" presStyleIdx="1" presStyleCnt="3">
        <dgm:presLayoutVars>
          <dgm:bulletEnabled val="1"/>
        </dgm:presLayoutVars>
      </dgm:prSet>
      <dgm:spPr/>
      <dgm:t>
        <a:bodyPr/>
        <a:lstStyle/>
        <a:p>
          <a:endParaRPr lang="en-US"/>
        </a:p>
      </dgm:t>
    </dgm:pt>
    <dgm:pt modelId="{762C5ABC-2898-4088-9C69-74CD348ACCE0}" type="pres">
      <dgm:prSet presAssocID="{6011E442-9BAA-4CC9-A6F7-0D2CE3584E25}" presName="accent_2" presStyleCnt="0"/>
      <dgm:spPr/>
    </dgm:pt>
    <dgm:pt modelId="{839B259F-7F76-4C39-BA82-9190EE4164CB}" type="pres">
      <dgm:prSet presAssocID="{6011E442-9BAA-4CC9-A6F7-0D2CE3584E25}" presName="accentRepeatNode" presStyleLbl="solidFgAcc1" presStyleIdx="1" presStyleCnt="3"/>
      <dgm:spPr>
        <a:ln w="57150">
          <a:solidFill>
            <a:schemeClr val="accent5"/>
          </a:solidFill>
        </a:ln>
      </dgm:spPr>
      <dgm:t>
        <a:bodyPr/>
        <a:lstStyle/>
        <a:p>
          <a:endParaRPr lang="en-US"/>
        </a:p>
      </dgm:t>
    </dgm:pt>
    <dgm:pt modelId="{ABFC973F-2DB3-458A-858B-E944A56A5729}" type="pres">
      <dgm:prSet presAssocID="{0DD1D897-5700-4295-884A-CFF83DF4C2E9}" presName="text_3" presStyleLbl="node1" presStyleIdx="2" presStyleCnt="3">
        <dgm:presLayoutVars>
          <dgm:bulletEnabled val="1"/>
        </dgm:presLayoutVars>
      </dgm:prSet>
      <dgm:spPr/>
      <dgm:t>
        <a:bodyPr/>
        <a:lstStyle/>
        <a:p>
          <a:endParaRPr lang="en-US"/>
        </a:p>
      </dgm:t>
    </dgm:pt>
    <dgm:pt modelId="{4B856157-A67E-44BD-8C07-74421DBA250A}" type="pres">
      <dgm:prSet presAssocID="{0DD1D897-5700-4295-884A-CFF83DF4C2E9}" presName="accent_3" presStyleCnt="0"/>
      <dgm:spPr/>
    </dgm:pt>
    <dgm:pt modelId="{9743B8CF-BDDA-4456-BC3A-0517641D8677}" type="pres">
      <dgm:prSet presAssocID="{0DD1D897-5700-4295-884A-CFF83DF4C2E9}" presName="accentRepeatNode" presStyleLbl="solidFgAcc1" presStyleIdx="2" presStyleCnt="3"/>
      <dgm:spPr>
        <a:ln w="38100">
          <a:solidFill>
            <a:schemeClr val="accent5"/>
          </a:solidFill>
        </a:ln>
      </dgm:spPr>
      <dgm:t>
        <a:bodyPr/>
        <a:lstStyle/>
        <a:p>
          <a:endParaRPr lang="en-US"/>
        </a:p>
      </dgm:t>
    </dgm:pt>
  </dgm:ptLst>
  <dgm:cxnLst>
    <dgm:cxn modelId="{018C863D-2EB4-4D2B-9A8C-08264632BEA3}" type="presOf" srcId="{6011E442-9BAA-4CC9-A6F7-0D2CE3584E25}" destId="{EF4809AA-A19F-4FA5-9C77-4C18A806A7EF}" srcOrd="0" destOrd="0" presId="urn:microsoft.com/office/officeart/2008/layout/VerticalCurvedList"/>
    <dgm:cxn modelId="{4F65777F-CFA6-42AC-8A97-052C673DEB79}" srcId="{91AF032F-60E6-4D18-A962-C54C6D0F4AB5}" destId="{6011E442-9BAA-4CC9-A6F7-0D2CE3584E25}" srcOrd="1" destOrd="0" parTransId="{243C3584-4BA2-490F-A0A5-F0B8F6FE656D}" sibTransId="{BF642EAB-F42C-40F2-9C93-CF259680F55B}"/>
    <dgm:cxn modelId="{32BEB563-5D76-4888-AFB1-339E37A6C4AC}" type="presOf" srcId="{36B91003-30E4-4CF2-8009-C98F4A8267C7}" destId="{7CCD751F-BA5B-42E5-8DBD-9D2113944D30}" srcOrd="0" destOrd="0" presId="urn:microsoft.com/office/officeart/2008/layout/VerticalCurvedList"/>
    <dgm:cxn modelId="{80F46992-1244-4277-BFC6-5B806F316B96}" srcId="{91AF032F-60E6-4D18-A962-C54C6D0F4AB5}" destId="{0DD1D897-5700-4295-884A-CFF83DF4C2E9}" srcOrd="2" destOrd="0" parTransId="{FAAF4A4E-CD2A-4969-AA80-709F4096AE71}" sibTransId="{EC8FAECB-6A25-4D7A-B1BF-098B31DEDA8A}"/>
    <dgm:cxn modelId="{26ED4C7F-F180-4A79-808B-211657F1E82F}" type="presOf" srcId="{0DD1D897-5700-4295-884A-CFF83DF4C2E9}" destId="{ABFC973F-2DB3-458A-858B-E944A56A5729}" srcOrd="0" destOrd="0" presId="urn:microsoft.com/office/officeart/2008/layout/VerticalCurvedList"/>
    <dgm:cxn modelId="{B6C02763-BDC0-4282-B8D3-D4F002ACEBCF}" type="presOf" srcId="{91AF032F-60E6-4D18-A962-C54C6D0F4AB5}" destId="{4B47242C-5484-40A6-ABC9-7DA64B84D924}" srcOrd="0" destOrd="0" presId="urn:microsoft.com/office/officeart/2008/layout/VerticalCurvedList"/>
    <dgm:cxn modelId="{E2122959-07D0-4B88-AD30-7F8966F91224}" srcId="{91AF032F-60E6-4D18-A962-C54C6D0F4AB5}" destId="{0CC299F4-369A-415D-8842-09F5CBA2E33D}" srcOrd="0" destOrd="0" parTransId="{4DBE98F9-6329-4A10-B3A7-AF0437FE1220}" sibTransId="{36B91003-30E4-4CF2-8009-C98F4A8267C7}"/>
    <dgm:cxn modelId="{462E0AAF-007E-4CFF-8E52-D0758D2F3BB8}" type="presOf" srcId="{0CC299F4-369A-415D-8842-09F5CBA2E33D}" destId="{EDFE5D31-5D95-474E-9024-0474F049960F}" srcOrd="0" destOrd="0" presId="urn:microsoft.com/office/officeart/2008/layout/VerticalCurvedList"/>
    <dgm:cxn modelId="{4BA62ED3-DD13-4C2F-98F8-5DFA08E83095}" type="presParOf" srcId="{4B47242C-5484-40A6-ABC9-7DA64B84D924}" destId="{01D5BAE7-2E99-4E88-8E48-4155A8B41FF0}" srcOrd="0" destOrd="0" presId="urn:microsoft.com/office/officeart/2008/layout/VerticalCurvedList"/>
    <dgm:cxn modelId="{EADEDC3A-535B-475F-95A0-0307A3C5C90D}" type="presParOf" srcId="{01D5BAE7-2E99-4E88-8E48-4155A8B41FF0}" destId="{BCAF1FFD-9752-4950-94CC-9A0E87EA8900}" srcOrd="0" destOrd="0" presId="urn:microsoft.com/office/officeart/2008/layout/VerticalCurvedList"/>
    <dgm:cxn modelId="{33FF8E9D-E5EB-4F24-B4E6-293C2C16CFD0}" type="presParOf" srcId="{BCAF1FFD-9752-4950-94CC-9A0E87EA8900}" destId="{6F7DF3DD-9AC1-4D42-99CD-96DF8FF72245}" srcOrd="0" destOrd="0" presId="urn:microsoft.com/office/officeart/2008/layout/VerticalCurvedList"/>
    <dgm:cxn modelId="{B0F13B82-489E-42B6-BF9C-BD9043B1FF31}" type="presParOf" srcId="{BCAF1FFD-9752-4950-94CC-9A0E87EA8900}" destId="{7CCD751F-BA5B-42E5-8DBD-9D2113944D30}" srcOrd="1" destOrd="0" presId="urn:microsoft.com/office/officeart/2008/layout/VerticalCurvedList"/>
    <dgm:cxn modelId="{8EBB598A-A2EE-4709-A9B4-9543D8BC18A0}" type="presParOf" srcId="{BCAF1FFD-9752-4950-94CC-9A0E87EA8900}" destId="{6E803ADA-B226-46B2-8B59-0382CFBE5343}" srcOrd="2" destOrd="0" presId="urn:microsoft.com/office/officeart/2008/layout/VerticalCurvedList"/>
    <dgm:cxn modelId="{F67E1F14-AEE0-4419-9466-5C82D2F3F51C}" type="presParOf" srcId="{BCAF1FFD-9752-4950-94CC-9A0E87EA8900}" destId="{263E2CF0-DA2F-4C45-A39B-050CD741049C}" srcOrd="3" destOrd="0" presId="urn:microsoft.com/office/officeart/2008/layout/VerticalCurvedList"/>
    <dgm:cxn modelId="{E39A9227-1085-453B-B96C-CA4A6E2430A9}" type="presParOf" srcId="{01D5BAE7-2E99-4E88-8E48-4155A8B41FF0}" destId="{EDFE5D31-5D95-474E-9024-0474F049960F}" srcOrd="1" destOrd="0" presId="urn:microsoft.com/office/officeart/2008/layout/VerticalCurvedList"/>
    <dgm:cxn modelId="{294737D6-6708-4F96-877A-DE8F632EAB24}" type="presParOf" srcId="{01D5BAE7-2E99-4E88-8E48-4155A8B41FF0}" destId="{335A05F5-035F-4713-AB45-7A986A1EF834}" srcOrd="2" destOrd="0" presId="urn:microsoft.com/office/officeart/2008/layout/VerticalCurvedList"/>
    <dgm:cxn modelId="{6FD7C5FA-1A25-4CC2-888E-5241750B8CBE}" type="presParOf" srcId="{335A05F5-035F-4713-AB45-7A986A1EF834}" destId="{916E1FE9-14D1-437A-A8A6-F5137969E147}" srcOrd="0" destOrd="0" presId="urn:microsoft.com/office/officeart/2008/layout/VerticalCurvedList"/>
    <dgm:cxn modelId="{079A6F3D-5BD7-4B80-88C9-43C78A71DBDD}" type="presParOf" srcId="{01D5BAE7-2E99-4E88-8E48-4155A8B41FF0}" destId="{EF4809AA-A19F-4FA5-9C77-4C18A806A7EF}" srcOrd="3" destOrd="0" presId="urn:microsoft.com/office/officeart/2008/layout/VerticalCurvedList"/>
    <dgm:cxn modelId="{1E504734-59A9-472F-ADE1-8E04392F5ADA}" type="presParOf" srcId="{01D5BAE7-2E99-4E88-8E48-4155A8B41FF0}" destId="{762C5ABC-2898-4088-9C69-74CD348ACCE0}" srcOrd="4" destOrd="0" presId="urn:microsoft.com/office/officeart/2008/layout/VerticalCurvedList"/>
    <dgm:cxn modelId="{010DEDA5-1FEB-4E4B-B5C5-E31FC5F8199D}" type="presParOf" srcId="{762C5ABC-2898-4088-9C69-74CD348ACCE0}" destId="{839B259F-7F76-4C39-BA82-9190EE4164CB}" srcOrd="0" destOrd="0" presId="urn:microsoft.com/office/officeart/2008/layout/VerticalCurvedList"/>
    <dgm:cxn modelId="{3645EEC0-E2F7-42B7-ACE3-3B5B684C38E5}" type="presParOf" srcId="{01D5BAE7-2E99-4E88-8E48-4155A8B41FF0}" destId="{ABFC973F-2DB3-458A-858B-E944A56A5729}" srcOrd="5" destOrd="0" presId="urn:microsoft.com/office/officeart/2008/layout/VerticalCurvedList"/>
    <dgm:cxn modelId="{23A90BEE-C940-41D2-AA25-A5EFAC62E71E}" type="presParOf" srcId="{01D5BAE7-2E99-4E88-8E48-4155A8B41FF0}" destId="{4B856157-A67E-44BD-8C07-74421DBA250A}" srcOrd="6" destOrd="0" presId="urn:microsoft.com/office/officeart/2008/layout/VerticalCurvedList"/>
    <dgm:cxn modelId="{3D0A871F-256E-4C78-8455-D641009B1212}" type="presParOf" srcId="{4B856157-A67E-44BD-8C07-74421DBA250A}" destId="{9743B8CF-BDDA-4456-BC3A-0517641D86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713DD3-669D-49EE-A868-8BC6FC2D679F}" type="doc">
      <dgm:prSet loTypeId="urn:microsoft.com/office/officeart/2009/layout/CircleArrowProcess" loCatId="cycle" qsTypeId="urn:microsoft.com/office/officeart/2005/8/quickstyle/simple1" qsCatId="simple" csTypeId="urn:microsoft.com/office/officeart/2005/8/colors/accent2_4" csCatId="accent2" phldr="1"/>
      <dgm:spPr/>
      <dgm:t>
        <a:bodyPr/>
        <a:lstStyle/>
        <a:p>
          <a:endParaRPr lang="en-US"/>
        </a:p>
      </dgm:t>
    </dgm:pt>
    <dgm:pt modelId="{E81E8917-DCAA-4A39-9CE5-5790FE96A37C}">
      <dgm:prSet phldrT="[Text]" custT="1"/>
      <dgm:spPr/>
      <dgm:t>
        <a:bodyPr/>
        <a:lstStyle/>
        <a:p>
          <a:r>
            <a:rPr lang="en-US" sz="1200" dirty="0" smtClean="0"/>
            <a:t>September 26, 2005</a:t>
          </a:r>
          <a:endParaRPr lang="en-US" sz="1200" dirty="0"/>
        </a:p>
      </dgm:t>
    </dgm:pt>
    <dgm:pt modelId="{20B5F23E-6ACD-427D-AFBF-F649218A3BE1}" type="parTrans" cxnId="{A7E9C795-A23F-4875-8C8E-656D6C005A0D}">
      <dgm:prSet/>
      <dgm:spPr/>
      <dgm:t>
        <a:bodyPr/>
        <a:lstStyle/>
        <a:p>
          <a:endParaRPr lang="en-US"/>
        </a:p>
      </dgm:t>
    </dgm:pt>
    <dgm:pt modelId="{7F3E6526-A887-434C-BCC6-89ECCBA9CE23}" type="sibTrans" cxnId="{A7E9C795-A23F-4875-8C8E-656D6C005A0D}">
      <dgm:prSet/>
      <dgm:spPr/>
      <dgm:t>
        <a:bodyPr/>
        <a:lstStyle/>
        <a:p>
          <a:endParaRPr lang="en-US"/>
        </a:p>
      </dgm:t>
    </dgm:pt>
    <dgm:pt modelId="{1D894C26-2C85-42C1-ACD5-4DB60821D54A}">
      <dgm:prSet phldrT="[Text]" custT="1"/>
      <dgm:spPr/>
      <dgm:t>
        <a:bodyPr/>
        <a:lstStyle/>
        <a:p>
          <a:r>
            <a:rPr lang="en-US" sz="1200" dirty="0" smtClean="0"/>
            <a:t>August</a:t>
          </a:r>
          <a:r>
            <a:rPr lang="en-US" sz="1200" baseline="0" dirty="0" smtClean="0"/>
            <a:t> 31, 2015 </a:t>
          </a:r>
        </a:p>
        <a:p>
          <a:r>
            <a:rPr lang="en-US" sz="1200" baseline="0" dirty="0" smtClean="0"/>
            <a:t>June 15, 2016</a:t>
          </a:r>
          <a:endParaRPr lang="en-US" sz="1200" dirty="0"/>
        </a:p>
      </dgm:t>
    </dgm:pt>
    <dgm:pt modelId="{383E9ABE-273F-412B-905F-585015FE2940}" type="parTrans" cxnId="{C0994650-02E7-4A5B-BD73-78F804586BCF}">
      <dgm:prSet/>
      <dgm:spPr/>
      <dgm:t>
        <a:bodyPr/>
        <a:lstStyle/>
        <a:p>
          <a:endParaRPr lang="en-US"/>
        </a:p>
      </dgm:t>
    </dgm:pt>
    <dgm:pt modelId="{0A214358-6D5E-42A2-A10A-375A18904598}" type="sibTrans" cxnId="{C0994650-02E7-4A5B-BD73-78F804586BCF}">
      <dgm:prSet/>
      <dgm:spPr/>
      <dgm:t>
        <a:bodyPr/>
        <a:lstStyle/>
        <a:p>
          <a:endParaRPr lang="en-US"/>
        </a:p>
      </dgm:t>
    </dgm:pt>
    <dgm:pt modelId="{AFD290E9-42D5-46EE-93A7-9F4B235714E3}">
      <dgm:prSet phldrT="[Text]" custT="1"/>
      <dgm:spPr/>
      <dgm:t>
        <a:bodyPr/>
        <a:lstStyle/>
        <a:p>
          <a:r>
            <a:rPr lang="en-US" sz="1400" b="0" dirty="0" smtClean="0">
              <a:latin typeface="+mj-lt"/>
              <a:ea typeface="ＭＳ Ｐゴシック" pitchFamily="-108" charset="-128"/>
            </a:rPr>
            <a:t>46%</a:t>
          </a:r>
          <a:endParaRPr lang="en-US" sz="1400" dirty="0"/>
        </a:p>
      </dgm:t>
    </dgm:pt>
    <dgm:pt modelId="{820C55BA-FE90-4018-AE0D-75E4CEC0783A}" type="parTrans" cxnId="{475CCD89-DDA2-459D-B92E-37E4CA0E9659}">
      <dgm:prSet/>
      <dgm:spPr/>
      <dgm:t>
        <a:bodyPr/>
        <a:lstStyle/>
        <a:p>
          <a:endParaRPr lang="en-US"/>
        </a:p>
      </dgm:t>
    </dgm:pt>
    <dgm:pt modelId="{9B6F4EC3-3C31-4D34-81A9-048A850FEDCA}" type="sibTrans" cxnId="{475CCD89-DDA2-459D-B92E-37E4CA0E9659}">
      <dgm:prSet/>
      <dgm:spPr/>
      <dgm:t>
        <a:bodyPr/>
        <a:lstStyle/>
        <a:p>
          <a:endParaRPr lang="en-US"/>
        </a:p>
      </dgm:t>
    </dgm:pt>
    <dgm:pt modelId="{53116896-08CB-4BC7-BDD3-50537C9E6607}">
      <dgm:prSet custT="1"/>
      <dgm:spPr/>
      <dgm:t>
        <a:bodyPr/>
        <a:lstStyle/>
        <a:p>
          <a:r>
            <a:rPr lang="en-US" sz="1200" dirty="0" smtClean="0">
              <a:latin typeface="+mj-lt"/>
              <a:ea typeface="ＭＳ Ｐゴシック" pitchFamily="-108" charset="-128"/>
            </a:rPr>
            <a:t>100% of visitors who view 4 or more pages. </a:t>
          </a:r>
          <a:endParaRPr lang="en-US" sz="1200" dirty="0"/>
        </a:p>
      </dgm:t>
    </dgm:pt>
    <dgm:pt modelId="{A302DEB0-3D33-4F86-BC2E-11B3C5FB04C3}" type="parTrans" cxnId="{02F68106-C535-484E-99B6-4879894FF46C}">
      <dgm:prSet/>
      <dgm:spPr/>
      <dgm:t>
        <a:bodyPr/>
        <a:lstStyle/>
        <a:p>
          <a:endParaRPr lang="en-US"/>
        </a:p>
      </dgm:t>
    </dgm:pt>
    <dgm:pt modelId="{EC3A545B-260F-464E-AE62-F78EBB44B933}" type="sibTrans" cxnId="{02F68106-C535-484E-99B6-4879894FF46C}">
      <dgm:prSet/>
      <dgm:spPr/>
      <dgm:t>
        <a:bodyPr/>
        <a:lstStyle/>
        <a:p>
          <a:endParaRPr lang="en-US"/>
        </a:p>
      </dgm:t>
    </dgm:pt>
    <dgm:pt modelId="{781C4CD3-2570-44C2-92E3-627BF7299AF5}" type="pres">
      <dgm:prSet presAssocID="{40713DD3-669D-49EE-A868-8BC6FC2D679F}" presName="Name0" presStyleCnt="0">
        <dgm:presLayoutVars>
          <dgm:chMax val="7"/>
          <dgm:chPref val="7"/>
          <dgm:dir/>
          <dgm:animLvl val="lvl"/>
        </dgm:presLayoutVars>
      </dgm:prSet>
      <dgm:spPr/>
      <dgm:t>
        <a:bodyPr/>
        <a:lstStyle/>
        <a:p>
          <a:endParaRPr lang="en-US"/>
        </a:p>
      </dgm:t>
    </dgm:pt>
    <dgm:pt modelId="{272B6B06-E5BC-45D9-9456-99CE742CD86E}" type="pres">
      <dgm:prSet presAssocID="{E81E8917-DCAA-4A39-9CE5-5790FE96A37C}" presName="Accent1" presStyleCnt="0"/>
      <dgm:spPr/>
      <dgm:t>
        <a:bodyPr/>
        <a:lstStyle/>
        <a:p>
          <a:endParaRPr lang="en-US"/>
        </a:p>
      </dgm:t>
    </dgm:pt>
    <dgm:pt modelId="{DCBD9E90-6FA8-44EF-BE74-ED9EAE99D3A4}" type="pres">
      <dgm:prSet presAssocID="{E81E8917-DCAA-4A39-9CE5-5790FE96A37C}" presName="Accent" presStyleLbl="node1" presStyleIdx="0" presStyleCnt="4"/>
      <dgm:spPr/>
      <dgm:t>
        <a:bodyPr/>
        <a:lstStyle/>
        <a:p>
          <a:endParaRPr lang="en-US"/>
        </a:p>
      </dgm:t>
    </dgm:pt>
    <dgm:pt modelId="{360FEFE2-88AF-4B12-924D-1DE398F852DB}" type="pres">
      <dgm:prSet presAssocID="{E81E8917-DCAA-4A39-9CE5-5790FE96A37C}" presName="Parent1" presStyleLbl="revTx" presStyleIdx="0" presStyleCnt="4" custLinFactNeighborX="1" custLinFactNeighborY="-21545">
        <dgm:presLayoutVars>
          <dgm:chMax val="1"/>
          <dgm:chPref val="1"/>
          <dgm:bulletEnabled val="1"/>
        </dgm:presLayoutVars>
      </dgm:prSet>
      <dgm:spPr/>
      <dgm:t>
        <a:bodyPr/>
        <a:lstStyle/>
        <a:p>
          <a:endParaRPr lang="en-US"/>
        </a:p>
      </dgm:t>
    </dgm:pt>
    <dgm:pt modelId="{59CB7F51-2E3B-49DB-B878-B2901C1B9478}" type="pres">
      <dgm:prSet presAssocID="{1D894C26-2C85-42C1-ACD5-4DB60821D54A}" presName="Accent2" presStyleCnt="0"/>
      <dgm:spPr/>
      <dgm:t>
        <a:bodyPr/>
        <a:lstStyle/>
        <a:p>
          <a:endParaRPr lang="en-US"/>
        </a:p>
      </dgm:t>
    </dgm:pt>
    <dgm:pt modelId="{7D49469F-19C2-44B9-82F4-6140B5CC798D}" type="pres">
      <dgm:prSet presAssocID="{1D894C26-2C85-42C1-ACD5-4DB60821D54A}" presName="Accent" presStyleLbl="node1" presStyleIdx="1" presStyleCnt="4" custScaleX="103345" custScaleY="106422"/>
      <dgm:spPr/>
      <dgm:t>
        <a:bodyPr/>
        <a:lstStyle/>
        <a:p>
          <a:endParaRPr lang="en-US"/>
        </a:p>
      </dgm:t>
    </dgm:pt>
    <dgm:pt modelId="{A490C301-5359-4155-9B97-4E1ADC777A95}" type="pres">
      <dgm:prSet presAssocID="{1D894C26-2C85-42C1-ACD5-4DB60821D54A}" presName="Parent2" presStyleLbl="revTx" presStyleIdx="1" presStyleCnt="4" custScaleX="139982" custLinFactNeighborX="-662" custLinFactNeighborY="-1452">
        <dgm:presLayoutVars>
          <dgm:chMax val="1"/>
          <dgm:chPref val="1"/>
          <dgm:bulletEnabled val="1"/>
        </dgm:presLayoutVars>
      </dgm:prSet>
      <dgm:spPr/>
      <dgm:t>
        <a:bodyPr/>
        <a:lstStyle/>
        <a:p>
          <a:endParaRPr lang="en-US"/>
        </a:p>
      </dgm:t>
    </dgm:pt>
    <dgm:pt modelId="{8ABE5F25-1F6F-4CB9-869C-2CC530983677}" type="pres">
      <dgm:prSet presAssocID="{AFD290E9-42D5-46EE-93A7-9F4B235714E3}" presName="Accent3" presStyleCnt="0"/>
      <dgm:spPr/>
      <dgm:t>
        <a:bodyPr/>
        <a:lstStyle/>
        <a:p>
          <a:endParaRPr lang="en-US"/>
        </a:p>
      </dgm:t>
    </dgm:pt>
    <dgm:pt modelId="{A3F24646-A8FA-45D6-B944-9335464E76C3}" type="pres">
      <dgm:prSet presAssocID="{AFD290E9-42D5-46EE-93A7-9F4B235714E3}" presName="Accent" presStyleLbl="node1" presStyleIdx="2" presStyleCnt="4" custScaleX="106691" custScaleY="96872"/>
      <dgm:spPr/>
      <dgm:t>
        <a:bodyPr/>
        <a:lstStyle/>
        <a:p>
          <a:endParaRPr lang="en-US"/>
        </a:p>
      </dgm:t>
    </dgm:pt>
    <dgm:pt modelId="{6AE53346-018B-4677-8D1F-044FD1BAFE94}" type="pres">
      <dgm:prSet presAssocID="{AFD290E9-42D5-46EE-93A7-9F4B235714E3}" presName="Parent3" presStyleLbl="revTx" presStyleIdx="2" presStyleCnt="4" custLinFactNeighborY="-6958">
        <dgm:presLayoutVars>
          <dgm:chMax val="1"/>
          <dgm:chPref val="1"/>
          <dgm:bulletEnabled val="1"/>
        </dgm:presLayoutVars>
      </dgm:prSet>
      <dgm:spPr/>
      <dgm:t>
        <a:bodyPr/>
        <a:lstStyle/>
        <a:p>
          <a:endParaRPr lang="en-US"/>
        </a:p>
      </dgm:t>
    </dgm:pt>
    <dgm:pt modelId="{C5088B78-F4E1-405C-9FEF-37763F3CEC99}" type="pres">
      <dgm:prSet presAssocID="{53116896-08CB-4BC7-BDD3-50537C9E6607}" presName="Accent4" presStyleCnt="0"/>
      <dgm:spPr/>
      <dgm:t>
        <a:bodyPr/>
        <a:lstStyle/>
        <a:p>
          <a:endParaRPr lang="en-US"/>
        </a:p>
      </dgm:t>
    </dgm:pt>
    <dgm:pt modelId="{7BE0CC83-3911-4DF7-BF58-2D494B463FE5}" type="pres">
      <dgm:prSet presAssocID="{53116896-08CB-4BC7-BDD3-50537C9E6607}" presName="Accent" presStyleLbl="node1" presStyleIdx="3" presStyleCnt="4" custScaleX="106320"/>
      <dgm:spPr/>
      <dgm:t>
        <a:bodyPr/>
        <a:lstStyle/>
        <a:p>
          <a:endParaRPr lang="en-US"/>
        </a:p>
      </dgm:t>
    </dgm:pt>
    <dgm:pt modelId="{80BD571F-870A-48F7-9809-E356857E17E7}" type="pres">
      <dgm:prSet presAssocID="{53116896-08CB-4BC7-BDD3-50537C9E6607}" presName="Parent4" presStyleLbl="revTx" presStyleIdx="3" presStyleCnt="4" custScaleX="91647">
        <dgm:presLayoutVars>
          <dgm:chMax val="1"/>
          <dgm:chPref val="1"/>
          <dgm:bulletEnabled val="1"/>
        </dgm:presLayoutVars>
      </dgm:prSet>
      <dgm:spPr/>
      <dgm:t>
        <a:bodyPr/>
        <a:lstStyle/>
        <a:p>
          <a:endParaRPr lang="en-US"/>
        </a:p>
      </dgm:t>
    </dgm:pt>
  </dgm:ptLst>
  <dgm:cxnLst>
    <dgm:cxn modelId="{475CCD89-DDA2-459D-B92E-37E4CA0E9659}" srcId="{40713DD3-669D-49EE-A868-8BC6FC2D679F}" destId="{AFD290E9-42D5-46EE-93A7-9F4B235714E3}" srcOrd="2" destOrd="0" parTransId="{820C55BA-FE90-4018-AE0D-75E4CEC0783A}" sibTransId="{9B6F4EC3-3C31-4D34-81A9-048A850FEDCA}"/>
    <dgm:cxn modelId="{C0994650-02E7-4A5B-BD73-78F804586BCF}" srcId="{40713DD3-669D-49EE-A868-8BC6FC2D679F}" destId="{1D894C26-2C85-42C1-ACD5-4DB60821D54A}" srcOrd="1" destOrd="0" parTransId="{383E9ABE-273F-412B-905F-585015FE2940}" sibTransId="{0A214358-6D5E-42A2-A10A-375A18904598}"/>
    <dgm:cxn modelId="{3F31586A-4C1B-49E9-ABD2-F1990816C752}" type="presOf" srcId="{40713DD3-669D-49EE-A868-8BC6FC2D679F}" destId="{781C4CD3-2570-44C2-92E3-627BF7299AF5}" srcOrd="0" destOrd="0" presId="urn:microsoft.com/office/officeart/2009/layout/CircleArrowProcess"/>
    <dgm:cxn modelId="{8E4B4E65-BA64-452E-9764-84836EF9924E}" type="presOf" srcId="{53116896-08CB-4BC7-BDD3-50537C9E6607}" destId="{80BD571F-870A-48F7-9809-E356857E17E7}" srcOrd="0" destOrd="0" presId="urn:microsoft.com/office/officeart/2009/layout/CircleArrowProcess"/>
    <dgm:cxn modelId="{15F61215-6A0A-495D-9C6E-89EA399EE468}" type="presOf" srcId="{E81E8917-DCAA-4A39-9CE5-5790FE96A37C}" destId="{360FEFE2-88AF-4B12-924D-1DE398F852DB}" srcOrd="0" destOrd="0" presId="urn:microsoft.com/office/officeart/2009/layout/CircleArrowProcess"/>
    <dgm:cxn modelId="{02F68106-C535-484E-99B6-4879894FF46C}" srcId="{40713DD3-669D-49EE-A868-8BC6FC2D679F}" destId="{53116896-08CB-4BC7-BDD3-50537C9E6607}" srcOrd="3" destOrd="0" parTransId="{A302DEB0-3D33-4F86-BC2E-11B3C5FB04C3}" sibTransId="{EC3A545B-260F-464E-AE62-F78EBB44B933}"/>
    <dgm:cxn modelId="{9DEFFFED-DF46-43F8-85FE-4E16A2BC8FD9}" type="presOf" srcId="{AFD290E9-42D5-46EE-93A7-9F4B235714E3}" destId="{6AE53346-018B-4677-8D1F-044FD1BAFE94}" srcOrd="0" destOrd="0" presId="urn:microsoft.com/office/officeart/2009/layout/CircleArrowProcess"/>
    <dgm:cxn modelId="{A7E9C795-A23F-4875-8C8E-656D6C005A0D}" srcId="{40713DD3-669D-49EE-A868-8BC6FC2D679F}" destId="{E81E8917-DCAA-4A39-9CE5-5790FE96A37C}" srcOrd="0" destOrd="0" parTransId="{20B5F23E-6ACD-427D-AFBF-F649218A3BE1}" sibTransId="{7F3E6526-A887-434C-BCC6-89ECCBA9CE23}"/>
    <dgm:cxn modelId="{86A92A30-D5BE-46EB-AC76-56A88263261C}" type="presOf" srcId="{1D894C26-2C85-42C1-ACD5-4DB60821D54A}" destId="{A490C301-5359-4155-9B97-4E1ADC777A95}" srcOrd="0" destOrd="0" presId="urn:microsoft.com/office/officeart/2009/layout/CircleArrowProcess"/>
    <dgm:cxn modelId="{9EB98651-E392-4320-840D-26A8BDD51D8C}" type="presParOf" srcId="{781C4CD3-2570-44C2-92E3-627BF7299AF5}" destId="{272B6B06-E5BC-45D9-9456-99CE742CD86E}" srcOrd="0" destOrd="0" presId="urn:microsoft.com/office/officeart/2009/layout/CircleArrowProcess"/>
    <dgm:cxn modelId="{D766DA4B-99F7-4040-841E-8403A0063376}" type="presParOf" srcId="{272B6B06-E5BC-45D9-9456-99CE742CD86E}" destId="{DCBD9E90-6FA8-44EF-BE74-ED9EAE99D3A4}" srcOrd="0" destOrd="0" presId="urn:microsoft.com/office/officeart/2009/layout/CircleArrowProcess"/>
    <dgm:cxn modelId="{14D46616-0F7B-4D43-967A-1D8A16A4E2B5}" type="presParOf" srcId="{781C4CD3-2570-44C2-92E3-627BF7299AF5}" destId="{360FEFE2-88AF-4B12-924D-1DE398F852DB}" srcOrd="1" destOrd="0" presId="urn:microsoft.com/office/officeart/2009/layout/CircleArrowProcess"/>
    <dgm:cxn modelId="{0CCFD805-4049-4ED7-A69A-FE51C985226D}" type="presParOf" srcId="{781C4CD3-2570-44C2-92E3-627BF7299AF5}" destId="{59CB7F51-2E3B-49DB-B878-B2901C1B9478}" srcOrd="2" destOrd="0" presId="urn:microsoft.com/office/officeart/2009/layout/CircleArrowProcess"/>
    <dgm:cxn modelId="{2126CB79-5C5B-4199-B979-3FD306DEFD7E}" type="presParOf" srcId="{59CB7F51-2E3B-49DB-B878-B2901C1B9478}" destId="{7D49469F-19C2-44B9-82F4-6140B5CC798D}" srcOrd="0" destOrd="0" presId="urn:microsoft.com/office/officeart/2009/layout/CircleArrowProcess"/>
    <dgm:cxn modelId="{15BAB44B-4093-43EC-877C-F33DC90D1DE5}" type="presParOf" srcId="{781C4CD3-2570-44C2-92E3-627BF7299AF5}" destId="{A490C301-5359-4155-9B97-4E1ADC777A95}" srcOrd="3" destOrd="0" presId="urn:microsoft.com/office/officeart/2009/layout/CircleArrowProcess"/>
    <dgm:cxn modelId="{F4D9E687-9184-4EEA-86BC-3131D7F9CE02}" type="presParOf" srcId="{781C4CD3-2570-44C2-92E3-627BF7299AF5}" destId="{8ABE5F25-1F6F-4CB9-869C-2CC530983677}" srcOrd="4" destOrd="0" presId="urn:microsoft.com/office/officeart/2009/layout/CircleArrowProcess"/>
    <dgm:cxn modelId="{82D0977D-B5E8-4271-9581-E60A26281AD9}" type="presParOf" srcId="{8ABE5F25-1F6F-4CB9-869C-2CC530983677}" destId="{A3F24646-A8FA-45D6-B944-9335464E76C3}" srcOrd="0" destOrd="0" presId="urn:microsoft.com/office/officeart/2009/layout/CircleArrowProcess"/>
    <dgm:cxn modelId="{05182771-C8CC-4F50-98CC-86025316AC06}" type="presParOf" srcId="{781C4CD3-2570-44C2-92E3-627BF7299AF5}" destId="{6AE53346-018B-4677-8D1F-044FD1BAFE94}" srcOrd="5" destOrd="0" presId="urn:microsoft.com/office/officeart/2009/layout/CircleArrowProcess"/>
    <dgm:cxn modelId="{9E10924E-8292-4F06-8840-0AC19896B019}" type="presParOf" srcId="{781C4CD3-2570-44C2-92E3-627BF7299AF5}" destId="{C5088B78-F4E1-405C-9FEF-37763F3CEC99}" srcOrd="6" destOrd="0" presId="urn:microsoft.com/office/officeart/2009/layout/CircleArrowProcess"/>
    <dgm:cxn modelId="{F624A106-BF56-4B1B-8B3D-D6ED71B678CF}" type="presParOf" srcId="{C5088B78-F4E1-405C-9FEF-37763F3CEC99}" destId="{7BE0CC83-3911-4DF7-BF58-2D494B463FE5}" srcOrd="0" destOrd="0" presId="urn:microsoft.com/office/officeart/2009/layout/CircleArrowProcess"/>
    <dgm:cxn modelId="{909A2B72-55DE-4F73-AC9F-89993450B69A}" type="presParOf" srcId="{781C4CD3-2570-44C2-92E3-627BF7299AF5}" destId="{80BD571F-870A-48F7-9809-E356857E17E7}"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0.081</cdr:x>
      <cdr:y>0.53525</cdr:y>
    </cdr:from>
    <cdr:to>
      <cdr:x>0.9765</cdr:x>
      <cdr:y>0.5355</cdr:y>
    </cdr:to>
    <cdr:sp macro="" textlink="">
      <cdr:nvSpPr>
        <cdr:cNvPr id="2049" name="Line 1"/>
        <cdr:cNvSpPr>
          <a:spLocks xmlns:a="http://schemas.openxmlformats.org/drawingml/2006/main" noChangeShapeType="1"/>
        </cdr:cNvSpPr>
      </cdr:nvSpPr>
      <cdr:spPr bwMode="auto">
        <a:xfrm xmlns:a="http://schemas.openxmlformats.org/drawingml/2006/main">
          <a:off x="705872" y="3116473"/>
          <a:ext cx="7687348" cy="4379"/>
        </a:xfrm>
        <a:prstGeom xmlns:a="http://schemas.openxmlformats.org/drawingml/2006/main" prst="line">
          <a:avLst/>
        </a:prstGeom>
        <a:noFill xmlns:a="http://schemas.openxmlformats.org/drawingml/2006/main"/>
        <a:ln xmlns:a="http://schemas.openxmlformats.org/drawingml/2006/main" w="19050">
          <a:solidFill>
            <a:srgbClr val="969696"/>
          </a:solidFill>
          <a:prstDash val="sysDot"/>
          <a:round/>
          <a:headEnd/>
          <a:tailEnd/>
        </a:ln>
      </cdr:spPr>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0.08069</cdr:x>
      <cdr:y>0.13078</cdr:y>
    </cdr:from>
    <cdr:to>
      <cdr:x>0.52882</cdr:x>
      <cdr:y>0.20328</cdr:y>
    </cdr:to>
    <cdr:sp macro="" textlink="">
      <cdr:nvSpPr>
        <cdr:cNvPr id="2050" name="Text Box 2"/>
        <cdr:cNvSpPr txBox="1">
          <a:spLocks xmlns:a="http://schemas.openxmlformats.org/drawingml/2006/main" noChangeArrowheads="1"/>
        </cdr:cNvSpPr>
      </cdr:nvSpPr>
      <cdr:spPr bwMode="auto">
        <a:xfrm xmlns:a="http://schemas.openxmlformats.org/drawingml/2006/main">
          <a:off x="692520" y="741691"/>
          <a:ext cx="3845862" cy="4189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n-US" sz="1100" b="1" i="0" strike="noStrike" dirty="0">
              <a:solidFill>
                <a:srgbClr val="000000"/>
              </a:solidFill>
              <a:latin typeface="Arial"/>
              <a:cs typeface="Arial"/>
            </a:rPr>
            <a:t>STATUS QUO REQUIRED</a:t>
          </a:r>
        </a:p>
      </cdr:txBody>
    </cdr:sp>
  </cdr:relSizeAnchor>
  <cdr:relSizeAnchor xmlns:cdr="http://schemas.openxmlformats.org/drawingml/2006/chartDrawing">
    <cdr:from>
      <cdr:x>0.52794</cdr:x>
      <cdr:y>0.13078</cdr:y>
    </cdr:from>
    <cdr:to>
      <cdr:x>0.97669</cdr:x>
      <cdr:y>0.20328</cdr:y>
    </cdr:to>
    <cdr:sp macro="" textlink="">
      <cdr:nvSpPr>
        <cdr:cNvPr id="2051" name="Text Box 3"/>
        <cdr:cNvSpPr txBox="1">
          <a:spLocks xmlns:a="http://schemas.openxmlformats.org/drawingml/2006/main" noChangeArrowheads="1"/>
        </cdr:cNvSpPr>
      </cdr:nvSpPr>
      <cdr:spPr bwMode="auto">
        <a:xfrm xmlns:a="http://schemas.openxmlformats.org/drawingml/2006/main">
          <a:off x="4530804" y="741691"/>
          <a:ext cx="3851196" cy="4189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n-US" sz="1100" b="1" i="0" strike="noStrike" dirty="0">
              <a:solidFill>
                <a:srgbClr val="000000"/>
              </a:solidFill>
              <a:latin typeface="Arial"/>
              <a:cs typeface="Arial"/>
            </a:rPr>
            <a:t>MAINTAIN OR IMPROVE</a:t>
          </a:r>
        </a:p>
      </cdr:txBody>
    </cdr:sp>
  </cdr:relSizeAnchor>
  <cdr:relSizeAnchor xmlns:cdr="http://schemas.openxmlformats.org/drawingml/2006/chartDrawing">
    <cdr:from>
      <cdr:x>0.5205</cdr:x>
      <cdr:y>0.1925</cdr:y>
    </cdr:from>
    <cdr:to>
      <cdr:x>0.5205</cdr:x>
      <cdr:y>0.85975</cdr:y>
    </cdr:to>
    <cdr:sp macro="" textlink="">
      <cdr:nvSpPr>
        <cdr:cNvPr id="1028" name="Line 4"/>
        <cdr:cNvSpPr>
          <a:spLocks xmlns:a="http://schemas.openxmlformats.org/drawingml/2006/main" noChangeShapeType="1"/>
        </cdr:cNvSpPr>
      </cdr:nvSpPr>
      <cdr:spPr bwMode="auto">
        <a:xfrm xmlns:a="http://schemas.openxmlformats.org/drawingml/2006/main">
          <a:off x="4466944" y="1123974"/>
          <a:ext cx="0" cy="3895956"/>
        </a:xfrm>
        <a:prstGeom xmlns:a="http://schemas.openxmlformats.org/drawingml/2006/main" prst="line">
          <a:avLst/>
        </a:prstGeom>
        <a:noFill xmlns:a="http://schemas.openxmlformats.org/drawingml/2006/main"/>
        <a:ln xmlns:a="http://schemas.openxmlformats.org/drawingml/2006/main" w="19050">
          <a:solidFill>
            <a:srgbClr val="969696"/>
          </a:solidFill>
          <a:prstDash val="sysDot"/>
          <a:round/>
          <a:headEnd/>
          <a:tailEnd/>
        </a:ln>
      </cdr:spPr>
    </cdr:sp>
  </cdr:relSizeAnchor>
  <cdr:relSizeAnchor xmlns:cdr="http://schemas.openxmlformats.org/drawingml/2006/chartDrawing">
    <cdr:from>
      <cdr:x>0.08064</cdr:x>
      <cdr:y>0.86</cdr:y>
    </cdr:from>
    <cdr:to>
      <cdr:x>0.52882</cdr:x>
      <cdr:y>0.93175</cdr:y>
    </cdr:to>
    <cdr:sp macro="" textlink="">
      <cdr:nvSpPr>
        <cdr:cNvPr id="2053" name="Text Box 5"/>
        <cdr:cNvSpPr txBox="1">
          <a:spLocks xmlns:a="http://schemas.openxmlformats.org/drawingml/2006/main" noChangeArrowheads="1"/>
        </cdr:cNvSpPr>
      </cdr:nvSpPr>
      <cdr:spPr bwMode="auto">
        <a:xfrm xmlns:a="http://schemas.openxmlformats.org/drawingml/2006/main">
          <a:off x="692042" y="5021361"/>
          <a:ext cx="3846339" cy="4189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n-US" sz="1100" b="1" i="0" strike="noStrike" dirty="0">
              <a:solidFill>
                <a:srgbClr val="000000"/>
              </a:solidFill>
              <a:latin typeface="Arial"/>
              <a:cs typeface="Arial"/>
            </a:rPr>
            <a:t>MONITOR</a:t>
          </a:r>
        </a:p>
      </cdr:txBody>
    </cdr:sp>
  </cdr:relSizeAnchor>
  <cdr:relSizeAnchor xmlns:cdr="http://schemas.openxmlformats.org/drawingml/2006/chartDrawing">
    <cdr:from>
      <cdr:x>0.47869</cdr:x>
      <cdr:y>0.86596</cdr:y>
    </cdr:from>
    <cdr:to>
      <cdr:x>0.92608</cdr:x>
      <cdr:y>0.93771</cdr:y>
    </cdr:to>
    <cdr:sp macro="" textlink="">
      <cdr:nvSpPr>
        <cdr:cNvPr id="2054" name="Text Box 6"/>
        <cdr:cNvSpPr txBox="1">
          <a:spLocks xmlns:a="http://schemas.openxmlformats.org/drawingml/2006/main" noChangeArrowheads="1"/>
        </cdr:cNvSpPr>
      </cdr:nvSpPr>
      <cdr:spPr bwMode="auto">
        <a:xfrm xmlns:a="http://schemas.openxmlformats.org/drawingml/2006/main">
          <a:off x="2464098" y="3363489"/>
          <a:ext cx="2302958" cy="27868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wrap="square" lIns="36576" tIns="27432" rIns="36576" bIns="27432" anchor="ctr" upright="1"/>
        <a:lstStyle xmlns:a="http://schemas.openxmlformats.org/drawingml/2006/main"/>
        <a:p xmlns:a="http://schemas.openxmlformats.org/drawingml/2006/main">
          <a:pPr algn="ctr" rtl="0">
            <a:defRPr sz="1000"/>
          </a:pPr>
          <a:r>
            <a:rPr lang="en-US" sz="1200" b="1" i="0" strike="noStrike" dirty="0">
              <a:solidFill>
                <a:sysClr val="windowText" lastClr="000000"/>
              </a:solidFill>
              <a:effectLst/>
              <a:latin typeface="Arial"/>
              <a:cs typeface="Arial"/>
            </a:rPr>
            <a:t>TOP PRIORITY</a:t>
          </a:r>
        </a:p>
      </cdr:txBody>
    </cdr:sp>
  </cdr:relSizeAnchor>
  <cdr:relSizeAnchor xmlns:cdr="http://schemas.openxmlformats.org/drawingml/2006/chartDrawing">
    <cdr:from>
      <cdr:x>0.91787</cdr:x>
      <cdr:y>0.87977</cdr:y>
    </cdr:from>
    <cdr:to>
      <cdr:x>0.96852</cdr:x>
      <cdr:y>0.9186</cdr:y>
    </cdr:to>
    <cdr:sp macro="" textlink="">
      <cdr:nvSpPr>
        <cdr:cNvPr id="2056" name="Text Box 8"/>
        <cdr:cNvSpPr txBox="1">
          <a:spLocks xmlns:a="http://schemas.openxmlformats.org/drawingml/2006/main" noChangeArrowheads="1"/>
        </cdr:cNvSpPr>
      </cdr:nvSpPr>
      <cdr:spPr bwMode="auto">
        <a:xfrm xmlns:a="http://schemas.openxmlformats.org/drawingml/2006/main">
          <a:off x="4724766" y="3417129"/>
          <a:ext cx="260728" cy="1508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27432" rIns="27432" bIns="0" anchor="t" upright="1">
          <a:spAutoFit/>
        </a:bodyPr>
        <a:lstStyle xmlns:a="http://schemas.openxmlformats.org/drawingml/2006/main"/>
        <a:p xmlns:a="http://schemas.openxmlformats.org/drawingml/2006/main">
          <a:pPr algn="r" rtl="0">
            <a:defRPr sz="1000"/>
          </a:pPr>
          <a:r>
            <a:rPr lang="en-US" sz="800" b="1" i="0" strike="noStrike" dirty="0">
              <a:solidFill>
                <a:srgbClr val="808080"/>
              </a:solidFill>
              <a:latin typeface="Arial"/>
              <a:cs typeface="Arial"/>
            </a:rPr>
            <a:t>High</a:t>
          </a:r>
        </a:p>
      </cdr:txBody>
    </cdr:sp>
  </cdr:relSizeAnchor>
  <cdr:relSizeAnchor xmlns:cdr="http://schemas.openxmlformats.org/drawingml/2006/chartDrawing">
    <cdr:from>
      <cdr:x>0.10675</cdr:x>
      <cdr:y>0.88275</cdr:y>
    </cdr:from>
    <cdr:to>
      <cdr:x>0.15199</cdr:x>
      <cdr:y>0.92158</cdr:y>
    </cdr:to>
    <cdr:sp macro="" textlink="">
      <cdr:nvSpPr>
        <cdr:cNvPr id="2057" name="Text Box 9"/>
        <cdr:cNvSpPr txBox="1">
          <a:spLocks xmlns:a="http://schemas.openxmlformats.org/drawingml/2006/main" noChangeArrowheads="1"/>
        </cdr:cNvSpPr>
      </cdr:nvSpPr>
      <cdr:spPr bwMode="auto">
        <a:xfrm xmlns:a="http://schemas.openxmlformats.org/drawingml/2006/main">
          <a:off x="549500" y="3428703"/>
          <a:ext cx="232884" cy="1508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800" b="1" i="0" strike="noStrike" dirty="0">
              <a:solidFill>
                <a:srgbClr val="808080"/>
              </a:solidFill>
              <a:latin typeface="Arial"/>
              <a:cs typeface="Arial"/>
            </a:rPr>
            <a:t>Low</a:t>
          </a:r>
        </a:p>
      </cdr:txBody>
    </cdr:sp>
  </cdr:relSizeAnchor>
  <cdr:relSizeAnchor xmlns:cdr="http://schemas.openxmlformats.org/drawingml/2006/chartDrawing">
    <cdr:from>
      <cdr:x>0.0244</cdr:x>
      <cdr:y>0.24875</cdr:y>
    </cdr:from>
    <cdr:to>
      <cdr:x>0.074</cdr:x>
      <cdr:y>0.28758</cdr:y>
    </cdr:to>
    <cdr:sp macro="" textlink="">
      <cdr:nvSpPr>
        <cdr:cNvPr id="2058" name="Text Box 10"/>
        <cdr:cNvSpPr txBox="1">
          <a:spLocks xmlns:a="http://schemas.openxmlformats.org/drawingml/2006/main" noChangeArrowheads="1"/>
        </cdr:cNvSpPr>
      </cdr:nvSpPr>
      <cdr:spPr bwMode="auto">
        <a:xfrm xmlns:a="http://schemas.openxmlformats.org/drawingml/2006/main">
          <a:off x="125592" y="966174"/>
          <a:ext cx="255326" cy="1508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27432" rIns="27432" bIns="0" anchor="t" upright="1">
          <a:spAutoFit/>
        </a:bodyPr>
        <a:lstStyle xmlns:a="http://schemas.openxmlformats.org/drawingml/2006/main"/>
        <a:p xmlns:a="http://schemas.openxmlformats.org/drawingml/2006/main">
          <a:pPr algn="r" rtl="0">
            <a:defRPr sz="1000"/>
          </a:pPr>
          <a:r>
            <a:rPr lang="en-US" sz="800" b="1" i="0" strike="noStrike" dirty="0">
              <a:solidFill>
                <a:srgbClr val="808080"/>
              </a:solidFill>
              <a:latin typeface="Arial"/>
              <a:cs typeface="Arial"/>
            </a:rPr>
            <a:t>High</a:t>
          </a:r>
        </a:p>
      </cdr:txBody>
    </cdr:sp>
  </cdr:relSizeAnchor>
  <cdr:relSizeAnchor xmlns:cdr="http://schemas.openxmlformats.org/drawingml/2006/chartDrawing">
    <cdr:from>
      <cdr:x>0.02051</cdr:x>
      <cdr:y>0.77275</cdr:y>
    </cdr:from>
    <cdr:to>
      <cdr:x>0.06575</cdr:x>
      <cdr:y>0.81158</cdr:y>
    </cdr:to>
    <cdr:sp macro="" textlink="">
      <cdr:nvSpPr>
        <cdr:cNvPr id="2059" name="Text Box 11"/>
        <cdr:cNvSpPr txBox="1">
          <a:spLocks xmlns:a="http://schemas.openxmlformats.org/drawingml/2006/main" noChangeArrowheads="1"/>
        </cdr:cNvSpPr>
      </cdr:nvSpPr>
      <cdr:spPr bwMode="auto">
        <a:xfrm xmlns:a="http://schemas.openxmlformats.org/drawingml/2006/main">
          <a:off x="105567" y="3001451"/>
          <a:ext cx="232884" cy="1508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27432" rIns="27432" bIns="0" anchor="t" upright="1">
          <a:spAutoFit/>
        </a:bodyPr>
        <a:lstStyle xmlns:a="http://schemas.openxmlformats.org/drawingml/2006/main"/>
        <a:p xmlns:a="http://schemas.openxmlformats.org/drawingml/2006/main">
          <a:pPr algn="r" rtl="0">
            <a:defRPr sz="1000"/>
          </a:pPr>
          <a:r>
            <a:rPr lang="en-US" sz="800" b="1" i="0" strike="noStrike" dirty="0">
              <a:solidFill>
                <a:srgbClr val="808080"/>
              </a:solidFill>
              <a:latin typeface="Arial"/>
              <a:cs typeface="Arial"/>
            </a:rPr>
            <a:t>Low</a:t>
          </a:r>
        </a:p>
      </cdr:txBody>
    </cdr:sp>
  </cdr:relSizeAnchor>
  <cdr:relSizeAnchor xmlns:cdr="http://schemas.openxmlformats.org/drawingml/2006/chartDrawing">
    <cdr:from>
      <cdr:x>0.60243</cdr:x>
      <cdr:y>0.68225</cdr:y>
    </cdr:from>
    <cdr:to>
      <cdr:x>0.62823</cdr:x>
      <cdr:y>0.72279</cdr:y>
    </cdr:to>
    <cdr:cxnSp macro="">
      <cdr:nvCxnSpPr>
        <cdr:cNvPr id="3" name="Straight Connector 2"/>
        <cdr:cNvCxnSpPr/>
      </cdr:nvCxnSpPr>
      <cdr:spPr>
        <a:xfrm xmlns:a="http://schemas.openxmlformats.org/drawingml/2006/main" flipH="1">
          <a:off x="3020084" y="2649930"/>
          <a:ext cx="129309" cy="157459"/>
        </a:xfrm>
        <a:prstGeom xmlns:a="http://schemas.openxmlformats.org/drawingml/2006/main" prst="line">
          <a:avLst/>
        </a:prstGeom>
        <a:ln xmlns:a="http://schemas.openxmlformats.org/drawingml/2006/main">
          <a:solidFill>
            <a:schemeClr val="tx1">
              <a:lumMod val="5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BD18F80-FAAA-D847-92D9-EF6B47674F6B}" type="datetimeFigureOut">
              <a:rPr lang="en-US" smtClean="0"/>
              <a:t>8/4/2016</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426C175-777A-A740-B094-318DB0A48D93}" type="slidenum">
              <a:rPr lang="en-US" smtClean="0"/>
              <a:t>‹#›</a:t>
            </a:fld>
            <a:endParaRPr lang="en-US" dirty="0"/>
          </a:p>
        </p:txBody>
      </p:sp>
    </p:spTree>
    <p:extLst>
      <p:ext uri="{BB962C8B-B14F-4D97-AF65-F5344CB8AC3E}">
        <p14:creationId xmlns:p14="http://schemas.microsoft.com/office/powerpoint/2010/main" val="1013899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3A0E0BB-0142-B348-9853-27ADBED97CAE}" type="datetimeFigureOut">
              <a:rPr lang="en-US" smtClean="0"/>
              <a:t>8/4/2016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1711622-BE9D-1049-AE18-A29823FC9BA9}" type="slidenum">
              <a:rPr lang="en-US" smtClean="0"/>
              <a:t>‹#›</a:t>
            </a:fld>
            <a:endParaRPr lang="en-US" dirty="0"/>
          </a:p>
        </p:txBody>
      </p:sp>
    </p:spTree>
    <p:extLst>
      <p:ext uri="{BB962C8B-B14F-4D97-AF65-F5344CB8AC3E}">
        <p14:creationId xmlns:p14="http://schemas.microsoft.com/office/powerpoint/2010/main" val="3205727089"/>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4235" algn="just"/>
            <a:r>
              <a:rPr lang="en-US" dirty="0"/>
              <a:t>ForeSee is committed to providing EPA leadership with the voice of customer data, analysis, and recommendations to support the OneEPA Web initiative.</a:t>
            </a:r>
          </a:p>
          <a:p>
            <a:pPr marL="84235" algn="just"/>
            <a:r>
              <a:rPr lang="en-US" dirty="0"/>
              <a:t>The ForeSee Executive Presentation will use voice of customer data combined with expert analysis to uncover opportunities to improve the experience to drive satisfaction and encourage visitors to recommend and (re)use EPA information.</a:t>
            </a:r>
          </a:p>
          <a:p>
            <a:pPr marL="84235" algn="just"/>
            <a:r>
              <a:rPr lang="en-US" dirty="0"/>
              <a:t>The structure of the ForeSee Executive Presentation will cover the ForeSee methodology; overall top priority areas and specific audience segment needs; key findings, recommendations, and best practices based on the voice of customer data and usability audits; and next steps to optimize continuous measurement.</a:t>
            </a:r>
          </a:p>
          <a:p>
            <a:pPr marL="84235" algn="just"/>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1</a:t>
            </a:fld>
            <a:endParaRPr lang="en-US" dirty="0"/>
          </a:p>
        </p:txBody>
      </p:sp>
    </p:spTree>
    <p:extLst>
      <p:ext uri="{BB962C8B-B14F-4D97-AF65-F5344CB8AC3E}">
        <p14:creationId xmlns:p14="http://schemas.microsoft.com/office/powerpoint/2010/main" val="3987911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22049">
              <a:defRPr/>
            </a:pPr>
            <a:r>
              <a:rPr lang="en-US" dirty="0" smtClean="0"/>
              <a:t>Additional comments: </a:t>
            </a:r>
          </a:p>
          <a:p>
            <a:endParaRPr lang="en-US" dirty="0" smtClean="0"/>
          </a:p>
          <a:p>
            <a:pPr lvl="1"/>
            <a:endParaRPr lang="en-US" sz="1200" dirty="0"/>
          </a:p>
          <a:p>
            <a:pPr lvl="1"/>
            <a:r>
              <a:rPr lang="en-US" sz="1200" dirty="0"/>
              <a:t>“</a:t>
            </a:r>
            <a:r>
              <a:rPr lang="en-US" sz="1200" b="1" dirty="0"/>
              <a:t>The search returned results to items that have been moved</a:t>
            </a:r>
            <a:r>
              <a:rPr lang="en-US" sz="1200" dirty="0"/>
              <a:t>, with no other information.” (SAT 0, 01/09/2016) </a:t>
            </a:r>
          </a:p>
          <a:p>
            <a:pPr lvl="1"/>
            <a:endParaRPr lang="en-US" sz="1200" dirty="0"/>
          </a:p>
          <a:p>
            <a:pPr lvl="1"/>
            <a:r>
              <a:rPr lang="en-US" sz="1200" dirty="0"/>
              <a:t>“Search gave results that were </a:t>
            </a:r>
            <a:r>
              <a:rPr lang="en-US" sz="1200" b="1" dirty="0"/>
              <a:t>not at all what I was looking for</a:t>
            </a:r>
            <a:r>
              <a:rPr lang="en-US" sz="1200" dirty="0"/>
              <a:t>.” (SAT 0, 12/21/2015)</a:t>
            </a:r>
          </a:p>
          <a:p>
            <a:pPr lvl="1"/>
            <a:endParaRPr lang="en-US" sz="1200" dirty="0"/>
          </a:p>
          <a:p>
            <a:pPr marL="622049" lvl="1" defTabSz="622049">
              <a:defRPr/>
            </a:pPr>
            <a:r>
              <a:rPr lang="en-US" sz="1200" dirty="0"/>
              <a:t>“A search for PSA's returned a list of links, but </a:t>
            </a:r>
            <a:r>
              <a:rPr lang="en-US" sz="1200" b="1" dirty="0"/>
              <a:t>all links were dead</a:t>
            </a:r>
            <a:r>
              <a:rPr lang="en-US" sz="1200" dirty="0"/>
              <a:t>.” (SAT 44, 02/05/2016) </a:t>
            </a:r>
          </a:p>
          <a:p>
            <a:pPr lvl="1"/>
            <a:endParaRPr lang="en-US" sz="1200" dirty="0"/>
          </a:p>
        </p:txBody>
      </p:sp>
      <p:sp>
        <p:nvSpPr>
          <p:cNvPr id="4" name="Slide Number Placeholder 3"/>
          <p:cNvSpPr>
            <a:spLocks noGrp="1"/>
          </p:cNvSpPr>
          <p:nvPr>
            <p:ph type="sldNum" sz="quarter" idx="10"/>
          </p:nvPr>
        </p:nvSpPr>
        <p:spPr/>
        <p:txBody>
          <a:bodyPr/>
          <a:lstStyle/>
          <a:p>
            <a:fld id="{AB8FD383-0D73-48F3-871B-E03BF5F8618B}" type="slidenum">
              <a:rPr lang="en-US" smtClean="0"/>
              <a:t>12</a:t>
            </a:fld>
            <a:endParaRPr lang="en-US" dirty="0"/>
          </a:p>
        </p:txBody>
      </p:sp>
    </p:spTree>
    <p:extLst>
      <p:ext uri="{BB962C8B-B14F-4D97-AF65-F5344CB8AC3E}">
        <p14:creationId xmlns:p14="http://schemas.microsoft.com/office/powerpoint/2010/main" val="4124532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a:t>
            </a:r>
            <a:r>
              <a:rPr lang="en-US"/>
              <a:t> results do not always return expected content. For example, visitors searching for “non-toxic cleaners”</a:t>
            </a:r>
            <a:r>
              <a:rPr lang="en-US" dirty="0">
                <a:solidFill>
                  <a:srgbClr val="3A475B"/>
                </a:solidFill>
              </a:rPr>
              <a:t> </a:t>
            </a:r>
            <a:r>
              <a:rPr lang="en-US">
                <a:solidFill>
                  <a:srgbClr val="EE3524"/>
                </a:solidFill>
                <a:sym typeface="Wingdings" pitchFamily="2" charset="2"/>
              </a:rPr>
              <a:t></a:t>
            </a:r>
            <a:r>
              <a:rPr lang="en-US"/>
              <a:t> are likely to be interested in content in the Safer Choice section</a:t>
            </a:r>
            <a:r>
              <a:rPr lang="en-US" dirty="0">
                <a:solidFill>
                  <a:srgbClr val="3A475B"/>
                </a:solidFill>
              </a:rPr>
              <a:t> </a:t>
            </a:r>
            <a:r>
              <a:rPr lang="en-US">
                <a:solidFill>
                  <a:srgbClr val="EE3524"/>
                </a:solidFill>
                <a:sym typeface="Wingdings" pitchFamily="2" charset="2"/>
              </a:rPr>
              <a:t> </a:t>
            </a:r>
            <a:r>
              <a:rPr lang="en-US"/>
              <a:t>. However, no result for this content is listed on the first page of results. This risks that visitors may not find information of interest to them.</a:t>
            </a:r>
            <a:endParaRPr lang="en-US" dirty="0"/>
          </a:p>
          <a:p>
            <a:endParaRPr lang="en-US"/>
          </a:p>
        </p:txBody>
      </p:sp>
      <p:sp>
        <p:nvSpPr>
          <p:cNvPr id="4" name="Slide Number Placeholder 3"/>
          <p:cNvSpPr>
            <a:spLocks noGrp="1"/>
          </p:cNvSpPr>
          <p:nvPr>
            <p:ph type="sldNum" sz="quarter" idx="10"/>
          </p:nvPr>
        </p:nvSpPr>
        <p:spPr/>
        <p:txBody>
          <a:bodyPr/>
          <a:lstStyle/>
          <a:p>
            <a:fld id="{71711622-BE9D-1049-AE18-A29823FC9BA9}" type="slidenum">
              <a:rPr lang="en-US" smtClean="0"/>
              <a:t>13</a:t>
            </a:fld>
            <a:endParaRPr lang="en-US" dirty="0"/>
          </a:p>
        </p:txBody>
      </p:sp>
    </p:spTree>
    <p:extLst>
      <p:ext uri="{BB962C8B-B14F-4D97-AF65-F5344CB8AC3E}">
        <p14:creationId xmlns:p14="http://schemas.microsoft.com/office/powerpoint/2010/main" val="3160436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a:t> this search for “asbestos exposure”, the item labeled Recordkeeping does not provide sufficient information to help visitors understand the content represented. Both the title and the description lack relevant keywords that indicate the scope of the page. Consequently, visitors are not sure whether this link answers their questions or if another result would offer more helpful information. </a:t>
            </a:r>
            <a:endParaRPr lang="en-US" dirty="0"/>
          </a:p>
          <a:p>
            <a:endParaRPr lang="en-US"/>
          </a:p>
        </p:txBody>
      </p:sp>
      <p:sp>
        <p:nvSpPr>
          <p:cNvPr id="4" name="Slide Number Placeholder 3"/>
          <p:cNvSpPr>
            <a:spLocks noGrp="1"/>
          </p:cNvSpPr>
          <p:nvPr>
            <p:ph type="sldNum" sz="quarter" idx="10"/>
          </p:nvPr>
        </p:nvSpPr>
        <p:spPr/>
        <p:txBody>
          <a:bodyPr/>
          <a:lstStyle/>
          <a:p>
            <a:fld id="{71711622-BE9D-1049-AE18-A29823FC9BA9}" type="slidenum">
              <a:rPr lang="en-US" smtClean="0"/>
              <a:t>14</a:t>
            </a:fld>
            <a:endParaRPr lang="en-US" dirty="0"/>
          </a:p>
        </p:txBody>
      </p:sp>
    </p:spTree>
    <p:extLst>
      <p:ext uri="{BB962C8B-B14F-4D97-AF65-F5344CB8AC3E}">
        <p14:creationId xmlns:p14="http://schemas.microsoft.com/office/powerpoint/2010/main" val="1471579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16</a:t>
            </a:fld>
            <a:endParaRPr lang="en-US" dirty="0"/>
          </a:p>
        </p:txBody>
      </p:sp>
    </p:spTree>
    <p:extLst>
      <p:ext uri="{BB962C8B-B14F-4D97-AF65-F5344CB8AC3E}">
        <p14:creationId xmlns:p14="http://schemas.microsoft.com/office/powerpoint/2010/main" val="1185188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Abbreviations often occur in page headings</a:t>
            </a:r>
            <a:r>
              <a:rPr lang="en-US" dirty="0">
                <a:solidFill>
                  <a:srgbClr val="EE3524"/>
                </a:solidFill>
                <a:sym typeface="Wingdings" pitchFamily="2" charset="2"/>
              </a:rPr>
              <a:t>  </a:t>
            </a:r>
            <a:r>
              <a:rPr lang="en-US" dirty="0"/>
              <a:t>, links</a:t>
            </a:r>
            <a:r>
              <a:rPr lang="en-US" dirty="0">
                <a:solidFill>
                  <a:srgbClr val="EE3524"/>
                </a:solidFill>
                <a:sym typeface="Wingdings" pitchFamily="2" charset="2"/>
              </a:rPr>
              <a:t></a:t>
            </a:r>
            <a:r>
              <a:rPr lang="en-US" dirty="0"/>
              <a:t>, and navigation menus </a:t>
            </a:r>
            <a:r>
              <a:rPr lang="en-US" dirty="0">
                <a:solidFill>
                  <a:srgbClr val="EE3524"/>
                </a:solidFill>
                <a:sym typeface="Wingdings" pitchFamily="2" charset="2"/>
              </a:rPr>
              <a:t></a:t>
            </a:r>
            <a:r>
              <a:rPr lang="en-US" dirty="0"/>
              <a:t>. Although the target audience may recognize these abbreviations, they still impose a cognitive load on visitors, which slows down their browsing. Labels should accurately reflect the content they represent.  </a:t>
            </a:r>
          </a:p>
        </p:txBody>
      </p:sp>
      <p:sp>
        <p:nvSpPr>
          <p:cNvPr id="4" name="Slide Number Placeholder 3"/>
          <p:cNvSpPr>
            <a:spLocks noGrp="1"/>
          </p:cNvSpPr>
          <p:nvPr>
            <p:ph type="sldNum" sz="quarter" idx="10"/>
          </p:nvPr>
        </p:nvSpPr>
        <p:spPr/>
        <p:txBody>
          <a:bodyPr/>
          <a:lstStyle/>
          <a:p>
            <a:fld id="{71711622-BE9D-1049-AE18-A29823FC9BA9}" type="slidenum">
              <a:rPr lang="en-US" smtClean="0"/>
              <a:t>17</a:t>
            </a:fld>
            <a:endParaRPr lang="en-US" dirty="0"/>
          </a:p>
        </p:txBody>
      </p:sp>
    </p:spTree>
    <p:extLst>
      <p:ext uri="{BB962C8B-B14F-4D97-AF65-F5344CB8AC3E}">
        <p14:creationId xmlns:p14="http://schemas.microsoft.com/office/powerpoint/2010/main" val="156223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instances of content which is not effectively layered and organized to support scanning and comprehension. For example, in the Report on the Environment indicator on Acidity in Lakes and Streams, the main point of the What the Data Show division is stated at the end of a detailed paragraph. Visitors may miss or overlook this information, or they may decide the page is too difficult to understand. </a:t>
            </a:r>
          </a:p>
        </p:txBody>
      </p:sp>
      <p:sp>
        <p:nvSpPr>
          <p:cNvPr id="4" name="Slide Number Placeholder 3"/>
          <p:cNvSpPr>
            <a:spLocks noGrp="1"/>
          </p:cNvSpPr>
          <p:nvPr>
            <p:ph type="sldNum" sz="quarter" idx="10"/>
          </p:nvPr>
        </p:nvSpPr>
        <p:spPr/>
        <p:txBody>
          <a:bodyPr/>
          <a:lstStyle/>
          <a:p>
            <a:fld id="{71711622-BE9D-1049-AE18-A29823FC9BA9}" type="slidenum">
              <a:rPr lang="en-US" smtClean="0"/>
              <a:t>18</a:t>
            </a:fld>
            <a:endParaRPr lang="en-US" dirty="0"/>
          </a:p>
        </p:txBody>
      </p:sp>
    </p:spTree>
    <p:extLst>
      <p:ext uri="{BB962C8B-B14F-4D97-AF65-F5344CB8AC3E}">
        <p14:creationId xmlns:p14="http://schemas.microsoft.com/office/powerpoint/2010/main" val="3147776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itchFamily="2" charset="2"/>
              </a:rPr>
              <a:t>Visitors looking for information on water and cleanup issues are forced to rely on the link labels in the global navigation</a:t>
            </a:r>
            <a:r>
              <a:rPr lang="en-US" dirty="0">
                <a:solidFill>
                  <a:srgbClr val="EE3524"/>
                </a:solidFill>
                <a:sym typeface="Wingdings" pitchFamily="2" charset="2"/>
              </a:rPr>
              <a:t> </a:t>
            </a:r>
            <a:r>
              <a:rPr lang="en-US" dirty="0">
                <a:sym typeface="Wingdings" pitchFamily="2" charset="2"/>
              </a:rPr>
              <a:t> to guide them further into the site. Additionally, the homepage does not adequately link to topics of current concern. For example, visitors may be interested in information about preventing the spread of </a:t>
            </a:r>
            <a:r>
              <a:rPr lang="en-US" dirty="0" err="1">
                <a:sym typeface="Wingdings" pitchFamily="2" charset="2"/>
              </a:rPr>
              <a:t>Zika</a:t>
            </a:r>
            <a:r>
              <a:rPr lang="en-US" dirty="0">
                <a:sym typeface="Wingdings" pitchFamily="2" charset="2"/>
              </a:rPr>
              <a:t> virus or lead in local water supplies. Although content related to these topics is linked from the promotional block, as shown, the changing background often obscures these links </a:t>
            </a:r>
            <a:r>
              <a:rPr lang="en-US" dirty="0">
                <a:solidFill>
                  <a:srgbClr val="EE3524"/>
                </a:solidFill>
                <a:sym typeface="Wingdings" pitchFamily="2" charset="2"/>
              </a:rPr>
              <a:t></a:t>
            </a:r>
            <a:r>
              <a:rPr lang="en-US" dirty="0">
                <a:solidFill>
                  <a:srgbClr val="3A475B"/>
                </a:solidFill>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20</a:t>
            </a:fld>
            <a:endParaRPr lang="en-US" dirty="0"/>
          </a:p>
        </p:txBody>
      </p:sp>
    </p:spTree>
    <p:extLst>
      <p:ext uri="{BB962C8B-B14F-4D97-AF65-F5344CB8AC3E}">
        <p14:creationId xmlns:p14="http://schemas.microsoft.com/office/powerpoint/2010/main" val="2496780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comments: </a:t>
            </a:r>
          </a:p>
          <a:p>
            <a:endParaRPr lang="en-US" dirty="0" smtClean="0"/>
          </a:p>
          <a:p>
            <a:pPr marL="0" lvl="1" defTabSz="622049">
              <a:defRPr/>
            </a:pPr>
            <a:r>
              <a:rPr lang="en-US" sz="1200" dirty="0"/>
              <a:t>“</a:t>
            </a:r>
            <a:r>
              <a:rPr lang="en-US" sz="1200" b="1" dirty="0"/>
              <a:t>Segregate the content into consumer and professional categories</a:t>
            </a:r>
            <a:r>
              <a:rPr lang="en-US" sz="1200" dirty="0"/>
              <a:t>. I appreciate that many consumers also use the EPA website, although I am looking for an experience that isn't so consumer focused...” (SAT 22, 02/04/2016) </a:t>
            </a:r>
          </a:p>
          <a:p>
            <a:endParaRPr lang="en-US" dirty="0" smtClean="0"/>
          </a:p>
          <a:p>
            <a:pPr marL="0" lvl="1" defTabSz="622049">
              <a:defRPr/>
            </a:pPr>
            <a:r>
              <a:rPr lang="en-US" sz="1200" dirty="0"/>
              <a:t>“Better direct links to technical content. </a:t>
            </a:r>
            <a:r>
              <a:rPr lang="en-US" sz="1200" b="1" dirty="0"/>
              <a:t>Content that may be controversial or very recent did not seem to be on there</a:t>
            </a:r>
            <a:r>
              <a:rPr lang="en-US" sz="1200" dirty="0"/>
              <a:t>. I did lose patience and left site.” (SAT 30, 02/03/2016) </a:t>
            </a:r>
          </a:p>
          <a:p>
            <a:endParaRPr lang="en-US" dirty="0"/>
          </a:p>
        </p:txBody>
      </p:sp>
      <p:sp>
        <p:nvSpPr>
          <p:cNvPr id="4" name="Slide Number Placeholder 3"/>
          <p:cNvSpPr>
            <a:spLocks noGrp="1"/>
          </p:cNvSpPr>
          <p:nvPr>
            <p:ph type="sldNum" sz="quarter" idx="10"/>
          </p:nvPr>
        </p:nvSpPr>
        <p:spPr/>
        <p:txBody>
          <a:bodyPr/>
          <a:lstStyle/>
          <a:p>
            <a:fld id="{AB8FD383-0D73-48F3-871B-E03BF5F8618B}" type="slidenum">
              <a:rPr lang="en-US" smtClean="0"/>
              <a:t>21</a:t>
            </a:fld>
            <a:endParaRPr lang="en-US" dirty="0"/>
          </a:p>
        </p:txBody>
      </p:sp>
    </p:spTree>
    <p:extLst>
      <p:ext uri="{BB962C8B-B14F-4D97-AF65-F5344CB8AC3E}">
        <p14:creationId xmlns:p14="http://schemas.microsoft.com/office/powerpoint/2010/main" val="210467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a:t> site segments topical content into categories for concerned citizens and scientific and technical use. However, this approach obscures topical categories which are hidden in the dropdown menus. Furthermore, visitors may not understand how the two categories, Learn the Issues </a:t>
            </a:r>
            <a:r>
              <a:rPr lang="en-US">
                <a:solidFill>
                  <a:srgbClr val="EE3524"/>
                </a:solidFill>
                <a:sym typeface="Wingdings" pitchFamily="2" charset="2"/>
              </a:rPr>
              <a:t> </a:t>
            </a:r>
            <a:r>
              <a:rPr lang="en-US"/>
              <a:t>and Science &amp; Technology </a:t>
            </a:r>
            <a:r>
              <a:rPr lang="en-US">
                <a:solidFill>
                  <a:srgbClr val="EE3524"/>
                </a:solidFill>
                <a:sym typeface="Wingdings" pitchFamily="2" charset="2"/>
              </a:rPr>
              <a:t></a:t>
            </a:r>
            <a:r>
              <a:rPr lang="en-US"/>
              <a:t>, differ. Visitors who want to “learn about an issue” expect to find “scientific” descriptions and explanations. When they compare the menus for these categories, they find subcategory links which are nearly identical. </a:t>
            </a:r>
            <a:r>
              <a:rPr lang="en-US" dirty="0"/>
              <a:t> </a:t>
            </a:r>
          </a:p>
          <a:p>
            <a:endParaRPr lang="en-US" dirty="0"/>
          </a:p>
          <a:p>
            <a:pPr>
              <a:defRPr/>
            </a:pPr>
            <a:r>
              <a:rPr lang="en-US"/>
              <a:t>This organizational scheme requires visitors to waste time clicking through to several different pages to determine which links lead to content of interest, and also risks visitors missing relevant content which has been grouped in the other category.</a:t>
            </a:r>
            <a:endParaRPr lang="en-US" dirty="0"/>
          </a:p>
          <a:p>
            <a:endParaRPr lang="en-US" dirty="0"/>
          </a:p>
          <a:p>
            <a:r>
              <a:rPr lang="en-US"/>
              <a:t>Additionally, some links in Learn the Issues lead to sections which may have more technical content. The confusion of categories and subcategories increases the effort visitors must make to find content of interest.</a:t>
            </a:r>
            <a:endParaRPr lang="en-US" dirty="0"/>
          </a:p>
          <a:p>
            <a:endParaRPr lang="en-US"/>
          </a:p>
        </p:txBody>
      </p:sp>
      <p:sp>
        <p:nvSpPr>
          <p:cNvPr id="4" name="Slide Number Placeholder 3"/>
          <p:cNvSpPr>
            <a:spLocks noGrp="1"/>
          </p:cNvSpPr>
          <p:nvPr>
            <p:ph type="sldNum" sz="quarter" idx="10"/>
          </p:nvPr>
        </p:nvSpPr>
        <p:spPr/>
        <p:txBody>
          <a:bodyPr/>
          <a:lstStyle/>
          <a:p>
            <a:fld id="{71711622-BE9D-1049-AE18-A29823FC9BA9}" type="slidenum">
              <a:rPr lang="en-US" smtClean="0"/>
              <a:t>22</a:t>
            </a:fld>
            <a:endParaRPr lang="en-US" dirty="0"/>
          </a:p>
        </p:txBody>
      </p:sp>
    </p:spTree>
    <p:extLst>
      <p:ext uri="{BB962C8B-B14F-4D97-AF65-F5344CB8AC3E}">
        <p14:creationId xmlns:p14="http://schemas.microsoft.com/office/powerpoint/2010/main" val="325602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Comments: </a:t>
            </a:r>
          </a:p>
          <a:p>
            <a:r>
              <a:rPr lang="en-US" sz="1200" dirty="0"/>
              <a:t>“Ugh -- this </a:t>
            </a:r>
            <a:r>
              <a:rPr lang="en-US" sz="1200" b="1" dirty="0"/>
              <a:t>site was difficult to navigate </a:t>
            </a:r>
            <a:r>
              <a:rPr lang="en-US" sz="1200" dirty="0"/>
              <a:t>and </a:t>
            </a:r>
            <a:r>
              <a:rPr lang="en-US" sz="1200" b="1" dirty="0"/>
              <a:t>didn't provide any simple explanation</a:t>
            </a:r>
            <a:r>
              <a:rPr lang="en-US" sz="1200" dirty="0"/>
              <a:t>” (SAT 0, 10/02/2015) </a:t>
            </a:r>
          </a:p>
          <a:p>
            <a:endParaRPr lang="en-US" sz="1200" dirty="0"/>
          </a:p>
          <a:p>
            <a:r>
              <a:rPr lang="en-US" sz="1200" dirty="0"/>
              <a:t>“Lots of text, </a:t>
            </a:r>
            <a:r>
              <a:rPr lang="en-US" sz="1200" b="1" dirty="0"/>
              <a:t>too much information to properly navigate</a:t>
            </a:r>
            <a:r>
              <a:rPr lang="en-US" sz="1200" dirty="0"/>
              <a:t>. No clear answer to my question.” (SAT 15, 12/23/2015) </a:t>
            </a:r>
          </a:p>
          <a:p>
            <a:endParaRPr lang="en-US" dirty="0" smtClean="0"/>
          </a:p>
          <a:p>
            <a:pPr marL="0" lvl="1" defTabSz="622049">
              <a:defRPr/>
            </a:pPr>
            <a:r>
              <a:rPr lang="en-US" sz="1200" dirty="0"/>
              <a:t>“I </a:t>
            </a:r>
            <a:r>
              <a:rPr lang="en-US" sz="1200" b="1" dirty="0"/>
              <a:t>didn't have to navigate</a:t>
            </a:r>
            <a:r>
              <a:rPr lang="en-US" sz="1200" dirty="0"/>
              <a:t>. I </a:t>
            </a:r>
            <a:r>
              <a:rPr lang="en-US" sz="1200" b="1" dirty="0"/>
              <a:t>used a link provided in a newspaper</a:t>
            </a:r>
            <a:r>
              <a:rPr lang="en-US" sz="1200" dirty="0"/>
              <a:t>” (SAT 30, 02/24/2016)</a:t>
            </a:r>
          </a:p>
          <a:p>
            <a:endParaRPr lang="en-US" dirty="0"/>
          </a:p>
        </p:txBody>
      </p:sp>
      <p:sp>
        <p:nvSpPr>
          <p:cNvPr id="4" name="Slide Number Placeholder 3"/>
          <p:cNvSpPr>
            <a:spLocks noGrp="1"/>
          </p:cNvSpPr>
          <p:nvPr>
            <p:ph type="sldNum" sz="quarter" idx="10"/>
          </p:nvPr>
        </p:nvSpPr>
        <p:spPr/>
        <p:txBody>
          <a:bodyPr/>
          <a:lstStyle/>
          <a:p>
            <a:fld id="{AB8FD383-0D73-48F3-871B-E03BF5F8618B}" type="slidenum">
              <a:rPr lang="en-US" smtClean="0"/>
              <a:t>23</a:t>
            </a:fld>
            <a:endParaRPr lang="en-US" dirty="0"/>
          </a:p>
        </p:txBody>
      </p:sp>
    </p:spTree>
    <p:extLst>
      <p:ext uri="{BB962C8B-B14F-4D97-AF65-F5344CB8AC3E}">
        <p14:creationId xmlns:p14="http://schemas.microsoft.com/office/powerpoint/2010/main" val="394235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FD383-0D73-48F3-871B-E03BF5F8618B}" type="slidenum">
              <a:rPr lang="en-US" smtClean="0"/>
              <a:t>2</a:t>
            </a:fld>
            <a:endParaRPr lang="en-US" dirty="0"/>
          </a:p>
        </p:txBody>
      </p:sp>
    </p:spTree>
    <p:extLst>
      <p:ext uri="{BB962C8B-B14F-4D97-AF65-F5344CB8AC3E}">
        <p14:creationId xmlns:p14="http://schemas.microsoft.com/office/powerpoint/2010/main" val="722061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a:t> this page, text in the centerwell appears to link to the original 2013 version of the Standard Guide for Greener Cleanups while the highlighted link in the right column seems to link to the most recent revision. However, both links load the same page, potentially confusing visitors and causing them to waste time clicking on various links.</a:t>
            </a:r>
            <a:endParaRPr lang="en-US" dirty="0"/>
          </a:p>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24</a:t>
            </a:fld>
            <a:endParaRPr lang="en-US" dirty="0"/>
          </a:p>
        </p:txBody>
      </p:sp>
    </p:spTree>
    <p:extLst>
      <p:ext uri="{BB962C8B-B14F-4D97-AF65-F5344CB8AC3E}">
        <p14:creationId xmlns:p14="http://schemas.microsoft.com/office/powerpoint/2010/main" val="557029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FD383-0D73-48F3-871B-E03BF5F8618B}" type="slidenum">
              <a:rPr lang="en-US" smtClean="0"/>
              <a:t>25</a:t>
            </a:fld>
            <a:endParaRPr lang="en-US" dirty="0"/>
          </a:p>
        </p:txBody>
      </p:sp>
    </p:spTree>
    <p:extLst>
      <p:ext uri="{BB962C8B-B14F-4D97-AF65-F5344CB8AC3E}">
        <p14:creationId xmlns:p14="http://schemas.microsoft.com/office/powerpoint/2010/main" val="892698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FD383-0D73-48F3-871B-E03BF5F8618B}" type="slidenum">
              <a:rPr lang="en-US" smtClean="0"/>
              <a:t>26</a:t>
            </a:fld>
            <a:endParaRPr lang="en-US" dirty="0"/>
          </a:p>
        </p:txBody>
      </p:sp>
    </p:spTree>
    <p:extLst>
      <p:ext uri="{BB962C8B-B14F-4D97-AF65-F5344CB8AC3E}">
        <p14:creationId xmlns:p14="http://schemas.microsoft.com/office/powerpoint/2010/main" val="2989004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FD383-0D73-48F3-871B-E03BF5F8618B}" type="slidenum">
              <a:rPr lang="en-US" smtClean="0"/>
              <a:t>27</a:t>
            </a:fld>
            <a:endParaRPr lang="en-US" dirty="0"/>
          </a:p>
        </p:txBody>
      </p:sp>
    </p:spTree>
    <p:extLst>
      <p:ext uri="{BB962C8B-B14F-4D97-AF65-F5344CB8AC3E}">
        <p14:creationId xmlns:p14="http://schemas.microsoft.com/office/powerpoint/2010/main" val="2177009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FD383-0D73-48F3-871B-E03BF5F8618B}" type="slidenum">
              <a:rPr lang="en-US" smtClean="0"/>
              <a:t>28</a:t>
            </a:fld>
            <a:endParaRPr lang="en-US" dirty="0"/>
          </a:p>
        </p:txBody>
      </p:sp>
    </p:spTree>
    <p:extLst>
      <p:ext uri="{BB962C8B-B14F-4D97-AF65-F5344CB8AC3E}">
        <p14:creationId xmlns:p14="http://schemas.microsoft.com/office/powerpoint/2010/main" val="1389523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FD383-0D73-48F3-871B-E03BF5F8618B}" type="slidenum">
              <a:rPr lang="en-US" smtClean="0"/>
              <a:t>29</a:t>
            </a:fld>
            <a:endParaRPr lang="en-US" dirty="0"/>
          </a:p>
        </p:txBody>
      </p:sp>
    </p:spTree>
    <p:extLst>
      <p:ext uri="{BB962C8B-B14F-4D97-AF65-F5344CB8AC3E}">
        <p14:creationId xmlns:p14="http://schemas.microsoft.com/office/powerpoint/2010/main" val="2907432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5"/>
              </a:spcAft>
            </a:pPr>
            <a:r>
              <a:rPr lang="en-US" sz="1400" b="1" dirty="0"/>
              <a:t>Review Questionnaire</a:t>
            </a:r>
            <a:endParaRPr lang="en-US" sz="1400" dirty="0"/>
          </a:p>
          <a:p>
            <a:pPr marL="466618" lvl="1">
              <a:spcAft>
                <a:spcPts val="1225"/>
              </a:spcAft>
            </a:pPr>
            <a:r>
              <a:rPr lang="en-US" sz="1400" dirty="0"/>
              <a:t>Review custom questions to ensure they are up to date with OneEPA goals.</a:t>
            </a:r>
          </a:p>
          <a:p>
            <a:pPr>
              <a:spcAft>
                <a:spcPts val="1225"/>
              </a:spcAft>
            </a:pPr>
            <a:r>
              <a:rPr lang="en-US" sz="1400" b="1" dirty="0"/>
              <a:t>Discuss next Satisfaction Insight Review timeframe</a:t>
            </a:r>
          </a:p>
          <a:p>
            <a:pPr marL="466618" lvl="1">
              <a:spcAft>
                <a:spcPts val="1225"/>
              </a:spcAft>
            </a:pPr>
            <a:r>
              <a:rPr lang="en-US" sz="1400" dirty="0"/>
              <a:t>An SIR is a deep dive review of the ForeSee data that focuses on a specific topic or audience segment. The SIR findings are presented in a one-hour WebEx presentation.</a:t>
            </a:r>
          </a:p>
          <a:p>
            <a:pPr>
              <a:spcAft>
                <a:spcPts val="1225"/>
              </a:spcAft>
            </a:pPr>
            <a:r>
              <a:rPr lang="en-US" sz="1400" b="1" dirty="0"/>
              <a:t>Automated Reporting</a:t>
            </a:r>
          </a:p>
          <a:p>
            <a:pPr marL="471478" lvl="1">
              <a:spcAft>
                <a:spcPts val="1225"/>
              </a:spcAft>
            </a:pPr>
            <a:r>
              <a:rPr lang="en-US" sz="1400" dirty="0"/>
              <a:t>EPA currently receives monthly automated reports that include model data, custom question data, trend lines, open ends and benchmarks. There is no limit to the number of people that can receive these reports. Please let our team know if you would like to be added to the monthly reports.</a:t>
            </a:r>
            <a:endParaRPr lang="en-US" sz="1400" b="1" dirty="0"/>
          </a:p>
          <a:p>
            <a:pPr>
              <a:spcAft>
                <a:spcPts val="1225"/>
              </a:spcAft>
            </a:pPr>
            <a:r>
              <a:rPr lang="en-US" sz="1400" b="1" dirty="0"/>
              <a:t>Portal Access &amp; Training</a:t>
            </a:r>
          </a:p>
          <a:p>
            <a:pPr marL="471478" lvl="1">
              <a:spcAft>
                <a:spcPts val="1225"/>
              </a:spcAft>
            </a:pPr>
            <a:r>
              <a:rPr lang="en-US" sz="1400" dirty="0"/>
              <a:t>All of the data ForeSee collects is stored in our data portal and EPA can have an unlimited number of users with login credentials for this portal. Please let our team know if you would like portal access and we will set you up with a username and password. In addition, we will provide training on how to use the portal. </a:t>
            </a:r>
          </a:p>
          <a:p>
            <a:endParaRPr lang="en-US" dirty="0"/>
          </a:p>
        </p:txBody>
      </p:sp>
      <p:sp>
        <p:nvSpPr>
          <p:cNvPr id="4" name="Slide Number Placeholder 3"/>
          <p:cNvSpPr>
            <a:spLocks noGrp="1"/>
          </p:cNvSpPr>
          <p:nvPr>
            <p:ph type="sldNum" sz="quarter" idx="10"/>
          </p:nvPr>
        </p:nvSpPr>
        <p:spPr/>
        <p:txBody>
          <a:bodyPr/>
          <a:lstStyle/>
          <a:p>
            <a:fld id="{AB8FD383-0D73-48F3-871B-E03BF5F8618B}" type="slidenum">
              <a:rPr lang="en-US" smtClean="0"/>
              <a:t>30</a:t>
            </a:fld>
            <a:endParaRPr lang="en-US" dirty="0"/>
          </a:p>
        </p:txBody>
      </p:sp>
    </p:spTree>
    <p:extLst>
      <p:ext uri="{BB962C8B-B14F-4D97-AF65-F5344CB8AC3E}">
        <p14:creationId xmlns:p14="http://schemas.microsoft.com/office/powerpoint/2010/main" val="193550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August 2015 – June 2016=</a:t>
            </a:r>
            <a:r>
              <a:rPr lang="en-US" baseline="0" dirty="0" smtClean="0"/>
              <a:t> 18, 385 surveys collected</a:t>
            </a:r>
          </a:p>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3</a:t>
            </a:fld>
            <a:endParaRPr lang="en-US" dirty="0"/>
          </a:p>
        </p:txBody>
      </p:sp>
    </p:spTree>
    <p:extLst>
      <p:ext uri="{BB962C8B-B14F-4D97-AF65-F5344CB8AC3E}">
        <p14:creationId xmlns:p14="http://schemas.microsoft.com/office/powerpoint/2010/main" val="23321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5</a:t>
            </a:fld>
            <a:endParaRPr lang="en-US" dirty="0"/>
          </a:p>
        </p:txBody>
      </p:sp>
    </p:spTree>
    <p:extLst>
      <p:ext uri="{BB962C8B-B14F-4D97-AF65-F5344CB8AC3E}">
        <p14:creationId xmlns:p14="http://schemas.microsoft.com/office/powerpoint/2010/main" val="374866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6</a:t>
            </a:fld>
            <a:endParaRPr lang="en-US" dirty="0"/>
          </a:p>
        </p:txBody>
      </p:sp>
    </p:spTree>
    <p:extLst>
      <p:ext uri="{BB962C8B-B14F-4D97-AF65-F5344CB8AC3E}">
        <p14:creationId xmlns:p14="http://schemas.microsoft.com/office/powerpoint/2010/main" val="331200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7</a:t>
            </a:fld>
            <a:endParaRPr lang="en-US" dirty="0"/>
          </a:p>
        </p:txBody>
      </p:sp>
    </p:spTree>
    <p:extLst>
      <p:ext uri="{BB962C8B-B14F-4D97-AF65-F5344CB8AC3E}">
        <p14:creationId xmlns:p14="http://schemas.microsoft.com/office/powerpoint/2010/main" val="167710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8</a:t>
            </a:fld>
            <a:endParaRPr lang="en-US" dirty="0"/>
          </a:p>
        </p:txBody>
      </p:sp>
    </p:spTree>
    <p:extLst>
      <p:ext uri="{BB962C8B-B14F-4D97-AF65-F5344CB8AC3E}">
        <p14:creationId xmlns:p14="http://schemas.microsoft.com/office/powerpoint/2010/main" val="96069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11622-BE9D-1049-AE18-A29823FC9BA9}" type="slidenum">
              <a:rPr lang="en-US" smtClean="0"/>
              <a:t>10</a:t>
            </a:fld>
            <a:endParaRPr lang="en-US" dirty="0"/>
          </a:p>
        </p:txBody>
      </p:sp>
    </p:spTree>
    <p:extLst>
      <p:ext uri="{BB962C8B-B14F-4D97-AF65-F5344CB8AC3E}">
        <p14:creationId xmlns:p14="http://schemas.microsoft.com/office/powerpoint/2010/main" val="36905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711622-BE9D-1049-AE18-A29823FC9BA9}" type="slidenum">
              <a:rPr lang="en-US" smtClean="0"/>
              <a:t>11</a:t>
            </a:fld>
            <a:endParaRPr lang="en-US" dirty="0"/>
          </a:p>
        </p:txBody>
      </p:sp>
    </p:spTree>
    <p:extLst>
      <p:ext uri="{BB962C8B-B14F-4D97-AF65-F5344CB8AC3E}">
        <p14:creationId xmlns:p14="http://schemas.microsoft.com/office/powerpoint/2010/main" val="2086268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owerPoint_Background_v1-1_cover.png"/>
          <p:cNvPicPr>
            <a:picLocks/>
          </p:cNvPicPr>
          <p:nvPr userDrawn="1"/>
        </p:nvPicPr>
        <p:blipFill rotWithShape="1">
          <a:blip r:embed="rId2" cstate="screen">
            <a:extLst>
              <a:ext uri="{28A0092B-C50C-407E-A947-70E740481C1C}">
                <a14:useLocalDpi xmlns:a14="http://schemas.microsoft.com/office/drawing/2010/main"/>
              </a:ext>
            </a:extLst>
          </a:blip>
          <a:srcRect l="9081" r="16539"/>
          <a:stretch/>
        </p:blipFill>
        <p:spPr>
          <a:xfrm>
            <a:off x="0" y="0"/>
            <a:ext cx="9144000" cy="6858000"/>
          </a:xfrm>
          <a:prstGeom prst="rect">
            <a:avLst/>
          </a:prstGeom>
        </p:spPr>
      </p:pic>
      <p:sp>
        <p:nvSpPr>
          <p:cNvPr id="2" name="Title 1"/>
          <p:cNvSpPr>
            <a:spLocks noGrp="1"/>
          </p:cNvSpPr>
          <p:nvPr>
            <p:ph type="ctrTitle"/>
          </p:nvPr>
        </p:nvSpPr>
        <p:spPr>
          <a:xfrm>
            <a:off x="457199" y="618436"/>
            <a:ext cx="5515531" cy="2222131"/>
          </a:xfrm>
        </p:spPr>
        <p:txBody>
          <a:bodyPr wrap="square" anchor="b">
            <a:normAutofit/>
          </a:bodyPr>
          <a:lstStyle>
            <a:lvl1pPr algn="l">
              <a:lnSpc>
                <a:spcPct val="90000"/>
              </a:lnSpc>
              <a:defRPr sz="48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009900"/>
            <a:ext cx="5515531" cy="1127723"/>
          </a:xfrm>
        </p:spPr>
        <p:txBody>
          <a:bodyPr>
            <a:normAutofit/>
          </a:bodyPr>
          <a:lstStyle>
            <a:lvl1pPr marL="0" indent="0" algn="l">
              <a:lnSpc>
                <a:spcPct val="90000"/>
              </a:lnSpc>
              <a:buNone/>
              <a:defRPr sz="2700">
                <a:solidFill>
                  <a:srgbClr val="FFFFFF"/>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5914602"/>
            <a:ext cx="2447235" cy="441748"/>
          </a:xfrm>
          <a:prstGeom prst="rect">
            <a:avLst/>
          </a:prstGeom>
        </p:spPr>
        <p:txBody>
          <a:bodyPr lIns="121899" tIns="60949" rIns="121899" bIns="60949"/>
          <a:lstStyle>
            <a:lvl1pPr>
              <a:defRPr sz="2100" b="1"/>
            </a:lvl1pPr>
          </a:lstStyle>
          <a:p>
            <a:endParaRPr lang="en-US" dirty="0"/>
          </a:p>
        </p:txBody>
      </p:sp>
      <p:sp>
        <p:nvSpPr>
          <p:cNvPr id="5" name="Footer Placeholder 4"/>
          <p:cNvSpPr>
            <a:spLocks noGrp="1"/>
          </p:cNvSpPr>
          <p:nvPr>
            <p:ph type="ftr" sz="quarter" idx="11"/>
          </p:nvPr>
        </p:nvSpPr>
        <p:spPr>
          <a:xfrm>
            <a:off x="457200" y="6356352"/>
            <a:ext cx="2447234" cy="365125"/>
          </a:xfrm>
          <a:prstGeom prst="rect">
            <a:avLst/>
          </a:prstGeom>
        </p:spPr>
        <p:txBody>
          <a:bodyPr lIns="121899" tIns="60949" rIns="121899" bIns="60949"/>
          <a:lstStyle>
            <a:lvl1pPr marL="0" marR="0" indent="0" algn="l" defTabSz="609493" rtl="0" eaLnBrk="1" fontAlgn="auto" latinLnBrk="0" hangingPunct="1">
              <a:lnSpc>
                <a:spcPct val="100000"/>
              </a:lnSpc>
              <a:spcBef>
                <a:spcPts val="0"/>
              </a:spcBef>
              <a:spcAft>
                <a:spcPts val="0"/>
              </a:spcAft>
              <a:buClrTx/>
              <a:buSzTx/>
              <a:buFontTx/>
              <a:buNone/>
              <a:tabLst/>
              <a:defRPr sz="900"/>
            </a:lvl1pPr>
          </a:lstStyle>
          <a:p>
            <a:endParaRPr lang="en-US" dirty="0">
              <a:solidFill>
                <a:schemeClr val="bg1">
                  <a:lumMod val="85000"/>
                </a:schemeClr>
              </a:solidFill>
            </a:endParaRPr>
          </a:p>
        </p:txBody>
      </p:sp>
      <p:pic>
        <p:nvPicPr>
          <p:cNvPr id="6" name="Picture 5" descr="ForeSee_logo_1-color.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383646" y="5461567"/>
            <a:ext cx="2399502" cy="1083437"/>
          </a:xfrm>
          <a:prstGeom prst="rect">
            <a:avLst/>
          </a:prstGeom>
        </p:spPr>
      </p:pic>
      <p:sp>
        <p:nvSpPr>
          <p:cNvPr id="9" name="Picture Placeholder 8"/>
          <p:cNvSpPr>
            <a:spLocks noGrp="1"/>
          </p:cNvSpPr>
          <p:nvPr>
            <p:ph type="pic" sz="quarter" idx="12" hasCustomPrompt="1"/>
          </p:nvPr>
        </p:nvSpPr>
        <p:spPr>
          <a:xfrm>
            <a:off x="7490366" y="193675"/>
            <a:ext cx="1292781" cy="1146173"/>
          </a:xfrm>
        </p:spPr>
        <p:txBody>
          <a:bodyPr/>
          <a:lstStyle>
            <a:lvl1pPr marL="82535" indent="0">
              <a:buNone/>
              <a:defRPr/>
            </a:lvl1pPr>
          </a:lstStyle>
          <a:p>
            <a:r>
              <a:rPr lang="en-US" dirty="0" smtClean="0"/>
              <a:t>Client logo</a:t>
            </a:r>
            <a:endParaRPr lang="en-US" dirty="0"/>
          </a:p>
        </p:txBody>
      </p:sp>
    </p:spTree>
    <p:extLst>
      <p:ext uri="{BB962C8B-B14F-4D97-AF65-F5344CB8AC3E}">
        <p14:creationId xmlns:p14="http://schemas.microsoft.com/office/powerpoint/2010/main" val="29569046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1118828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82050" y="6646634"/>
            <a:ext cx="358901" cy="211367"/>
          </a:xfrm>
          <a:prstGeom prst="rect">
            <a:avLst/>
          </a:prstGeom>
        </p:spPr>
        <p:txBody>
          <a:bodyPr/>
          <a:lstStyle/>
          <a:p>
            <a:fld id="{EB5131EF-D618-5347-8462-43F33F2C84D1}" type="slidenum">
              <a:rPr lang="en-US" smtClean="0"/>
              <a:t>‹#›</a:t>
            </a:fld>
            <a:endParaRPr lang="en-US" dirty="0"/>
          </a:p>
        </p:txBody>
      </p:sp>
      <p:sp>
        <p:nvSpPr>
          <p:cNvPr id="7" name="Title 6"/>
          <p:cNvSpPr>
            <a:spLocks noGrp="1"/>
          </p:cNvSpPr>
          <p:nvPr>
            <p:ph type="title"/>
          </p:nvPr>
        </p:nvSpPr>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2046040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6004927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descr="PowerPoint_Background_v1-1_light_blue_angle.jpg"/>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0384"/>
            <a:ext cx="9144000" cy="487553"/>
          </a:xfrm>
          <a:prstGeom prst="rect">
            <a:avLst/>
          </a:prstGeom>
          <a:solidFill>
            <a:schemeClr val="accent1"/>
          </a:solidFill>
        </p:spPr>
      </p:pic>
      <p:pic>
        <p:nvPicPr>
          <p:cNvPr id="12" name="Picture 11" descr="ForeSee_logo_1-color.png"/>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7924800" y="6431280"/>
            <a:ext cx="762000" cy="365760"/>
          </a:xfrm>
          <a:prstGeom prst="rect">
            <a:avLst/>
          </a:prstGeom>
        </p:spPr>
      </p:pic>
      <p:sp>
        <p:nvSpPr>
          <p:cNvPr id="2" name="Title 1"/>
          <p:cNvSpPr>
            <a:spLocks noGrp="1"/>
          </p:cNvSpPr>
          <p:nvPr>
            <p:ph type="title" hasCustomPrompt="1"/>
          </p:nvPr>
        </p:nvSpPr>
        <p:spPr>
          <a:xfrm>
            <a:off x="1141185" y="2213435"/>
            <a:ext cx="6934657" cy="1485364"/>
          </a:xfrm>
        </p:spPr>
        <p:txBody>
          <a:bodyPr anchor="b"/>
          <a:lstStyle>
            <a:lvl1pPr algn="ctr">
              <a:lnSpc>
                <a:spcPct val="80000"/>
              </a:lnSpc>
              <a:defRPr sz="5300" b="1" cap="none">
                <a:solidFill>
                  <a:srgbClr val="3A475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141185" y="3843939"/>
            <a:ext cx="6934657" cy="873205"/>
          </a:xfrm>
        </p:spPr>
        <p:txBody>
          <a:bodyPr anchor="t"/>
          <a:lstStyle>
            <a:lvl1pPr marL="0" indent="0" algn="ctr">
              <a:buNone/>
              <a:defRPr sz="2700">
                <a:solidFill>
                  <a:schemeClr val="tx1">
                    <a:lumMod val="50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42340003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075269"/>
            <a:ext cx="4038600"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75269"/>
            <a:ext cx="4038600"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21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21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6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19861170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075268"/>
            <a:ext cx="4040188"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1715031"/>
            <a:ext cx="4040188"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075268"/>
            <a:ext cx="4041775" cy="639763"/>
          </a:xfrm>
        </p:spPr>
        <p:txBody>
          <a:bodyPr anchor="b">
            <a:normAutofit/>
          </a:bodyPr>
          <a:lstStyle>
            <a:lvl1pPr marL="0" indent="0">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1715031"/>
            <a:ext cx="4041775" cy="4411133"/>
          </a:xfrm>
        </p:spPr>
        <p:txBody>
          <a:bodyPr/>
          <a:lstStyle>
            <a:lvl1pPr marL="385166" marR="0" indent="-302631" algn="l" defTabSz="609493" rtl="0" eaLnBrk="1" fontAlgn="auto" latinLnBrk="0" hangingPunct="1">
              <a:lnSpc>
                <a:spcPct val="90000"/>
              </a:lnSpc>
              <a:spcBef>
                <a:spcPts val="800"/>
              </a:spcBef>
              <a:spcAft>
                <a:spcPts val="533"/>
              </a:spcAft>
              <a:buClrTx/>
              <a:buSzPct val="100000"/>
              <a:buFont typeface="Arial"/>
              <a:buChar char="•"/>
              <a:tabLst/>
              <a:defRPr sz="2100"/>
            </a:lvl1pPr>
            <a:lvl2pPr marL="757634" marR="0" indent="-302631" algn="l" defTabSz="759751" rtl="0" eaLnBrk="1" fontAlgn="auto" latinLnBrk="0" hangingPunct="1">
              <a:lnSpc>
                <a:spcPct val="90000"/>
              </a:lnSpc>
              <a:spcBef>
                <a:spcPts val="800"/>
              </a:spcBef>
              <a:spcAft>
                <a:spcPts val="533"/>
              </a:spcAft>
              <a:buClrTx/>
              <a:buSzPct val="90000"/>
              <a:buFont typeface="Lucida Grande"/>
              <a:buChar char="-"/>
              <a:tabLst/>
              <a:defRPr sz="2100"/>
            </a:lvl2pPr>
            <a:lvl3pPr marL="1149150" marR="0" indent="-304747" algn="l" defTabSz="609493" rtl="0" eaLnBrk="1" fontAlgn="auto" latinLnBrk="0" hangingPunct="1">
              <a:lnSpc>
                <a:spcPct val="90000"/>
              </a:lnSpc>
              <a:spcBef>
                <a:spcPts val="800"/>
              </a:spcBef>
              <a:spcAft>
                <a:spcPts val="533"/>
              </a:spcAft>
              <a:buClrTx/>
              <a:buSzPct val="90000"/>
              <a:buFont typeface="Wingdings" charset="2"/>
              <a:buChar char="§"/>
              <a:tabLst/>
              <a:defRPr sz="1600"/>
            </a:lvl3pPr>
            <a:lvl4pPr marL="1525850"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4pPr>
            <a:lvl5pPr marL="1900434" marR="0" indent="-304747" algn="l" defTabSz="609493" rtl="0" eaLnBrk="1" fontAlgn="auto" latinLnBrk="0" hangingPunct="1">
              <a:lnSpc>
                <a:spcPct val="90000"/>
              </a:lnSpc>
              <a:spcBef>
                <a:spcPts val="800"/>
              </a:spcBef>
              <a:spcAft>
                <a:spcPts val="533"/>
              </a:spcAft>
              <a:buClrTx/>
              <a:buSzPct val="90000"/>
              <a:buFont typeface="Lucida Grande"/>
              <a:buChar char="-"/>
              <a:tabLst/>
              <a:defRPr sz="16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117158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457202" y="71968"/>
            <a:ext cx="3008313" cy="895351"/>
          </a:xfrm>
        </p:spPr>
        <p:txBody>
          <a:bodyPr anchor="ctr">
            <a:normAutofit/>
          </a:bodyPr>
          <a:lstStyle>
            <a:lvl1pPr algn="ctr">
              <a:defRPr sz="27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2" y="1075269"/>
            <a:ext cx="3008313" cy="5050897"/>
          </a:xfrm>
        </p:spPr>
        <p:txBody>
          <a:bodyPr/>
          <a:lstStyle>
            <a:lvl1pPr marL="385166" marR="0" indent="-302631" algn="l" defTabSz="609493" rtl="0" eaLnBrk="1" fontAlgn="auto" latinLnBrk="0" hangingPunct="1">
              <a:lnSpc>
                <a:spcPct val="90000"/>
              </a:lnSpc>
              <a:spcBef>
                <a:spcPts val="900"/>
              </a:spcBef>
              <a:spcAft>
                <a:spcPts val="600"/>
              </a:spcAft>
              <a:buClrTx/>
              <a:buSzPct val="100000"/>
              <a:buFont typeface="Arial"/>
              <a:buChar char="•"/>
              <a:tabLst/>
              <a:defRPr sz="1900"/>
            </a:lvl1pPr>
            <a:lvl2pPr marL="757634" marR="0" indent="-302631" algn="l" defTabSz="759751" rtl="0" eaLnBrk="1" fontAlgn="auto" latinLnBrk="0" hangingPunct="1">
              <a:lnSpc>
                <a:spcPct val="90000"/>
              </a:lnSpc>
              <a:spcBef>
                <a:spcPts val="600"/>
              </a:spcBef>
              <a:spcAft>
                <a:spcPts val="600"/>
              </a:spcAft>
              <a:buClrTx/>
              <a:buSzPct val="90000"/>
              <a:buFont typeface="Lucida Grande"/>
              <a:buChar char="-"/>
              <a:tabLst/>
              <a:defRPr sz="1600"/>
            </a:lvl2pPr>
            <a:lvl3pPr marL="1149150" marR="0" indent="-304747" algn="l" defTabSz="609493" rtl="0" eaLnBrk="1" fontAlgn="auto" latinLnBrk="0" hangingPunct="1">
              <a:lnSpc>
                <a:spcPct val="90000"/>
              </a:lnSpc>
              <a:spcBef>
                <a:spcPts val="600"/>
              </a:spcBef>
              <a:spcAft>
                <a:spcPts val="600"/>
              </a:spcAft>
              <a:buClrTx/>
              <a:buSzPct val="90000"/>
              <a:buFont typeface="Wingdings" charset="2"/>
              <a:buChar char="§"/>
              <a:tabLst/>
              <a:defRPr sz="1300"/>
            </a:lvl3pPr>
            <a:lvl4pPr marL="1525850"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4pPr>
            <a:lvl5pPr marL="1900434" marR="0" indent="-304747" algn="l" defTabSz="609493" rtl="0" eaLnBrk="1" fontAlgn="auto" latinLnBrk="0" hangingPunct="1">
              <a:lnSpc>
                <a:spcPct val="90000"/>
              </a:lnSpc>
              <a:spcBef>
                <a:spcPts val="600"/>
              </a:spcBef>
              <a:spcAft>
                <a:spcPts val="600"/>
              </a:spcAft>
              <a:buClrTx/>
              <a:buSzPct val="90000"/>
              <a:buFont typeface="Lucida Grande"/>
              <a:buChar char="-"/>
              <a:tabLst/>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marL="385166" marR="0" lvl="0"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smtClean="0">
                <a:ln>
                  <a:noFill/>
                </a:ln>
                <a:solidFill>
                  <a:srgbClr val="3A475B"/>
                </a:solidFill>
                <a:effectLst/>
                <a:uLnTx/>
                <a:uFillTx/>
                <a:latin typeface="+mn-lt"/>
                <a:ea typeface="+mn-ea"/>
                <a:cs typeface="+mn-cs"/>
              </a:rPr>
              <a:t>Click to edit Master text styles</a:t>
            </a:r>
          </a:p>
          <a:p>
            <a:pPr marL="385166" marR="0" lvl="1"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smtClean="0">
                <a:ln>
                  <a:noFill/>
                </a:ln>
                <a:solidFill>
                  <a:srgbClr val="3A475B"/>
                </a:solidFill>
                <a:effectLst/>
                <a:uLnTx/>
                <a:uFillTx/>
                <a:latin typeface="+mn-lt"/>
                <a:ea typeface="+mn-ea"/>
                <a:cs typeface="+mn-cs"/>
              </a:rPr>
              <a:t>Second level</a:t>
            </a:r>
          </a:p>
          <a:p>
            <a:pPr marL="385166" marR="0" lvl="2"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smtClean="0">
                <a:ln>
                  <a:noFill/>
                </a:ln>
                <a:solidFill>
                  <a:srgbClr val="3A475B"/>
                </a:solidFill>
                <a:effectLst/>
                <a:uLnTx/>
                <a:uFillTx/>
                <a:latin typeface="+mn-lt"/>
                <a:ea typeface="+mn-ea"/>
                <a:cs typeface="+mn-cs"/>
              </a:rPr>
              <a:t>Third level</a:t>
            </a:r>
          </a:p>
          <a:p>
            <a:pPr marL="385166" marR="0" lvl="3"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smtClean="0">
                <a:ln>
                  <a:noFill/>
                </a:ln>
                <a:solidFill>
                  <a:srgbClr val="3A475B"/>
                </a:solidFill>
                <a:effectLst/>
                <a:uLnTx/>
                <a:uFillTx/>
                <a:latin typeface="+mn-lt"/>
                <a:ea typeface="+mn-ea"/>
                <a:cs typeface="+mn-cs"/>
              </a:rPr>
              <a:t>Fourth level</a:t>
            </a:r>
          </a:p>
          <a:p>
            <a:pPr marL="385166" marR="0" lvl="4" indent="-302631" algn="l" defTabSz="609493" rtl="0" eaLnBrk="1" fontAlgn="auto" latinLnBrk="0" hangingPunct="1">
              <a:lnSpc>
                <a:spcPct val="90000"/>
              </a:lnSpc>
              <a:spcBef>
                <a:spcPts val="900"/>
              </a:spcBef>
              <a:spcAft>
                <a:spcPts val="600"/>
              </a:spcAft>
              <a:buClrTx/>
              <a:buSzPct val="100000"/>
              <a:buFont typeface="Arial"/>
              <a:buChar char="•"/>
              <a:tabLst/>
              <a:defRPr/>
            </a:pPr>
            <a:r>
              <a:rPr kumimoji="0" lang="en-US" sz="2100" b="0" i="0" u="none" strike="noStrike" kern="1200" cap="none" spc="0" normalizeH="0" baseline="0" noProof="0" smtClean="0">
                <a:ln>
                  <a:noFill/>
                </a:ln>
                <a:solidFill>
                  <a:srgbClr val="3A475B"/>
                </a:solidFill>
                <a:effectLst/>
                <a:uLnTx/>
                <a:uFillTx/>
                <a:latin typeface="+mn-lt"/>
                <a:ea typeface="+mn-ea"/>
                <a:cs typeface="+mn-cs"/>
              </a:rPr>
              <a:t>Fifth level</a:t>
            </a:r>
            <a:endParaRPr kumimoji="0" lang="en-US" sz="1600" b="0" i="0" u="none" strike="noStrike" kern="1200" cap="none" spc="0" normalizeH="0" baseline="0" noProof="0" dirty="0">
              <a:ln>
                <a:noFill/>
              </a:ln>
              <a:solidFill>
                <a:srgbClr val="3A475B"/>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C932CDCB-4B29-F641-AE31-D4360F16EBC3}" type="slidenum">
              <a:rPr lang="en-US" smtClean="0"/>
              <a:t>‹#›</a:t>
            </a:fld>
            <a:endParaRPr lang="en-US" dirty="0"/>
          </a:p>
        </p:txBody>
      </p:sp>
      <p:sp>
        <p:nvSpPr>
          <p:cNvPr id="10" name="Content Placeholder 9"/>
          <p:cNvSpPr>
            <a:spLocks noGrp="1"/>
          </p:cNvSpPr>
          <p:nvPr>
            <p:ph sz="quarter" idx="13"/>
          </p:nvPr>
        </p:nvSpPr>
        <p:spPr>
          <a:xfrm>
            <a:off x="3582988" y="0"/>
            <a:ext cx="5561012" cy="6370320"/>
          </a:xfrm>
        </p:spPr>
        <p:txBody>
          <a:bodyPr/>
          <a:lstStyle>
            <a:lvl1pPr marL="82535" indent="0">
              <a:buNone/>
              <a:defRPr/>
            </a:lvl1pPr>
          </a:lstStyle>
          <a:p>
            <a:pPr lvl="0"/>
            <a:r>
              <a:rPr lang="en-US" smtClean="0"/>
              <a:t>Click to edit Master text styles</a:t>
            </a:r>
          </a:p>
        </p:txBody>
      </p:sp>
    </p:spTree>
    <p:extLst>
      <p:ext uri="{BB962C8B-B14F-4D97-AF65-F5344CB8AC3E}">
        <p14:creationId xmlns:p14="http://schemas.microsoft.com/office/powerpoint/2010/main" val="33341848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932CDCB-4B29-F641-AE31-D4360F16EBC3}" type="slidenum">
              <a:rPr lang="en-US" smtClean="0"/>
              <a:t>‹#›</a:t>
            </a:fld>
            <a:endParaRPr lang="en-US" dirty="0"/>
          </a:p>
        </p:txBody>
      </p:sp>
    </p:spTree>
    <p:extLst>
      <p:ext uri="{BB962C8B-B14F-4D97-AF65-F5344CB8AC3E}">
        <p14:creationId xmlns:p14="http://schemas.microsoft.com/office/powerpoint/2010/main" val="16515712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858000"/>
          </a:xfrm>
        </p:spPr>
        <p:txBody>
          <a:bodyPr/>
          <a:lstStyle>
            <a:lvl1pPr marL="82535" indent="0">
              <a:buNone/>
              <a:defRPr/>
            </a:lvl1pPr>
          </a:lstStyle>
          <a:p>
            <a:r>
              <a:rPr lang="en-US" dirty="0" smtClean="0"/>
              <a:t>Drag picture to placeholder or click icon to add</a:t>
            </a:r>
            <a:endParaRPr lang="en-US" dirty="0"/>
          </a:p>
        </p:txBody>
      </p:sp>
      <p:sp>
        <p:nvSpPr>
          <p:cNvPr id="3" name="Slide Number Placeholder 2"/>
          <p:cNvSpPr>
            <a:spLocks noGrp="1"/>
          </p:cNvSpPr>
          <p:nvPr>
            <p:ph type="sldNum" sz="quarter" idx="10"/>
          </p:nvPr>
        </p:nvSpPr>
        <p:spPr/>
        <p:txBody>
          <a:bodyPr/>
          <a:lstStyle/>
          <a:p>
            <a:fld id="{C932CDCB-4B29-F641-AE31-D4360F16EBC3}" type="slidenum">
              <a:rPr lang="en-US" smtClean="0"/>
              <a:pPr/>
              <a:t>‹#›</a:t>
            </a:fld>
            <a:endParaRPr lang="en-US" dirty="0"/>
          </a:p>
        </p:txBody>
      </p:sp>
      <p:sp>
        <p:nvSpPr>
          <p:cNvPr id="2" name="Title 1"/>
          <p:cNvSpPr>
            <a:spLocks noGrp="1"/>
          </p:cNvSpPr>
          <p:nvPr>
            <p:ph type="title"/>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9" name="Content Placeholder 8"/>
          <p:cNvSpPr>
            <a:spLocks noGrp="1"/>
          </p:cNvSpPr>
          <p:nvPr>
            <p:ph sz="quarter" idx="12"/>
          </p:nvPr>
        </p:nvSpPr>
        <p:spPr>
          <a:xfrm>
            <a:off x="457200" y="1074738"/>
            <a:ext cx="8229600" cy="4997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9967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ro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lvl1pPr marL="82535" indent="0">
              <a:buNone/>
              <a:defRPr/>
            </a:lvl1pPr>
          </a:lstStyle>
          <a:p>
            <a:r>
              <a:rPr lang="en-US" dirty="0" smtClean="0"/>
              <a:t>Drag picture to placeholder or click icon to add</a:t>
            </a:r>
            <a:endParaRPr lang="en-US" dirty="0"/>
          </a:p>
        </p:txBody>
      </p:sp>
      <p:sp>
        <p:nvSpPr>
          <p:cNvPr id="2" name="Title 1"/>
          <p:cNvSpPr>
            <a:spLocks noGrp="1"/>
          </p:cNvSpPr>
          <p:nvPr>
            <p:ph type="title"/>
          </p:nvPr>
        </p:nvSpPr>
        <p:spPr>
          <a:xfrm>
            <a:off x="1034400" y="2984696"/>
            <a:ext cx="7075201" cy="888608"/>
          </a:xfrm>
        </p:spPr>
        <p:txBody>
          <a:bodyPr>
            <a:noAutofit/>
          </a:bodyPr>
          <a:lstStyle>
            <a:lvl1pPr>
              <a:defRPr sz="600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2526635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Ba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70320"/>
            <a:ext cx="9144000" cy="487680"/>
          </a:xfrm>
          <a:prstGeom prst="rect">
            <a:avLst/>
          </a:prstGeom>
        </p:spPr>
      </p:pic>
      <p:sp>
        <p:nvSpPr>
          <p:cNvPr id="2" name="Title Placeholder 1"/>
          <p:cNvSpPr>
            <a:spLocks noGrp="1"/>
          </p:cNvSpPr>
          <p:nvPr>
            <p:ph type="title"/>
          </p:nvPr>
        </p:nvSpPr>
        <p:spPr>
          <a:xfrm>
            <a:off x="457200" y="83227"/>
            <a:ext cx="8229600" cy="888608"/>
          </a:xfrm>
          <a:prstGeom prst="rect">
            <a:avLst/>
          </a:prstGeom>
        </p:spPr>
        <p:txBody>
          <a:bodyPr vert="horz" lIns="121899" tIns="60949" rIns="121899" bIns="6094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89623"/>
            <a:ext cx="8229600" cy="5036541"/>
          </a:xfrm>
          <a:prstGeom prst="rect">
            <a:avLst/>
          </a:prstGeom>
        </p:spPr>
        <p:txBody>
          <a:bodyPr vert="horz" lIns="121899" tIns="60949" rIns="121899"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00" y="6431599"/>
            <a:ext cx="2133600" cy="365125"/>
          </a:xfrm>
          <a:prstGeom prst="rect">
            <a:avLst/>
          </a:prstGeom>
        </p:spPr>
        <p:txBody>
          <a:bodyPr vert="horz" lIns="121899" tIns="60949" rIns="121899" bIns="60949" rtlCol="0" anchor="ctr"/>
          <a:lstStyle>
            <a:lvl1pPr algn="l">
              <a:defRPr sz="1300">
                <a:solidFill>
                  <a:schemeClr val="tx1">
                    <a:lumMod val="40000"/>
                    <a:lumOff val="60000"/>
                  </a:schemeClr>
                </a:solidFill>
              </a:defRPr>
            </a:lvl1pPr>
          </a:lstStyle>
          <a:p>
            <a:fld id="{C932CDCB-4B29-F641-AE31-D4360F16EBC3}" type="slidenum">
              <a:rPr lang="en-US" smtClean="0"/>
              <a:pPr/>
              <a:t>‹#›</a:t>
            </a:fld>
            <a:endParaRPr lang="en-US" dirty="0"/>
          </a:p>
        </p:txBody>
      </p:sp>
      <p:pic>
        <p:nvPicPr>
          <p:cNvPr id="9" name="Picture 8" descr="ForeSee_logo_1-color.png"/>
          <p:cNvPicPr>
            <a:picLocks/>
          </p:cNvPicPr>
          <p:nvPr/>
        </p:nvPicPr>
        <p:blipFill>
          <a:blip r:embed="rId14">
            <a:extLst>
              <a:ext uri="{28A0092B-C50C-407E-A947-70E740481C1C}">
                <a14:useLocalDpi xmlns:a14="http://schemas.microsoft.com/office/drawing/2010/main" val="0"/>
              </a:ext>
            </a:extLst>
          </a:blip>
          <a:stretch>
            <a:fillRect/>
          </a:stretch>
        </p:blipFill>
        <p:spPr>
          <a:xfrm>
            <a:off x="7924800" y="6431280"/>
            <a:ext cx="762000" cy="365760"/>
          </a:xfrm>
          <a:prstGeom prst="rect">
            <a:avLst/>
          </a:prstGeom>
        </p:spPr>
      </p:pic>
    </p:spTree>
    <p:extLst>
      <p:ext uri="{BB962C8B-B14F-4D97-AF65-F5344CB8AC3E}">
        <p14:creationId xmlns:p14="http://schemas.microsoft.com/office/powerpoint/2010/main" val="99224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60" r:id="rId8"/>
    <p:sldLayoutId id="2147483661" r:id="rId9"/>
    <p:sldLayoutId id="2147483655" r:id="rId10"/>
    <p:sldLayoutId id="2147483662" r:id="rId11"/>
  </p:sldLayoutIdLst>
  <p:timing>
    <p:tnLst>
      <p:par>
        <p:cTn id="1" dur="indefinite" restart="never" nodeType="tmRoot"/>
      </p:par>
    </p:tnLst>
  </p:timing>
  <p:hf hdr="0" ftr="0" dt="0"/>
  <p:txStyles>
    <p:titleStyle>
      <a:lvl1pPr algn="ctr" defTabSz="609493" rtl="0" eaLnBrk="1" latinLnBrk="0" hangingPunct="1">
        <a:lnSpc>
          <a:spcPct val="90000"/>
        </a:lnSpc>
        <a:spcBef>
          <a:spcPct val="0"/>
        </a:spcBef>
        <a:buNone/>
        <a:defRPr sz="2900" b="1" kern="1200">
          <a:solidFill>
            <a:schemeClr val="tx1"/>
          </a:solidFill>
          <a:latin typeface="+mj-lt"/>
          <a:ea typeface="+mj-ea"/>
          <a:cs typeface="+mj-cs"/>
        </a:defRPr>
      </a:lvl1pPr>
    </p:titleStyle>
    <p:bodyStyle>
      <a:lvl1pPr marL="385166" indent="-302631" algn="l" defTabSz="609493" rtl="0" eaLnBrk="1" latinLnBrk="0" hangingPunct="1">
        <a:lnSpc>
          <a:spcPct val="90000"/>
        </a:lnSpc>
        <a:spcBef>
          <a:spcPts val="900"/>
        </a:spcBef>
        <a:spcAft>
          <a:spcPts val="600"/>
        </a:spcAft>
        <a:buSzPct val="100000"/>
        <a:buFont typeface="Arial"/>
        <a:buChar char="•"/>
        <a:tabLst/>
        <a:defRPr sz="2100" b="0" kern="1200">
          <a:solidFill>
            <a:schemeClr val="tx1"/>
          </a:solidFill>
          <a:latin typeface="+mn-lt"/>
          <a:ea typeface="+mn-ea"/>
          <a:cs typeface="+mn-cs"/>
        </a:defRPr>
      </a:lvl1pPr>
      <a:lvl2pPr marL="757634" indent="-302631" algn="l" defTabSz="759751" rtl="0" eaLnBrk="1" latinLnBrk="0" hangingPunct="1">
        <a:lnSpc>
          <a:spcPct val="90000"/>
        </a:lnSpc>
        <a:spcBef>
          <a:spcPts val="600"/>
        </a:spcBef>
        <a:spcAft>
          <a:spcPts val="600"/>
        </a:spcAft>
        <a:buSzPct val="90000"/>
        <a:buFont typeface="Lucida Grande"/>
        <a:buChar char="-"/>
        <a:tabLst/>
        <a:defRPr sz="2100" kern="1200">
          <a:solidFill>
            <a:schemeClr val="tx1"/>
          </a:solidFill>
          <a:latin typeface="+mn-lt"/>
          <a:ea typeface="+mn-ea"/>
          <a:cs typeface="+mn-cs"/>
        </a:defRPr>
      </a:lvl2pPr>
      <a:lvl3pPr marL="1149150" indent="-304747" algn="l" defTabSz="609493" rtl="0" eaLnBrk="1" latinLnBrk="0" hangingPunct="1">
        <a:lnSpc>
          <a:spcPct val="90000"/>
        </a:lnSpc>
        <a:spcBef>
          <a:spcPts val="600"/>
        </a:spcBef>
        <a:spcAft>
          <a:spcPts val="600"/>
        </a:spcAft>
        <a:buSzPct val="90000"/>
        <a:buFont typeface="Wingdings" charset="2"/>
        <a:buChar char="§"/>
        <a:defRPr sz="1600" kern="1200">
          <a:solidFill>
            <a:schemeClr val="tx1"/>
          </a:solidFill>
          <a:latin typeface="+mn-lt"/>
          <a:ea typeface="+mn-ea"/>
          <a:cs typeface="+mn-cs"/>
        </a:defRPr>
      </a:lvl3pPr>
      <a:lvl4pPr marL="1525850"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4pPr>
      <a:lvl5pPr marL="1900434"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199" y="618436"/>
            <a:ext cx="7669764" cy="2222131"/>
          </a:xfrm>
        </p:spPr>
        <p:txBody>
          <a:bodyPr>
            <a:normAutofit/>
          </a:bodyPr>
          <a:lstStyle/>
          <a:p>
            <a:r>
              <a:rPr lang="en-US" dirty="0" smtClean="0"/>
              <a:t>Environmental Protection Agency</a:t>
            </a:r>
            <a:endParaRPr lang="en-US" sz="3000" dirty="0"/>
          </a:p>
        </p:txBody>
      </p:sp>
      <p:pic>
        <p:nvPicPr>
          <p:cNvPr id="2" name="Picture 1"/>
          <p:cNvPicPr>
            <a:picLocks noChangeAspect="1"/>
          </p:cNvPicPr>
          <p:nvPr/>
        </p:nvPicPr>
        <p:blipFill>
          <a:blip r:embed="rId3"/>
          <a:stretch>
            <a:fillRect/>
          </a:stretch>
        </p:blipFill>
        <p:spPr>
          <a:xfrm>
            <a:off x="7394714" y="268063"/>
            <a:ext cx="1198780" cy="1147471"/>
          </a:xfrm>
          <a:prstGeom prst="rect">
            <a:avLst/>
          </a:prstGeom>
        </p:spPr>
      </p:pic>
      <p:sp>
        <p:nvSpPr>
          <p:cNvPr id="9" name="Subtitle 2"/>
          <p:cNvSpPr txBox="1">
            <a:spLocks/>
          </p:cNvSpPr>
          <p:nvPr/>
        </p:nvSpPr>
        <p:spPr>
          <a:xfrm>
            <a:off x="457199" y="3376902"/>
            <a:ext cx="6061788" cy="1127723"/>
          </a:xfrm>
          <a:prstGeom prst="rect">
            <a:avLst/>
          </a:prstGeom>
        </p:spPr>
        <p:txBody>
          <a:bodyPr vert="horz" lIns="121899" tIns="60949" rIns="121899" bIns="0" rtlCol="0">
            <a:noAutofit/>
          </a:bodyPr>
          <a:lstStyle>
            <a:lvl1pPr marL="0" indent="0" algn="l" defTabSz="609493" rtl="0" eaLnBrk="1" latinLnBrk="0" hangingPunct="1">
              <a:lnSpc>
                <a:spcPct val="90000"/>
              </a:lnSpc>
              <a:spcBef>
                <a:spcPts val="900"/>
              </a:spcBef>
              <a:spcAft>
                <a:spcPts val="600"/>
              </a:spcAft>
              <a:buSzPct val="100000"/>
              <a:buFont typeface="Arial"/>
              <a:buNone/>
              <a:tabLst/>
              <a:defRPr sz="2700" b="0" kern="1200">
                <a:solidFill>
                  <a:srgbClr val="FFFFFF"/>
                </a:solidFill>
                <a:latin typeface="+mn-lt"/>
                <a:ea typeface="+mn-ea"/>
                <a:cs typeface="+mn-cs"/>
              </a:defRPr>
            </a:lvl1pPr>
            <a:lvl2pPr marL="609493" indent="0" algn="ctr" defTabSz="759751" rtl="0" eaLnBrk="1" latinLnBrk="0" hangingPunct="1">
              <a:lnSpc>
                <a:spcPct val="90000"/>
              </a:lnSpc>
              <a:spcBef>
                <a:spcPts val="600"/>
              </a:spcBef>
              <a:spcAft>
                <a:spcPts val="600"/>
              </a:spcAft>
              <a:buSzPct val="90000"/>
              <a:buFont typeface="Lucida Grande"/>
              <a:buNone/>
              <a:tabLst/>
              <a:defRPr sz="2100" kern="1200">
                <a:solidFill>
                  <a:schemeClr val="tx1">
                    <a:tint val="75000"/>
                  </a:schemeClr>
                </a:solidFill>
                <a:latin typeface="+mn-lt"/>
                <a:ea typeface="+mn-ea"/>
                <a:cs typeface="+mn-cs"/>
              </a:defRPr>
            </a:lvl2pPr>
            <a:lvl3pPr marL="1218987" indent="0" algn="ctr" defTabSz="609493" rtl="0" eaLnBrk="1" latinLnBrk="0" hangingPunct="1">
              <a:lnSpc>
                <a:spcPct val="90000"/>
              </a:lnSpc>
              <a:spcBef>
                <a:spcPts val="600"/>
              </a:spcBef>
              <a:spcAft>
                <a:spcPts val="600"/>
              </a:spcAft>
              <a:buSzPct val="90000"/>
              <a:buFont typeface="Wingdings" charset="2"/>
              <a:buNone/>
              <a:defRPr sz="1600" kern="1200">
                <a:solidFill>
                  <a:schemeClr val="tx1">
                    <a:tint val="75000"/>
                  </a:schemeClr>
                </a:solidFill>
                <a:latin typeface="+mn-lt"/>
                <a:ea typeface="+mn-ea"/>
                <a:cs typeface="+mn-cs"/>
              </a:defRPr>
            </a:lvl3pPr>
            <a:lvl4pPr marL="1828480" indent="0" algn="ctr" defTabSz="609493" rtl="0" eaLnBrk="1" latinLnBrk="0" hangingPunct="1">
              <a:lnSpc>
                <a:spcPct val="90000"/>
              </a:lnSpc>
              <a:spcBef>
                <a:spcPts val="600"/>
              </a:spcBef>
              <a:spcAft>
                <a:spcPts val="600"/>
              </a:spcAft>
              <a:buSzPct val="90000"/>
              <a:buFont typeface="Lucida Grande"/>
              <a:buNone/>
              <a:defRPr sz="1600" kern="1200">
                <a:solidFill>
                  <a:schemeClr val="tx1">
                    <a:tint val="75000"/>
                  </a:schemeClr>
                </a:solidFill>
                <a:latin typeface="+mn-lt"/>
                <a:ea typeface="+mn-ea"/>
                <a:cs typeface="+mn-cs"/>
              </a:defRPr>
            </a:lvl4pPr>
            <a:lvl5pPr marL="2437973" indent="0" algn="ctr" defTabSz="609493" rtl="0" eaLnBrk="1" latinLnBrk="0" hangingPunct="1">
              <a:lnSpc>
                <a:spcPct val="90000"/>
              </a:lnSpc>
              <a:spcBef>
                <a:spcPts val="600"/>
              </a:spcBef>
              <a:spcAft>
                <a:spcPts val="600"/>
              </a:spcAft>
              <a:buSzPct val="90000"/>
              <a:buFont typeface="Lucida Grande"/>
              <a:buNone/>
              <a:defRPr sz="1600" kern="1200">
                <a:solidFill>
                  <a:schemeClr val="tx1">
                    <a:tint val="75000"/>
                  </a:schemeClr>
                </a:solidFill>
                <a:latin typeface="+mn-lt"/>
                <a:ea typeface="+mn-ea"/>
                <a:cs typeface="+mn-cs"/>
              </a:defRPr>
            </a:lvl5pPr>
            <a:lvl6pPr marL="304746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6pPr>
            <a:lvl7pPr marL="3656960"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7pPr>
            <a:lvl8pPr marL="4266453"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8pPr>
            <a:lvl9pPr marL="4875947" indent="0" algn="ctr" defTabSz="609493" rtl="0" eaLnBrk="1" latinLnBrk="0" hangingPunct="1">
              <a:spcBef>
                <a:spcPct val="20000"/>
              </a:spcBef>
              <a:buFont typeface="Arial"/>
              <a:buNone/>
              <a:defRPr sz="2700" kern="1200">
                <a:solidFill>
                  <a:schemeClr val="tx1">
                    <a:tint val="75000"/>
                  </a:schemeClr>
                </a:solidFill>
                <a:latin typeface="+mn-lt"/>
                <a:ea typeface="+mn-ea"/>
                <a:cs typeface="+mn-cs"/>
              </a:defRPr>
            </a:lvl9pPr>
          </a:lstStyle>
          <a:p>
            <a:r>
              <a:rPr lang="en-US" sz="2500" dirty="0" smtClean="0"/>
              <a:t>Executive Presentation</a:t>
            </a:r>
          </a:p>
          <a:p>
            <a:pPr>
              <a:spcAft>
                <a:spcPts val="0"/>
              </a:spcAft>
            </a:pPr>
            <a:r>
              <a:rPr lang="en-US" sz="1500" dirty="0" smtClean="0"/>
              <a:t>Andrea Rodriguez, Client Data Analyst</a:t>
            </a:r>
          </a:p>
          <a:p>
            <a:pPr>
              <a:spcAft>
                <a:spcPts val="0"/>
              </a:spcAft>
            </a:pPr>
            <a:r>
              <a:rPr lang="en-US" sz="1500" dirty="0" smtClean="0"/>
              <a:t>Susan Lindstrom, Usability Analyst </a:t>
            </a:r>
          </a:p>
          <a:p>
            <a:endParaRPr lang="en-US" sz="1800" dirty="0"/>
          </a:p>
        </p:txBody>
      </p:sp>
    </p:spTree>
    <p:extLst>
      <p:ext uri="{BB962C8B-B14F-4D97-AF65-F5344CB8AC3E}">
        <p14:creationId xmlns:p14="http://schemas.microsoft.com/office/powerpoint/2010/main" val="195065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986905" y="1660148"/>
          <a:ext cx="7819744" cy="4610614"/>
        </p:xfrm>
        <a:graphic>
          <a:graphicData uri="http://schemas.openxmlformats.org/drawingml/2006/table">
            <a:tbl>
              <a:tblPr firstRow="1" bandRow="1">
                <a:tableStyleId>{073A0DAA-6AF3-43AB-8588-CEC1D06C72B9}</a:tableStyleId>
              </a:tblPr>
              <a:tblGrid>
                <a:gridCol w="1373692"/>
                <a:gridCol w="1373692"/>
                <a:gridCol w="4089993"/>
                <a:gridCol w="982367"/>
              </a:tblGrid>
              <a:tr h="244608">
                <a:tc>
                  <a:txBody>
                    <a:bodyPr/>
                    <a:lstStyle/>
                    <a:p>
                      <a:pPr algn="ctr"/>
                      <a:r>
                        <a:rPr lang="en-US" sz="1100" dirty="0" smtClean="0"/>
                        <a:t>Rank</a:t>
                      </a:r>
                      <a:endParaRPr lang="en-US" sz="1100" b="1" dirty="0">
                        <a:solidFill>
                          <a:schemeClr val="bg1"/>
                        </a:solidFill>
                        <a:latin typeface="+mn-lt"/>
                        <a:cs typeface="Arial" pitchFamily="34" charset="0"/>
                      </a:endParaRPr>
                    </a:p>
                  </a:txBody>
                  <a:tcPr anchor="ctr"/>
                </a:tc>
                <a:tc>
                  <a:txBody>
                    <a:bodyPr/>
                    <a:lstStyle/>
                    <a:p>
                      <a:pPr algn="ctr"/>
                      <a:r>
                        <a:rPr lang="en-US" sz="1100" dirty="0" smtClean="0"/>
                        <a:t>Satisfaction</a:t>
                      </a:r>
                      <a:endParaRPr lang="en-US" sz="1100" b="1" dirty="0">
                        <a:solidFill>
                          <a:schemeClr val="bg1"/>
                        </a:solidFill>
                        <a:latin typeface="+mn-lt"/>
                        <a:cs typeface="Arial" pitchFamily="34" charset="0"/>
                      </a:endParaRPr>
                    </a:p>
                  </a:txBody>
                  <a:tcPr anchor="ctr"/>
                </a:tc>
                <a:tc>
                  <a:txBody>
                    <a:bodyPr/>
                    <a:lstStyle/>
                    <a:p>
                      <a:pPr algn="ctr"/>
                      <a:r>
                        <a:rPr lang="en-US" sz="1100" dirty="0" smtClean="0"/>
                        <a:t>Website</a:t>
                      </a:r>
                      <a:endParaRPr lang="en-US" sz="1100" b="1" dirty="0">
                        <a:solidFill>
                          <a:schemeClr val="bg1"/>
                        </a:solidFill>
                        <a:latin typeface="+mn-lt"/>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100" kern="1200" baseline="0" dirty="0" smtClean="0"/>
                        <a:t>Department </a:t>
                      </a:r>
                      <a:endParaRPr lang="da-DK" sz="1100" b="1" kern="1200" baseline="0" dirty="0" smtClean="0">
                        <a:solidFill>
                          <a:schemeClr val="lt1"/>
                        </a:solidFill>
                        <a:latin typeface="+mn-lt"/>
                        <a:ea typeface="+mn-ea"/>
                        <a:cs typeface="Arial" pitchFamily="34" charset="0"/>
                      </a:endParaRPr>
                    </a:p>
                  </a:txBody>
                  <a:tcPr anchor="ctr"/>
                </a:tc>
              </a:tr>
              <a:tr h="373731">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endParaRPr lang="en-US" sz="1100" b="1"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72</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Aggregate Satisfaction for Federal Portals and Department Main Websites</a:t>
                      </a:r>
                      <a:endParaRPr lang="en-US" sz="1000" b="0" i="0" u="none" strike="noStrike" kern="1200" baseline="0" dirty="0">
                        <a:solidFill>
                          <a:schemeClr val="dk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endParaRPr lang="en-US" sz="1000" b="0" kern="1200" dirty="0" smtClean="0">
                        <a:solidFill>
                          <a:srgbClr val="00B050"/>
                        </a:solidFill>
                        <a:latin typeface="+mn-lt"/>
                        <a:ea typeface="+mn-ea"/>
                        <a:cs typeface="+mn-cs"/>
                      </a:endParaRPr>
                    </a:p>
                  </a:txBody>
                  <a:tcPr anchor="ctr"/>
                </a:tc>
              </a:tr>
              <a:tr h="286785">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dk1"/>
                          </a:solidFill>
                          <a:latin typeface="+mn-lt"/>
                          <a:ea typeface="+mn-ea"/>
                          <a:cs typeface="+mn-cs"/>
                        </a:rPr>
                        <a:t>1</a:t>
                      </a:r>
                      <a:endParaRPr lang="en-US" sz="1100" b="1"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85</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NASA main website—nasa.gov</a:t>
                      </a:r>
                      <a:endParaRPr lang="en-US" sz="10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dk1"/>
                          </a:solidFill>
                          <a:latin typeface="+mn-lt"/>
                          <a:ea typeface="+mn-ea"/>
                          <a:cs typeface="+mn-cs"/>
                        </a:rPr>
                        <a:t>NASA</a:t>
                      </a:r>
                    </a:p>
                  </a:txBody>
                  <a:tcPr anchor="ctr"/>
                </a:tc>
              </a:tr>
              <a:tr h="373731">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dk1"/>
                          </a:solidFill>
                          <a:latin typeface="+mn-lt"/>
                          <a:ea typeface="+mn-ea"/>
                          <a:cs typeface="+mn-cs"/>
                        </a:rPr>
                        <a:t>2</a:t>
                      </a:r>
                      <a:endParaRPr lang="en-US" sz="1100" b="1"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85</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U.S. Citizenship and Immigration Services </a:t>
                      </a:r>
                      <a:r>
                        <a:rPr lang="en-US" sz="1000" b="0" i="0" u="none" strike="noStrike" kern="1200" baseline="0" dirty="0" err="1" smtClean="0">
                          <a:solidFill>
                            <a:schemeClr val="dk1"/>
                          </a:solidFill>
                          <a:latin typeface="+mn-lt"/>
                          <a:ea typeface="+mn-ea"/>
                          <a:cs typeface="+mn-cs"/>
                        </a:rPr>
                        <a:t>Español</a:t>
                      </a:r>
                      <a:r>
                        <a:rPr lang="en-US" sz="1000" b="0" i="0" u="none" strike="noStrike" kern="1200" baseline="0" dirty="0" smtClean="0">
                          <a:solidFill>
                            <a:schemeClr val="dk1"/>
                          </a:solidFill>
                          <a:latin typeface="+mn-lt"/>
                          <a:ea typeface="+mn-ea"/>
                          <a:cs typeface="+mn-cs"/>
                        </a:rPr>
                        <a:t>—uscis.gov/portal/site/</a:t>
                      </a:r>
                      <a:r>
                        <a:rPr lang="en-US" sz="1000" b="0" i="0" u="none" strike="noStrike" kern="1200" baseline="0" dirty="0" err="1" smtClean="0">
                          <a:solidFill>
                            <a:schemeClr val="dk1"/>
                          </a:solidFill>
                          <a:latin typeface="+mn-lt"/>
                          <a:ea typeface="+mn-ea"/>
                          <a:cs typeface="+mn-cs"/>
                        </a:rPr>
                        <a:t>uscis-es</a:t>
                      </a:r>
                      <a:endParaRPr lang="en-US" sz="10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dk1"/>
                          </a:solidFill>
                          <a:latin typeface="+mn-lt"/>
                          <a:ea typeface="+mn-ea"/>
                          <a:cs typeface="+mn-cs"/>
                        </a:rPr>
                        <a:t>GHS</a:t>
                      </a:r>
                    </a:p>
                  </a:txBody>
                  <a:tcPr anchor="ctr"/>
                </a:tc>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dk1"/>
                          </a:solidFill>
                          <a:latin typeface="+mn-lt"/>
                          <a:ea typeface="+mn-ea"/>
                          <a:cs typeface="+mn-cs"/>
                        </a:rPr>
                        <a:t>3</a:t>
                      </a:r>
                      <a:endParaRPr lang="en-US" sz="1100" b="1"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84</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NIAMS public website—niams.nih.gov</a:t>
                      </a:r>
                      <a:endParaRPr lang="en-US" sz="10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dk1"/>
                          </a:solidFill>
                          <a:latin typeface="+mn-lt"/>
                          <a:ea typeface="+mn-ea"/>
                          <a:cs typeface="+mn-cs"/>
                        </a:rPr>
                        <a:t>HHS</a:t>
                      </a:r>
                    </a:p>
                  </a:txBody>
                  <a:tcPr anchor="ctr"/>
                </a:tc>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dk1"/>
                          </a:solidFill>
                          <a:latin typeface="+mn-lt"/>
                          <a:ea typeface="+mn-ea"/>
                          <a:cs typeface="+mn-cs"/>
                        </a:rPr>
                        <a:t>4</a:t>
                      </a:r>
                      <a:endParaRPr lang="en-US" sz="1100" b="1"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83</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CDC main website—cdc.gov</a:t>
                      </a:r>
                      <a:endParaRPr lang="en-US" sz="10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dk1"/>
                          </a:solidFill>
                          <a:latin typeface="+mn-lt"/>
                          <a:ea typeface="+mn-ea"/>
                          <a:cs typeface="+mn-cs"/>
                        </a:rPr>
                        <a:t>HHS</a:t>
                      </a:r>
                    </a:p>
                  </a:txBody>
                  <a:tcPr anchor="ctr"/>
                </a:tc>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dk1"/>
                          </a:solidFill>
                          <a:latin typeface="+mn-lt"/>
                          <a:ea typeface="+mn-ea"/>
                          <a:cs typeface="+mn-cs"/>
                        </a:rPr>
                        <a:t>5</a:t>
                      </a:r>
                      <a:endParaRPr lang="en-US" sz="1100" b="1"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81</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National Institute of Dental and Craniofacial Research—nidcr.nih.gov</a:t>
                      </a:r>
                      <a:endParaRPr lang="en-US" sz="10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dk1"/>
                          </a:solidFill>
                          <a:latin typeface="+mn-lt"/>
                          <a:ea typeface="+mn-ea"/>
                          <a:cs typeface="+mn-cs"/>
                        </a:rPr>
                        <a:t>HHS</a:t>
                      </a:r>
                    </a:p>
                  </a:txBody>
                  <a:tcPr anchor="ctr"/>
                </a:tc>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dk1"/>
                          </a:solidFill>
                          <a:latin typeface="+mn-lt"/>
                          <a:ea typeface="+mn-ea"/>
                          <a:cs typeface="+mn-cs"/>
                        </a:rPr>
                        <a:t>26</a:t>
                      </a:r>
                      <a:endParaRPr lang="en-US" sz="1100" b="1" kern="1200" dirty="0">
                        <a:solidFill>
                          <a:schemeClr val="dk1"/>
                        </a:solidFill>
                        <a:latin typeface="+mn-lt"/>
                        <a:ea typeface="+mn-ea"/>
                        <a:cs typeface="+mn-cs"/>
                      </a:endParaRPr>
                    </a:p>
                  </a:txBody>
                  <a:tcPr anchor="ctr">
                    <a:solidFill>
                      <a:srgbClr val="92D050"/>
                    </a:solidFill>
                  </a:tcP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66</a:t>
                      </a:r>
                      <a:endParaRPr lang="en-US" sz="1000" b="0" kern="1200" dirty="0">
                        <a:solidFill>
                          <a:schemeClr val="tx1"/>
                        </a:solidFill>
                        <a:latin typeface="+mn-lt"/>
                        <a:ea typeface="+mn-ea"/>
                        <a:cs typeface="+mn-cs"/>
                      </a:endParaRPr>
                    </a:p>
                  </a:txBody>
                  <a:tcPr anchor="ctr">
                    <a:solidFill>
                      <a:srgbClr val="92D050"/>
                    </a:solidFill>
                  </a:tcP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U.S. Environmental Protection Agency—epa.gov</a:t>
                      </a:r>
                      <a:endParaRPr lang="en-US" sz="1000" b="0" i="0" u="none" strike="noStrike" kern="1200" baseline="0" dirty="0">
                        <a:solidFill>
                          <a:schemeClr val="dk1"/>
                        </a:solidFill>
                        <a:latin typeface="+mn-lt"/>
                        <a:ea typeface="+mn-ea"/>
                        <a:cs typeface="+mn-cs"/>
                      </a:endParaRPr>
                    </a:p>
                  </a:txBody>
                  <a:tcPr anchor="ctr">
                    <a:solidFill>
                      <a:srgbClr val="92D050"/>
                    </a:solidFill>
                  </a:tcP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dk1"/>
                          </a:solidFill>
                          <a:latin typeface="+mn-lt"/>
                          <a:ea typeface="+mn-ea"/>
                          <a:cs typeface="+mn-cs"/>
                        </a:rPr>
                        <a:t>EPA</a:t>
                      </a:r>
                    </a:p>
                  </a:txBody>
                  <a:tcPr anchor="ctr">
                    <a:solidFill>
                      <a:srgbClr val="92D050"/>
                    </a:solidFill>
                  </a:tcPr>
                </a:tc>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dk1"/>
                          </a:solidFill>
                          <a:latin typeface="+mn-lt"/>
                          <a:ea typeface="+mn-ea"/>
                          <a:cs typeface="+mn-cs"/>
                        </a:rPr>
                        <a:t>29</a:t>
                      </a:r>
                      <a:endParaRPr lang="en-US" sz="1100" b="1"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65</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NARA main public website—archives.gov</a:t>
                      </a:r>
                      <a:endParaRPr lang="en-US" sz="10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dk1"/>
                          </a:solidFill>
                          <a:latin typeface="+mn-lt"/>
                          <a:ea typeface="+mn-ea"/>
                          <a:cs typeface="+mn-cs"/>
                        </a:rPr>
                        <a:t>NARA</a:t>
                      </a:r>
                    </a:p>
                  </a:txBody>
                  <a:tcPr anchor="ctr"/>
                </a:tc>
              </a:tr>
              <a:tr h="347888">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dk1"/>
                          </a:solidFill>
                          <a:latin typeface="+mn-lt"/>
                          <a:ea typeface="+mn-ea"/>
                          <a:cs typeface="+mn-cs"/>
                        </a:rPr>
                        <a:t>30</a:t>
                      </a:r>
                      <a:endParaRPr lang="en-US" sz="1100" b="1"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64</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GSA main website—gsa.gov</a:t>
                      </a:r>
                      <a:endParaRPr lang="en-US" sz="10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dk1"/>
                          </a:solidFill>
                          <a:latin typeface="+mn-lt"/>
                          <a:ea typeface="+mn-ea"/>
                          <a:cs typeface="+mn-cs"/>
                        </a:rPr>
                        <a:t>GSA</a:t>
                      </a:r>
                    </a:p>
                  </a:txBody>
                  <a:tcPr anchor="ctr"/>
                </a:tc>
              </a:tr>
              <a:tr h="328676">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100" b="1" kern="1200" dirty="0" smtClean="0">
                          <a:solidFill>
                            <a:schemeClr val="dk1"/>
                          </a:solidFill>
                          <a:latin typeface="+mn-lt"/>
                          <a:ea typeface="+mn-ea"/>
                          <a:cs typeface="+mn-cs"/>
                        </a:rPr>
                        <a:t>31</a:t>
                      </a:r>
                      <a:endParaRPr lang="en-US" sz="1100" b="1"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61</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U.S. Department of Education—ed.gov</a:t>
                      </a:r>
                      <a:endParaRPr lang="en-US" sz="10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dk1"/>
                          </a:solidFill>
                          <a:latin typeface="+mn-lt"/>
                          <a:ea typeface="+mn-ea"/>
                          <a:cs typeface="+mn-cs"/>
                        </a:rPr>
                        <a:t>DOE</a:t>
                      </a:r>
                    </a:p>
                  </a:txBody>
                  <a:tcPr anchor="ctr"/>
                </a:tc>
              </a:tr>
              <a:tr h="387810">
                <a:tc>
                  <a:txBody>
                    <a:bodyPr/>
                    <a:lstStyle/>
                    <a:p>
                      <a:pPr algn="ctr">
                        <a:lnSpc>
                          <a:spcPct val="100000"/>
                        </a:lnSpc>
                      </a:pPr>
                      <a:r>
                        <a:rPr lang="en-US" sz="1100" b="1" dirty="0" smtClean="0">
                          <a:latin typeface="+mn-lt"/>
                          <a:cs typeface="Arial" pitchFamily="34" charset="0"/>
                        </a:rPr>
                        <a:t>32</a:t>
                      </a:r>
                      <a:endParaRPr lang="en-US" sz="1100" b="1" dirty="0">
                        <a:latin typeface="+mn-lt"/>
                        <a:cs typeface="Arial" pitchFamily="34" charset="0"/>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58</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Disability—Disability.gov</a:t>
                      </a:r>
                      <a:endParaRPr lang="en-US" sz="1000" b="0" i="0" u="none" strike="noStrike" kern="1200" baseline="0" dirty="0">
                        <a:solidFill>
                          <a:schemeClr val="dk1"/>
                        </a:solidFill>
                        <a:latin typeface="+mn-lt"/>
                        <a:ea typeface="+mn-ea"/>
                        <a:cs typeface="+mn-cs"/>
                      </a:endParaRPr>
                    </a:p>
                  </a:txBody>
                  <a:tcPr anchor="ctr"/>
                </a:tc>
                <a:tc>
                  <a:txBody>
                    <a:bodyPr/>
                    <a:lstStyle/>
                    <a:p>
                      <a:pPr marL="0" algn="l" defTabSz="609493" rtl="0" eaLnBrk="1" latinLnBrk="0" hangingPunct="1">
                        <a:lnSpc>
                          <a:spcPct val="100000"/>
                        </a:lnSpc>
                        <a:spcBef>
                          <a:spcPts val="0"/>
                        </a:spcBef>
                        <a:spcAft>
                          <a:spcPts val="200"/>
                        </a:spcAft>
                        <a:buNone/>
                      </a:pPr>
                      <a:r>
                        <a:rPr lang="en-US" sz="1000" b="0" kern="1200" dirty="0" smtClean="0">
                          <a:solidFill>
                            <a:schemeClr val="dk1"/>
                          </a:solidFill>
                          <a:latin typeface="+mn-lt"/>
                          <a:ea typeface="+mn-ea"/>
                          <a:cs typeface="+mn-cs"/>
                        </a:rPr>
                        <a:t>DOL</a:t>
                      </a:r>
                    </a:p>
                  </a:txBody>
                  <a:tcPr anchor="ctr"/>
                </a:tc>
              </a:tr>
              <a:tr h="468455">
                <a:tc>
                  <a:txBody>
                    <a:bodyPr/>
                    <a:lstStyle/>
                    <a:p>
                      <a:pPr marL="0" algn="ctr" defTabSz="914400" rtl="0" eaLnBrk="1" latinLnBrk="0" hangingPunct="1">
                        <a:lnSpc>
                          <a:spcPct val="100000"/>
                        </a:lnSpc>
                      </a:pPr>
                      <a:r>
                        <a:rPr lang="en-US" sz="1100" b="1" kern="1200" dirty="0" smtClean="0">
                          <a:solidFill>
                            <a:schemeClr val="dk1"/>
                          </a:solidFill>
                          <a:latin typeface="+mn-lt"/>
                          <a:ea typeface="+mn-ea"/>
                          <a:cs typeface="+mn-cs"/>
                        </a:rPr>
                        <a:t>33</a:t>
                      </a:r>
                      <a:endParaRPr lang="en-US" sz="1100" b="1" kern="1200" dirty="0">
                        <a:solidFill>
                          <a:schemeClr val="dk1"/>
                        </a:solidFill>
                        <a:latin typeface="+mn-lt"/>
                        <a:ea typeface="+mn-ea"/>
                        <a:cs typeface="+mn-cs"/>
                      </a:endParaRPr>
                    </a:p>
                  </a:txBody>
                  <a:tcPr anchor="ctr"/>
                </a:tc>
                <a:tc>
                  <a:txBody>
                    <a:bodyPr/>
                    <a:lstStyle/>
                    <a:p>
                      <a:pPr marL="0" marR="0" indent="-342900" algn="ctr" defTabSz="914400" rtl="0" eaLnBrk="1" fontAlgn="auto" latinLnBrk="0" hangingPunct="1">
                        <a:lnSpc>
                          <a:spcPct val="100000"/>
                        </a:lnSpc>
                        <a:spcBef>
                          <a:spcPts val="0"/>
                        </a:spcBef>
                        <a:spcAft>
                          <a:spcPts val="200"/>
                        </a:spcAft>
                        <a:buClrTx/>
                        <a:buSzTx/>
                        <a:buFontTx/>
                        <a:buNone/>
                        <a:tabLst/>
                        <a:defRPr/>
                      </a:pPr>
                      <a:r>
                        <a:rPr lang="en-US" sz="1000" b="0" kern="1200" dirty="0" smtClean="0">
                          <a:solidFill>
                            <a:schemeClr val="tx1"/>
                          </a:solidFill>
                          <a:latin typeface="+mn-lt"/>
                          <a:ea typeface="+mn-ea"/>
                          <a:cs typeface="+mn-cs"/>
                        </a:rPr>
                        <a:t>51</a:t>
                      </a:r>
                      <a:endParaRPr lang="en-US" sz="1000" b="0" kern="1200" dirty="0">
                        <a:solidFill>
                          <a:schemeClr val="tx1"/>
                        </a:solidFill>
                        <a:latin typeface="+mn-lt"/>
                        <a:ea typeface="+mn-ea"/>
                        <a:cs typeface="+mn-cs"/>
                      </a:endParaRPr>
                    </a:p>
                  </a:txBody>
                  <a:tcPr anchor="ct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en-US" sz="1000" b="0" i="0" u="none" strike="noStrike" kern="1200" baseline="0" dirty="0" smtClean="0">
                          <a:solidFill>
                            <a:schemeClr val="dk1"/>
                          </a:solidFill>
                          <a:latin typeface="+mn-lt"/>
                          <a:ea typeface="+mn-ea"/>
                          <a:cs typeface="+mn-cs"/>
                        </a:rPr>
                        <a:t>VA main website—va.gov</a:t>
                      </a:r>
                      <a:endParaRPr lang="en-US" sz="1000" b="0" i="0" u="none" strike="noStrike" kern="1200" baseline="0" dirty="0">
                        <a:solidFill>
                          <a:schemeClr val="dk1"/>
                        </a:solidFill>
                        <a:latin typeface="+mn-lt"/>
                        <a:ea typeface="+mn-ea"/>
                        <a:cs typeface="+mn-cs"/>
                      </a:endParaRPr>
                    </a:p>
                  </a:txBody>
                  <a:tcPr anchor="ctr"/>
                </a:tc>
                <a:tc>
                  <a:txBody>
                    <a:bodyPr/>
                    <a:lstStyle/>
                    <a:p>
                      <a:pPr marL="0" marR="0" indent="0" algn="l" defTabSz="609493" rtl="0" eaLnBrk="1" fontAlgn="auto" latinLnBrk="0" hangingPunct="1">
                        <a:lnSpc>
                          <a:spcPct val="100000"/>
                        </a:lnSpc>
                        <a:spcBef>
                          <a:spcPts val="0"/>
                        </a:spcBef>
                        <a:spcAft>
                          <a:spcPts val="200"/>
                        </a:spcAft>
                        <a:buClrTx/>
                        <a:buSzTx/>
                        <a:buFontTx/>
                        <a:buNone/>
                        <a:tabLst/>
                        <a:defRPr/>
                      </a:pPr>
                      <a:r>
                        <a:rPr lang="nn-NO" sz="1000" b="0" kern="1200" dirty="0" smtClean="0">
                          <a:solidFill>
                            <a:schemeClr val="dk1"/>
                          </a:solidFill>
                          <a:latin typeface="+mn-lt"/>
                          <a:ea typeface="+mn-ea"/>
                          <a:cs typeface="+mn-cs"/>
                        </a:rPr>
                        <a:t>VA</a:t>
                      </a:r>
                    </a:p>
                  </a:txBody>
                  <a:tcPr anchor="ctr"/>
                </a:tc>
              </a:tr>
            </a:tbl>
          </a:graphicData>
        </a:graphic>
      </p:graphicFrame>
      <p:pic>
        <p:nvPicPr>
          <p:cNvPr id="21" name="Picture 20"/>
          <p:cNvPicPr>
            <a:picLocks noChangeAspect="1"/>
          </p:cNvPicPr>
          <p:nvPr/>
        </p:nvPicPr>
        <p:blipFill>
          <a:blip r:embed="rId3"/>
          <a:stretch>
            <a:fillRect/>
          </a:stretch>
        </p:blipFill>
        <p:spPr>
          <a:xfrm>
            <a:off x="563784" y="4051904"/>
            <a:ext cx="418625" cy="400707"/>
          </a:xfrm>
          <a:prstGeom prst="rect">
            <a:avLst/>
          </a:prstGeom>
        </p:spPr>
      </p:pic>
      <p:sp>
        <p:nvSpPr>
          <p:cNvPr id="3" name="Title 2"/>
          <p:cNvSpPr>
            <a:spLocks noGrp="1"/>
          </p:cNvSpPr>
          <p:nvPr>
            <p:ph type="title"/>
          </p:nvPr>
        </p:nvSpPr>
        <p:spPr>
          <a:xfrm>
            <a:off x="75900" y="353062"/>
            <a:ext cx="9011653" cy="921679"/>
          </a:xfrm>
        </p:spPr>
        <p:txBody>
          <a:bodyPr>
            <a:noAutofit/>
          </a:bodyPr>
          <a:lstStyle/>
          <a:p>
            <a:pPr algn="ctr"/>
            <a:r>
              <a:rPr lang="en-US" sz="2400" b="1" dirty="0" smtClean="0"/>
              <a:t>EPA is in the bottom third of ForeSee’s quarterly eGov index for Portal and Department Main Websites.</a:t>
            </a:r>
            <a:endParaRPr lang="en-US" sz="2400" b="1" dirty="0"/>
          </a:p>
        </p:txBody>
      </p:sp>
      <p:sp>
        <p:nvSpPr>
          <p:cNvPr id="10" name="Rectangle 9"/>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
        <p:nvSpPr>
          <p:cNvPr id="15" name="Rectangle 14"/>
          <p:cNvSpPr/>
          <p:nvPr/>
        </p:nvSpPr>
        <p:spPr>
          <a:xfrm>
            <a:off x="1780141" y="1336296"/>
            <a:ext cx="6149739" cy="307777"/>
          </a:xfrm>
          <a:prstGeom prst="rect">
            <a:avLst/>
          </a:prstGeom>
        </p:spPr>
        <p:txBody>
          <a:bodyPr wrap="square">
            <a:spAutoFit/>
          </a:bodyPr>
          <a:lstStyle/>
          <a:p>
            <a:pPr algn="ctr"/>
            <a:r>
              <a:rPr lang="en-US" sz="1400" b="1" dirty="0" smtClean="0"/>
              <a:t>Federal: Portals and Department Main Websites Benchmarks</a:t>
            </a:r>
          </a:p>
        </p:txBody>
      </p:sp>
      <p:sp>
        <p:nvSpPr>
          <p:cNvPr id="2" name="Left Brace 1"/>
          <p:cNvSpPr/>
          <p:nvPr/>
        </p:nvSpPr>
        <p:spPr>
          <a:xfrm>
            <a:off x="639193" y="2299317"/>
            <a:ext cx="239696" cy="172226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Left Brace 18"/>
          <p:cNvSpPr/>
          <p:nvPr/>
        </p:nvSpPr>
        <p:spPr>
          <a:xfrm>
            <a:off x="653249" y="4475826"/>
            <a:ext cx="239696" cy="1722267"/>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Rectangle 3"/>
          <p:cNvSpPr/>
          <p:nvPr/>
        </p:nvSpPr>
        <p:spPr>
          <a:xfrm>
            <a:off x="59628" y="3045041"/>
            <a:ext cx="501149" cy="27520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Top </a:t>
            </a:r>
          </a:p>
          <a:p>
            <a:pPr algn="ctr"/>
            <a:r>
              <a:rPr lang="en-US" sz="900" dirty="0" smtClean="0"/>
              <a:t>5</a:t>
            </a:r>
            <a:endParaRPr lang="en-US" sz="900" dirty="0"/>
          </a:p>
        </p:txBody>
      </p:sp>
      <p:sp>
        <p:nvSpPr>
          <p:cNvPr id="20" name="Rectangle 19"/>
          <p:cNvSpPr/>
          <p:nvPr/>
        </p:nvSpPr>
        <p:spPr>
          <a:xfrm>
            <a:off x="20419" y="5199355"/>
            <a:ext cx="579565" cy="27520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Bottom</a:t>
            </a:r>
          </a:p>
          <a:p>
            <a:pPr algn="ctr"/>
            <a:r>
              <a:rPr lang="en-US" sz="900" dirty="0" smtClean="0"/>
              <a:t> 5</a:t>
            </a:r>
            <a:endParaRPr lang="en-US" sz="900" dirty="0"/>
          </a:p>
        </p:txBody>
      </p:sp>
      <p:sp>
        <p:nvSpPr>
          <p:cNvPr id="6" name="Slide Number Placeholder 5"/>
          <p:cNvSpPr>
            <a:spLocks noGrp="1"/>
          </p:cNvSpPr>
          <p:nvPr>
            <p:ph type="sldNum" sz="quarter" idx="12"/>
          </p:nvPr>
        </p:nvSpPr>
        <p:spPr>
          <a:xfrm>
            <a:off x="497406" y="6536242"/>
            <a:ext cx="515859" cy="211367"/>
          </a:xfrm>
        </p:spPr>
        <p:txBody>
          <a:bodyPr/>
          <a:lstStyle/>
          <a:p>
            <a:fld id="{EB5131EF-D618-5347-8462-43F33F2C84D1}" type="slidenum">
              <a:rPr lang="en-US" smtClean="0"/>
              <a:t>10</a:t>
            </a:fld>
            <a:endParaRPr lang="en-US" dirty="0"/>
          </a:p>
        </p:txBody>
      </p:sp>
    </p:spTree>
    <p:extLst>
      <p:ext uri="{BB962C8B-B14F-4D97-AF65-F5344CB8AC3E}">
        <p14:creationId xmlns:p14="http://schemas.microsoft.com/office/powerpoint/2010/main" val="3507655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82408"/>
            <a:ext cx="9011653" cy="921679"/>
          </a:xfrm>
        </p:spPr>
        <p:txBody>
          <a:bodyPr>
            <a:noAutofit/>
          </a:bodyPr>
          <a:lstStyle/>
          <a:p>
            <a:pPr algn="ctr"/>
            <a:r>
              <a:rPr lang="en-US" sz="2400" b="1" dirty="0" smtClean="0"/>
              <a:t>Only 55 percent of visitors were able to find their desired content on the site during their visit. Visitors </a:t>
            </a:r>
            <a:r>
              <a:rPr lang="en-US" sz="2400" b="1" dirty="0"/>
              <a:t>using the basic </a:t>
            </a:r>
            <a:r>
              <a:rPr lang="en-US" sz="2400" dirty="0"/>
              <a:t>search feature </a:t>
            </a:r>
            <a:r>
              <a:rPr lang="en-US" sz="2400" b="1" dirty="0" smtClean="0"/>
              <a:t>to </a:t>
            </a:r>
            <a:r>
              <a:rPr lang="en-US" sz="2400" b="1" dirty="0"/>
              <a:t>look for information are the least satisfied group. </a:t>
            </a:r>
          </a:p>
        </p:txBody>
      </p:sp>
      <p:graphicFrame>
        <p:nvGraphicFramePr>
          <p:cNvPr id="5" name="Table 4"/>
          <p:cNvGraphicFramePr>
            <a:graphicFrameLocks noGrp="1"/>
          </p:cNvGraphicFramePr>
          <p:nvPr>
            <p:extLst>
              <p:ext uri="{D42A27DB-BD31-4B8C-83A1-F6EECF244321}">
                <p14:modId xmlns:p14="http://schemas.microsoft.com/office/powerpoint/2010/main" val="528531571"/>
              </p:ext>
            </p:extLst>
          </p:nvPr>
        </p:nvGraphicFramePr>
        <p:xfrm>
          <a:off x="548568" y="1810484"/>
          <a:ext cx="8039620" cy="4344504"/>
        </p:xfrm>
        <a:graphic>
          <a:graphicData uri="http://schemas.openxmlformats.org/drawingml/2006/table">
            <a:tbl>
              <a:tblPr firstRow="1" bandRow="1">
                <a:tableStyleId>{073A0DAA-6AF3-43AB-8588-CEC1D06C72B9}</a:tableStyleId>
              </a:tblPr>
              <a:tblGrid>
                <a:gridCol w="2177283"/>
                <a:gridCol w="5862337"/>
              </a:tblGrid>
              <a:tr h="447227">
                <a:tc>
                  <a:txBody>
                    <a:bodyPr/>
                    <a:lstStyle/>
                    <a:p>
                      <a:pPr algn="ctr"/>
                      <a:r>
                        <a:rPr lang="en-US" sz="1100" b="1" dirty="0" smtClean="0">
                          <a:solidFill>
                            <a:schemeClr val="bg1"/>
                          </a:solidFill>
                          <a:latin typeface="+mn-lt"/>
                          <a:cs typeface="Arial" pitchFamily="34" charset="0"/>
                        </a:rPr>
                        <a:t>Custom</a:t>
                      </a:r>
                      <a:r>
                        <a:rPr lang="en-US" sz="1100" b="1" baseline="0" dirty="0" smtClean="0">
                          <a:solidFill>
                            <a:schemeClr val="bg1"/>
                          </a:solidFill>
                          <a:latin typeface="+mn-lt"/>
                          <a:cs typeface="Arial" pitchFamily="34" charset="0"/>
                        </a:rPr>
                        <a:t> Question</a:t>
                      </a:r>
                      <a:endParaRPr lang="en-US" sz="11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baseline="0" dirty="0" smtClean="0">
                          <a:latin typeface="+mn-lt"/>
                        </a:rPr>
                        <a:t>Reporting Period</a:t>
                      </a:r>
                      <a:r>
                        <a:rPr lang="da-DK" sz="1100" kern="1200" baseline="0" dirty="0" smtClean="0">
                          <a:latin typeface="+mn-l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baseline="0" dirty="0" smtClean="0">
                          <a:solidFill>
                            <a:schemeClr val="lt1"/>
                          </a:solidFill>
                          <a:latin typeface="+mn-lt"/>
                          <a:ea typeface="+mn-ea"/>
                          <a:cs typeface="+mn-cs"/>
                        </a:rPr>
                        <a:t>August 31, 2015 – June 15, 2016</a:t>
                      </a:r>
                      <a:endParaRPr lang="da-DK" sz="1100" b="1" kern="1200" baseline="0" dirty="0" smtClean="0">
                        <a:solidFill>
                          <a:schemeClr val="lt1"/>
                        </a:solidFill>
                        <a:latin typeface="+mn-lt"/>
                        <a:ea typeface="+mn-ea"/>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300467">
                <a:tc>
                  <a:txBody>
                    <a:bodyPr/>
                    <a:lstStyle/>
                    <a:p>
                      <a:pPr algn="ctr">
                        <a:lnSpc>
                          <a:spcPct val="100000"/>
                        </a:lnSpc>
                      </a:pPr>
                      <a:r>
                        <a:rPr lang="en-US" sz="1100" b="1" dirty="0" smtClean="0">
                          <a:solidFill>
                            <a:schemeClr val="tx1"/>
                          </a:solidFill>
                          <a:latin typeface="+mn-lt"/>
                          <a:cs typeface="Arial" pitchFamily="34" charset="0"/>
                        </a:rPr>
                        <a:t>Sample</a:t>
                      </a:r>
                      <a:r>
                        <a:rPr lang="en-US" sz="1100" b="1" baseline="0" dirty="0" smtClean="0">
                          <a:solidFill>
                            <a:schemeClr val="tx1"/>
                          </a:solidFill>
                          <a:latin typeface="+mn-lt"/>
                          <a:cs typeface="Arial" pitchFamily="34" charset="0"/>
                        </a:rPr>
                        <a:t> Size</a:t>
                      </a:r>
                      <a:endParaRPr lang="en-US" sz="11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lnSpc>
                          <a:spcPct val="100000"/>
                        </a:lnSpc>
                        <a:buFontTx/>
                        <a:buNone/>
                      </a:pPr>
                      <a:r>
                        <a:rPr lang="en-US" sz="1100" b="0" dirty="0" smtClean="0">
                          <a:solidFill>
                            <a:schemeClr val="tx1"/>
                          </a:solidFill>
                          <a:latin typeface="+mn-lt"/>
                          <a:cs typeface="Arial" pitchFamily="34" charset="0"/>
                        </a:rPr>
                        <a:t>n= 17,431  |  Sat 66</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r>
              <a:tr h="814593">
                <a:tc>
                  <a:txBody>
                    <a:bodyPr/>
                    <a:lstStyle/>
                    <a:p>
                      <a:pPr algn="ctr">
                        <a:lnSpc>
                          <a:spcPct val="100000"/>
                        </a:lnSpc>
                      </a:pPr>
                      <a:r>
                        <a:rPr lang="en-US" sz="1100" b="1" baseline="0" dirty="0" smtClean="0">
                          <a:latin typeface="+mn-lt"/>
                          <a:cs typeface="+mn-cs"/>
                        </a:rPr>
                        <a:t>Look For </a:t>
                      </a:r>
                    </a:p>
                    <a:p>
                      <a:pPr algn="ctr">
                        <a:lnSpc>
                          <a:spcPct val="100000"/>
                        </a:lnSpc>
                      </a:pPr>
                      <a:r>
                        <a:rPr lang="en-US" sz="1100" b="1" baseline="0" dirty="0" smtClean="0">
                          <a:latin typeface="+mn-lt"/>
                          <a:cs typeface="+mn-cs"/>
                        </a:rPr>
                        <a:t>Information </a:t>
                      </a:r>
                      <a:endParaRPr lang="en-US" sz="1100" b="1" dirty="0">
                        <a:latin typeface="+mn-lt"/>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342900" indent="-342900">
                        <a:lnSpc>
                          <a:spcPct val="100000"/>
                        </a:lnSpc>
                        <a:spcBef>
                          <a:spcPts val="0"/>
                        </a:spcBef>
                        <a:spcAft>
                          <a:spcPts val="200"/>
                        </a:spcAft>
                        <a:buFontTx/>
                        <a:buNone/>
                      </a:pPr>
                      <a:r>
                        <a:rPr lang="en-US" sz="1000" b="0" dirty="0" smtClean="0">
                          <a:latin typeface="+mn-lt"/>
                        </a:rPr>
                        <a:t>51% = Click</a:t>
                      </a:r>
                      <a:r>
                        <a:rPr lang="en-US" sz="1000" b="0" baseline="0" dirty="0" smtClean="0">
                          <a:latin typeface="+mn-lt"/>
                        </a:rPr>
                        <a:t> on links within the page </a:t>
                      </a:r>
                      <a:r>
                        <a:rPr lang="en-US" sz="1000" b="0" dirty="0" smtClean="0">
                          <a:latin typeface="+mn-lt"/>
                        </a:rPr>
                        <a:t>(Sat 67, n=8,904) </a:t>
                      </a:r>
                    </a:p>
                    <a:p>
                      <a:pPr marL="342900" indent="-342900">
                        <a:lnSpc>
                          <a:spcPct val="100000"/>
                        </a:lnSpc>
                        <a:spcBef>
                          <a:spcPts val="0"/>
                        </a:spcBef>
                        <a:spcAft>
                          <a:spcPts val="200"/>
                        </a:spcAft>
                        <a:buFontTx/>
                        <a:buNone/>
                      </a:pPr>
                      <a:r>
                        <a:rPr lang="en-US" sz="1000" b="0" dirty="0" smtClean="0">
                          <a:latin typeface="+mn-lt"/>
                        </a:rPr>
                        <a:t>32% = </a:t>
                      </a:r>
                      <a:r>
                        <a:rPr lang="en-US" sz="1000" b="1" dirty="0" smtClean="0">
                          <a:latin typeface="+mn-lt"/>
                        </a:rPr>
                        <a:t>The</a:t>
                      </a:r>
                      <a:r>
                        <a:rPr lang="en-US" sz="1000" b="1" baseline="0" dirty="0" smtClean="0">
                          <a:latin typeface="+mn-lt"/>
                        </a:rPr>
                        <a:t> EPA.gov basic search</a:t>
                      </a:r>
                      <a:r>
                        <a:rPr lang="en-US" sz="1000" b="1" dirty="0" smtClean="0">
                          <a:latin typeface="+mn-lt"/>
                        </a:rPr>
                        <a:t> (Sat 62,</a:t>
                      </a:r>
                      <a:r>
                        <a:rPr lang="en-US" sz="1000" b="1" baseline="0" dirty="0" smtClean="0">
                          <a:latin typeface="+mn-lt"/>
                        </a:rPr>
                        <a:t> n=5,517</a:t>
                      </a:r>
                      <a:r>
                        <a:rPr lang="en-US" sz="1000" b="1" dirty="0" smtClean="0">
                          <a:latin typeface="+mn-lt"/>
                        </a:rPr>
                        <a:t>)</a:t>
                      </a:r>
                    </a:p>
                    <a:p>
                      <a:pPr marL="342900" indent="-342900">
                        <a:lnSpc>
                          <a:spcPct val="100000"/>
                        </a:lnSpc>
                        <a:spcBef>
                          <a:spcPts val="0"/>
                        </a:spcBef>
                        <a:spcAft>
                          <a:spcPts val="200"/>
                        </a:spcAft>
                        <a:buFontTx/>
                        <a:buNone/>
                      </a:pPr>
                      <a:r>
                        <a:rPr lang="en-US" sz="1000" b="0" dirty="0" smtClean="0">
                          <a:latin typeface="+mn-lt"/>
                        </a:rPr>
                        <a:t>14% =</a:t>
                      </a:r>
                      <a:r>
                        <a:rPr lang="en-US" sz="1000" b="1" dirty="0" smtClean="0">
                          <a:latin typeface="+mn-lt"/>
                        </a:rPr>
                        <a:t> Left</a:t>
                      </a:r>
                      <a:r>
                        <a:rPr lang="en-US" sz="1000" b="1" baseline="0" dirty="0" smtClean="0">
                          <a:latin typeface="+mn-lt"/>
                        </a:rPr>
                        <a:t> navigation bar </a:t>
                      </a:r>
                      <a:r>
                        <a:rPr lang="en-US" sz="1000" b="1" dirty="0" smtClean="0">
                          <a:latin typeface="+mn-lt"/>
                        </a:rPr>
                        <a:t>(Sat 65,</a:t>
                      </a:r>
                      <a:r>
                        <a:rPr lang="en-US" sz="1000" b="1" baseline="0" dirty="0" smtClean="0">
                          <a:latin typeface="+mn-lt"/>
                        </a:rPr>
                        <a:t> n=2,427</a:t>
                      </a:r>
                      <a:r>
                        <a:rPr lang="en-US" sz="1000" b="1" dirty="0" smtClean="0">
                          <a:latin typeface="+mn-lt"/>
                        </a:rPr>
                        <a:t>)</a:t>
                      </a:r>
                    </a:p>
                    <a:p>
                      <a:pPr marL="342900" indent="-342900">
                        <a:lnSpc>
                          <a:spcPct val="100000"/>
                        </a:lnSpc>
                        <a:spcBef>
                          <a:spcPts val="0"/>
                        </a:spcBef>
                        <a:spcAft>
                          <a:spcPts val="200"/>
                        </a:spcAft>
                        <a:buFontTx/>
                        <a:buNone/>
                      </a:pPr>
                      <a:r>
                        <a:rPr lang="en-US" sz="1000" b="0" dirty="0" smtClean="0">
                          <a:latin typeface="+mn-lt"/>
                        </a:rPr>
                        <a:t>11% =</a:t>
                      </a:r>
                      <a:r>
                        <a:rPr lang="en-US" sz="1000" b="0" baseline="0" dirty="0" smtClean="0">
                          <a:latin typeface="+mn-lt"/>
                        </a:rPr>
                        <a:t> Other </a:t>
                      </a:r>
                      <a:r>
                        <a:rPr lang="en-US" sz="1000" b="0" dirty="0" smtClean="0">
                          <a:latin typeface="+mn-lt"/>
                        </a:rPr>
                        <a:t>(Sat 57,</a:t>
                      </a:r>
                      <a:r>
                        <a:rPr lang="en-US" sz="1000" b="0" baseline="0" dirty="0" smtClean="0">
                          <a:latin typeface="+mn-lt"/>
                        </a:rPr>
                        <a:t> n=1,854</a:t>
                      </a:r>
                      <a:r>
                        <a:rPr lang="en-US" sz="1000" b="0" dirty="0" smtClean="0">
                          <a:latin typeface="+mn-lt"/>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r>
              <a:tr h="769607">
                <a:tc>
                  <a:txBody>
                    <a:bodyPr/>
                    <a:lstStyle/>
                    <a:p>
                      <a:pPr algn="ctr">
                        <a:lnSpc>
                          <a:spcPct val="100000"/>
                        </a:lnSpc>
                      </a:pPr>
                      <a:r>
                        <a:rPr lang="en-US" sz="1100" b="1" dirty="0" smtClean="0">
                          <a:latin typeface="+mn-lt"/>
                          <a:cs typeface="+mn-cs"/>
                        </a:rPr>
                        <a:t>Search</a:t>
                      </a:r>
                      <a:r>
                        <a:rPr lang="en-US" sz="1100" b="1" baseline="0" dirty="0" smtClean="0">
                          <a:latin typeface="+mn-lt"/>
                          <a:cs typeface="+mn-cs"/>
                        </a:rPr>
                        <a:t> </a:t>
                      </a:r>
                    </a:p>
                    <a:p>
                      <a:pPr algn="ctr">
                        <a:lnSpc>
                          <a:spcPct val="100000"/>
                        </a:lnSpc>
                      </a:pPr>
                      <a:r>
                        <a:rPr lang="en-US" sz="1100" b="1" baseline="0" dirty="0" smtClean="0">
                          <a:latin typeface="+mn-lt"/>
                          <a:cs typeface="+mn-cs"/>
                        </a:rPr>
                        <a:t>Tools</a:t>
                      </a:r>
                      <a:endParaRPr lang="en-US" sz="1100" b="1" dirty="0">
                        <a:latin typeface="+mn-lt"/>
                        <a:cs typeface="Arial" pitchFamily="34" charset="0"/>
                      </a:endParaRPr>
                    </a:p>
                  </a:txBody>
                  <a:tcPr anchor="ctr">
                    <a:lnL w="12700" cap="flat" cmpd="sng" algn="ctr">
                      <a:solidFill>
                        <a:schemeClr val="tx1"/>
                      </a:solidFill>
                      <a:prstDash val="solid"/>
                      <a:round/>
                      <a:headEnd type="none" w="med" len="med"/>
                      <a:tailEnd type="none" w="med" len="med"/>
                    </a:lnL>
                    <a:noFill/>
                  </a:tcPr>
                </a:tc>
                <a:tc>
                  <a:txBody>
                    <a:bodyPr/>
                    <a:lstStyle/>
                    <a:p>
                      <a:pPr>
                        <a:lnSpc>
                          <a:spcPct val="100000"/>
                        </a:lnSpc>
                        <a:spcBef>
                          <a:spcPts val="0"/>
                        </a:spcBef>
                        <a:spcAft>
                          <a:spcPts val="200"/>
                        </a:spcAft>
                        <a:buFontTx/>
                        <a:buNone/>
                      </a:pPr>
                      <a:r>
                        <a:rPr lang="en-US" sz="1000" b="0" dirty="0" smtClean="0">
                          <a:latin typeface="+mn-lt"/>
                        </a:rPr>
                        <a:t>53% = </a:t>
                      </a:r>
                      <a:r>
                        <a:rPr lang="en-US" sz="1000" b="1" dirty="0" smtClean="0">
                          <a:latin typeface="+mn-lt"/>
                        </a:rPr>
                        <a:t>Search</a:t>
                      </a:r>
                      <a:r>
                        <a:rPr lang="en-US" sz="1000" b="1" baseline="0" dirty="0" smtClean="0">
                          <a:latin typeface="+mn-lt"/>
                        </a:rPr>
                        <a:t> worked well</a:t>
                      </a:r>
                      <a:r>
                        <a:rPr lang="en-US" sz="1000" b="1" dirty="0" smtClean="0">
                          <a:latin typeface="+mn-lt"/>
                        </a:rPr>
                        <a:t> (Sat 81,</a:t>
                      </a:r>
                      <a:r>
                        <a:rPr lang="en-US" sz="1000" b="1" baseline="0" dirty="0" smtClean="0">
                          <a:latin typeface="+mn-lt"/>
                        </a:rPr>
                        <a:t> n=3,362</a:t>
                      </a:r>
                      <a:r>
                        <a:rPr lang="en-US" sz="1000" b="1" dirty="0" smtClean="0">
                          <a:latin typeface="+mn-lt"/>
                        </a:rPr>
                        <a:t>)       </a:t>
                      </a:r>
                      <a:endParaRPr lang="en-US" sz="1000" b="1" dirty="0" smtClean="0">
                        <a:solidFill>
                          <a:srgbClr val="FF0000"/>
                        </a:solidFill>
                        <a:latin typeface="+mn-lt"/>
                      </a:endParaRPr>
                    </a:p>
                    <a:p>
                      <a:pPr>
                        <a:lnSpc>
                          <a:spcPct val="100000"/>
                        </a:lnSpc>
                        <a:spcBef>
                          <a:spcPts val="0"/>
                        </a:spcBef>
                        <a:spcAft>
                          <a:spcPts val="200"/>
                        </a:spcAft>
                        <a:buFontTx/>
                        <a:buNone/>
                      </a:pPr>
                      <a:r>
                        <a:rPr lang="en-US" sz="1000" b="0" dirty="0" smtClean="0">
                          <a:latin typeface="+mn-lt"/>
                        </a:rPr>
                        <a:t>20% = Return</a:t>
                      </a:r>
                      <a:r>
                        <a:rPr lang="en-US" sz="1000" b="0" baseline="0" dirty="0" smtClean="0">
                          <a:latin typeface="+mn-lt"/>
                        </a:rPr>
                        <a:t> results that were not relevant </a:t>
                      </a:r>
                      <a:r>
                        <a:rPr lang="en-US" sz="1000" b="0" dirty="0" smtClean="0">
                          <a:latin typeface="+mn-lt"/>
                        </a:rPr>
                        <a:t>(Sat 35,</a:t>
                      </a:r>
                      <a:r>
                        <a:rPr lang="en-US" sz="1000" b="0" baseline="0" dirty="0" smtClean="0">
                          <a:latin typeface="+mn-lt"/>
                        </a:rPr>
                        <a:t> n=1,260</a:t>
                      </a:r>
                      <a:r>
                        <a:rPr lang="en-US" sz="1000" b="0" dirty="0" smtClean="0">
                          <a:latin typeface="+mn-lt"/>
                        </a:rPr>
                        <a:t>)</a:t>
                      </a:r>
                    </a:p>
                    <a:p>
                      <a:pPr>
                        <a:lnSpc>
                          <a:spcPct val="100000"/>
                        </a:lnSpc>
                        <a:spcBef>
                          <a:spcPts val="0"/>
                        </a:spcBef>
                        <a:spcAft>
                          <a:spcPts val="200"/>
                        </a:spcAft>
                        <a:buFontTx/>
                        <a:buNone/>
                      </a:pPr>
                      <a:r>
                        <a:rPr lang="en-US" sz="1000" b="0" dirty="0" smtClean="0">
                          <a:latin typeface="+mn-lt"/>
                        </a:rPr>
                        <a:t>13% = Returned</a:t>
                      </a:r>
                      <a:r>
                        <a:rPr lang="en-US" sz="1000" b="0" baseline="0" dirty="0" smtClean="0">
                          <a:latin typeface="+mn-lt"/>
                        </a:rPr>
                        <a:t> too many results or required too many refinements</a:t>
                      </a:r>
                      <a:r>
                        <a:rPr lang="en-US" sz="1000" b="0" dirty="0" smtClean="0">
                          <a:latin typeface="+mn-lt"/>
                        </a:rPr>
                        <a:t> (Sat 49,</a:t>
                      </a:r>
                      <a:r>
                        <a:rPr lang="en-US" sz="1000" b="0" baseline="0" dirty="0" smtClean="0">
                          <a:latin typeface="+mn-lt"/>
                        </a:rPr>
                        <a:t> n=841</a:t>
                      </a:r>
                      <a:r>
                        <a:rPr lang="en-US" sz="1000" b="0" dirty="0" smtClean="0">
                          <a:latin typeface="+mn-lt"/>
                        </a:rPr>
                        <a:t>)  </a:t>
                      </a:r>
                      <a:endParaRPr lang="en-US" sz="1000" b="0" dirty="0" smtClean="0">
                        <a:solidFill>
                          <a:srgbClr val="FF0000"/>
                        </a:solidFill>
                        <a:latin typeface="+mn-lt"/>
                      </a:endParaRPr>
                    </a:p>
                    <a:p>
                      <a:pPr>
                        <a:lnSpc>
                          <a:spcPct val="100000"/>
                        </a:lnSpc>
                        <a:spcBef>
                          <a:spcPts val="0"/>
                        </a:spcBef>
                        <a:spcAft>
                          <a:spcPts val="200"/>
                        </a:spcAft>
                        <a:buFontTx/>
                        <a:buNone/>
                      </a:pPr>
                      <a:r>
                        <a:rPr lang="en-US" sz="1000" b="0" baseline="0" dirty="0" smtClean="0">
                          <a:latin typeface="+mn-lt"/>
                        </a:rPr>
                        <a:t>  9</a:t>
                      </a:r>
                      <a:r>
                        <a:rPr lang="en-US" sz="1000" b="0" dirty="0" smtClean="0">
                          <a:latin typeface="+mn-lt"/>
                        </a:rPr>
                        <a:t>% = Search</a:t>
                      </a:r>
                      <a:r>
                        <a:rPr lang="en-US" sz="1000" b="0" baseline="0" dirty="0" smtClean="0">
                          <a:latin typeface="+mn-lt"/>
                        </a:rPr>
                        <a:t> returned zero results (Sat 23, n=550)</a:t>
                      </a:r>
                      <a:r>
                        <a:rPr lang="en-US" sz="1000" b="0" dirty="0" smtClean="0">
                          <a:latin typeface="+mn-lt"/>
                        </a:rPr>
                        <a:t> </a:t>
                      </a:r>
                    </a:p>
                  </a:txBody>
                  <a:tcPr anchor="ctr">
                    <a:lnR w="12700" cap="flat" cmpd="sng" algn="ctr">
                      <a:solidFill>
                        <a:schemeClr val="tx1"/>
                      </a:solidFill>
                      <a:prstDash val="solid"/>
                      <a:round/>
                      <a:headEnd type="none" w="med" len="med"/>
                      <a:tailEnd type="none" w="med" len="med"/>
                    </a:lnR>
                    <a:noFill/>
                  </a:tcPr>
                </a:tc>
              </a:tr>
              <a:tr h="908073">
                <a:tc>
                  <a:txBody>
                    <a:bodyPr/>
                    <a:lstStyle/>
                    <a:p>
                      <a:pPr algn="ctr">
                        <a:lnSpc>
                          <a:spcPct val="100000"/>
                        </a:lnSpc>
                      </a:pPr>
                      <a:r>
                        <a:rPr lang="en-US" sz="1100" b="1" dirty="0" smtClean="0">
                          <a:latin typeface="+mn-lt"/>
                          <a:cs typeface="+mn-cs"/>
                        </a:rPr>
                        <a:t>Navigation</a:t>
                      </a:r>
                      <a:r>
                        <a:rPr lang="en-US" sz="1100" b="1" baseline="0" dirty="0" smtClean="0">
                          <a:latin typeface="+mn-lt"/>
                          <a:cs typeface="+mn-cs"/>
                        </a:rPr>
                        <a:t> </a:t>
                      </a:r>
                    </a:p>
                    <a:p>
                      <a:pPr algn="ctr">
                        <a:lnSpc>
                          <a:spcPct val="100000"/>
                        </a:lnSpc>
                      </a:pPr>
                      <a:r>
                        <a:rPr lang="en-US" sz="1100" b="1" baseline="0" dirty="0" smtClean="0">
                          <a:latin typeface="+mn-lt"/>
                          <a:cs typeface="+mn-cs"/>
                        </a:rPr>
                        <a:t>Difficulties </a:t>
                      </a:r>
                      <a:endParaRPr lang="en-US" sz="1100" b="1" dirty="0">
                        <a:latin typeface="+mn-lt"/>
                        <a:cs typeface="Arial" pitchFamily="34" charset="0"/>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nSpc>
                          <a:spcPct val="100000"/>
                        </a:lnSpc>
                        <a:spcBef>
                          <a:spcPts val="0"/>
                        </a:spcBef>
                        <a:spcAft>
                          <a:spcPts val="200"/>
                        </a:spcAft>
                        <a:buNone/>
                      </a:pPr>
                      <a:r>
                        <a:rPr lang="en-US" sz="1000" b="0" dirty="0" smtClean="0">
                          <a:latin typeface="+mn-lt"/>
                        </a:rPr>
                        <a:t>69% = </a:t>
                      </a:r>
                      <a:r>
                        <a:rPr lang="en-US" sz="1000" b="1" dirty="0" smtClean="0">
                          <a:latin typeface="+mn-lt"/>
                        </a:rPr>
                        <a:t>I</a:t>
                      </a:r>
                      <a:r>
                        <a:rPr lang="en-US" sz="1000" b="1" baseline="0" dirty="0" smtClean="0">
                          <a:latin typeface="+mn-lt"/>
                        </a:rPr>
                        <a:t> did not have any difficulties</a:t>
                      </a:r>
                      <a:r>
                        <a:rPr lang="en-US" sz="1000" b="1" dirty="0" smtClean="0">
                          <a:latin typeface="+mn-lt"/>
                        </a:rPr>
                        <a:t> (Sat 78,</a:t>
                      </a:r>
                      <a:r>
                        <a:rPr lang="en-US" sz="1000" b="1" baseline="0" dirty="0" smtClean="0">
                          <a:latin typeface="+mn-lt"/>
                        </a:rPr>
                        <a:t> n=8,653</a:t>
                      </a:r>
                      <a:r>
                        <a:rPr lang="en-US" sz="1000" b="1" dirty="0" smtClean="0">
                          <a:latin typeface="+mn-lt"/>
                        </a:rPr>
                        <a:t>) </a:t>
                      </a:r>
                      <a:r>
                        <a:rPr lang="en-US" sz="1000" b="1" dirty="0" smtClean="0">
                          <a:solidFill>
                            <a:srgbClr val="FF0000"/>
                          </a:solidFill>
                          <a:latin typeface="+mn-lt"/>
                        </a:rPr>
                        <a:t>      </a:t>
                      </a:r>
                    </a:p>
                    <a:p>
                      <a:pPr>
                        <a:lnSpc>
                          <a:spcPct val="100000"/>
                        </a:lnSpc>
                        <a:spcBef>
                          <a:spcPts val="0"/>
                        </a:spcBef>
                        <a:spcAft>
                          <a:spcPts val="200"/>
                        </a:spcAft>
                        <a:buNone/>
                      </a:pPr>
                      <a:r>
                        <a:rPr lang="en-US" sz="1000" b="0" dirty="0" smtClean="0">
                          <a:latin typeface="+mn-lt"/>
                        </a:rPr>
                        <a:t>12% = Links</a:t>
                      </a:r>
                      <a:r>
                        <a:rPr lang="en-US" sz="1000" b="0" baseline="0" dirty="0" smtClean="0">
                          <a:latin typeface="+mn-lt"/>
                        </a:rPr>
                        <a:t> did not take me where I expected </a:t>
                      </a:r>
                      <a:r>
                        <a:rPr lang="en-US" sz="1000" b="0" dirty="0" smtClean="0">
                          <a:latin typeface="+mn-lt"/>
                        </a:rPr>
                        <a:t>(Sat</a:t>
                      </a:r>
                      <a:r>
                        <a:rPr lang="en-US" sz="1000" b="0" baseline="0" dirty="0" smtClean="0">
                          <a:latin typeface="+mn-lt"/>
                        </a:rPr>
                        <a:t> 33, n=1,573</a:t>
                      </a:r>
                      <a:r>
                        <a:rPr lang="en-US" sz="1000" b="0" dirty="0" smtClean="0">
                          <a:latin typeface="+mn-lt"/>
                        </a:rPr>
                        <a:t>)</a:t>
                      </a:r>
                    </a:p>
                    <a:p>
                      <a:pPr>
                        <a:lnSpc>
                          <a:spcPct val="100000"/>
                        </a:lnSpc>
                        <a:spcBef>
                          <a:spcPts val="0"/>
                        </a:spcBef>
                        <a:spcAft>
                          <a:spcPts val="200"/>
                        </a:spcAft>
                        <a:buNone/>
                      </a:pPr>
                      <a:r>
                        <a:rPr lang="en-US" sz="1000" b="0" baseline="0" dirty="0" smtClean="0">
                          <a:latin typeface="+mn-lt"/>
                        </a:rPr>
                        <a:t>  6</a:t>
                      </a:r>
                      <a:r>
                        <a:rPr lang="en-US" sz="1000" b="0" dirty="0" smtClean="0">
                          <a:latin typeface="+mn-lt"/>
                        </a:rPr>
                        <a:t>% = Would</a:t>
                      </a:r>
                      <a:r>
                        <a:rPr lang="en-US" sz="1000" b="0" baseline="0" dirty="0" smtClean="0">
                          <a:latin typeface="+mn-lt"/>
                        </a:rPr>
                        <a:t> often feel lost, not know where I was</a:t>
                      </a:r>
                      <a:r>
                        <a:rPr lang="en-US" sz="1000" b="0" dirty="0" smtClean="0">
                          <a:latin typeface="+mn-lt"/>
                        </a:rPr>
                        <a:t> (Sat 32,</a:t>
                      </a:r>
                      <a:r>
                        <a:rPr lang="en-US" sz="1000" b="0" baseline="0" dirty="0" smtClean="0">
                          <a:latin typeface="+mn-lt"/>
                        </a:rPr>
                        <a:t> n=782</a:t>
                      </a:r>
                      <a:r>
                        <a:rPr lang="en-US" sz="1000" b="0" dirty="0" smtClean="0">
                          <a:latin typeface="+mn-lt"/>
                        </a:rPr>
                        <a:t>)</a:t>
                      </a:r>
                    </a:p>
                    <a:p>
                      <a:pPr>
                        <a:lnSpc>
                          <a:spcPct val="100000"/>
                        </a:lnSpc>
                        <a:spcBef>
                          <a:spcPts val="0"/>
                        </a:spcBef>
                        <a:spcAft>
                          <a:spcPts val="200"/>
                        </a:spcAft>
                        <a:buNone/>
                      </a:pPr>
                      <a:r>
                        <a:rPr lang="en-US" sz="1000" b="0" baseline="0" dirty="0" smtClean="0">
                          <a:latin typeface="+mn-lt"/>
                        </a:rPr>
                        <a:t>  6</a:t>
                      </a:r>
                      <a:r>
                        <a:rPr lang="en-US" sz="1000" b="0" dirty="0" smtClean="0">
                          <a:latin typeface="+mn-lt"/>
                        </a:rPr>
                        <a:t>% =</a:t>
                      </a:r>
                      <a:r>
                        <a:rPr lang="en-US" sz="1000" b="0" baseline="0" dirty="0" smtClean="0">
                          <a:latin typeface="+mn-lt"/>
                        </a:rPr>
                        <a:t> Too many links or navigational choices </a:t>
                      </a:r>
                      <a:r>
                        <a:rPr lang="en-US" sz="1000" b="0" dirty="0" smtClean="0">
                          <a:latin typeface="+mn-lt"/>
                        </a:rPr>
                        <a:t>(Sat 43, n=763)</a:t>
                      </a:r>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1096904">
                <a:tc>
                  <a:txBody>
                    <a:bodyPr/>
                    <a:lstStyle/>
                    <a:p>
                      <a:pPr marL="0" algn="ctr" defTabSz="914400" rtl="0" eaLnBrk="1" latinLnBrk="0" hangingPunct="1">
                        <a:lnSpc>
                          <a:spcPct val="100000"/>
                        </a:lnSpc>
                      </a:pPr>
                      <a:r>
                        <a:rPr lang="en-US" sz="1100" b="1" kern="1200" dirty="0" smtClean="0">
                          <a:solidFill>
                            <a:schemeClr val="dk1"/>
                          </a:solidFill>
                          <a:latin typeface="+mn-lt"/>
                          <a:ea typeface="+mn-ea"/>
                          <a:cs typeface="+mn-cs"/>
                        </a:rPr>
                        <a:t>Find</a:t>
                      </a:r>
                      <a:r>
                        <a:rPr lang="en-US" sz="1100" b="1" kern="1200" baseline="0" dirty="0" smtClean="0">
                          <a:solidFill>
                            <a:schemeClr val="dk1"/>
                          </a:solidFill>
                          <a:latin typeface="+mn-lt"/>
                          <a:ea typeface="+mn-ea"/>
                          <a:cs typeface="+mn-cs"/>
                        </a:rPr>
                        <a:t> What </a:t>
                      </a:r>
                    </a:p>
                    <a:p>
                      <a:pPr marL="0" algn="ctr" defTabSz="914400" rtl="0" eaLnBrk="1" latinLnBrk="0" hangingPunct="1">
                        <a:lnSpc>
                          <a:spcPct val="100000"/>
                        </a:lnSpc>
                      </a:pPr>
                      <a:r>
                        <a:rPr lang="en-US" sz="1100" b="1" kern="1200" baseline="0" dirty="0" smtClean="0">
                          <a:solidFill>
                            <a:schemeClr val="dk1"/>
                          </a:solidFill>
                          <a:latin typeface="+mn-lt"/>
                          <a:ea typeface="+mn-ea"/>
                          <a:cs typeface="+mn-cs"/>
                        </a:rPr>
                        <a:t>Looking For</a:t>
                      </a:r>
                      <a:endParaRPr lang="en-US" sz="11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nn-NO" sz="1000" b="0" kern="1200" dirty="0" smtClean="0">
                          <a:latin typeface="+mn-lt"/>
                        </a:rPr>
                        <a:t>55% = Yes (Sat 82,</a:t>
                      </a:r>
                      <a:r>
                        <a:rPr lang="nn-NO" sz="1000" b="0" kern="1200" baseline="0" dirty="0" smtClean="0">
                          <a:latin typeface="+mn-lt"/>
                        </a:rPr>
                        <a:t> n=9,626</a:t>
                      </a:r>
                      <a:r>
                        <a:rPr lang="nn-NO" sz="1000" b="0" kern="1200" dirty="0" smtClean="0">
                          <a:latin typeface="+mn-lt"/>
                        </a:rPr>
                        <a:t>)   </a:t>
                      </a:r>
                    </a:p>
                    <a:p>
                      <a:pPr marL="0" marR="0" indent="-342900" algn="l" defTabSz="914400" rtl="0" eaLnBrk="1" fontAlgn="auto" latinLnBrk="0" hangingPunct="1">
                        <a:lnSpc>
                          <a:spcPct val="100000"/>
                        </a:lnSpc>
                        <a:spcBef>
                          <a:spcPts val="0"/>
                        </a:spcBef>
                        <a:spcAft>
                          <a:spcPts val="200"/>
                        </a:spcAft>
                        <a:buClrTx/>
                        <a:buSzTx/>
                        <a:buFontTx/>
                        <a:buNone/>
                        <a:tabLst/>
                        <a:defRPr/>
                      </a:pPr>
                      <a:r>
                        <a:rPr lang="nn-NO" sz="1000" b="0" kern="1200" dirty="0" smtClean="0">
                          <a:latin typeface="+mn-lt"/>
                        </a:rPr>
                        <a:t>26% = Partially (Sat 60,</a:t>
                      </a:r>
                      <a:r>
                        <a:rPr lang="nn-NO" sz="1000" b="0" kern="1200" baseline="0" dirty="0" smtClean="0">
                          <a:latin typeface="+mn-lt"/>
                        </a:rPr>
                        <a:t> n=4,578</a:t>
                      </a:r>
                      <a:r>
                        <a:rPr lang="nn-NO" sz="1000" b="0" kern="1200" dirty="0" smtClean="0">
                          <a:latin typeface="+mn-lt"/>
                        </a:rPr>
                        <a:t>)</a:t>
                      </a:r>
                    </a:p>
                    <a:p>
                      <a:pPr marL="0" indent="-342900" algn="l" defTabSz="914400" rtl="0" eaLnBrk="1" latinLnBrk="0" hangingPunct="1">
                        <a:lnSpc>
                          <a:spcPct val="100000"/>
                        </a:lnSpc>
                        <a:spcBef>
                          <a:spcPts val="0"/>
                        </a:spcBef>
                        <a:spcAft>
                          <a:spcPts val="200"/>
                        </a:spcAft>
                        <a:buNone/>
                      </a:pPr>
                      <a:r>
                        <a:rPr lang="nn-NO" sz="1000" b="0" kern="1200" dirty="0" smtClean="0">
                          <a:latin typeface="+mn-lt"/>
                        </a:rPr>
                        <a:t>19% = No (Sat 25,</a:t>
                      </a:r>
                      <a:r>
                        <a:rPr lang="nn-NO" sz="1000" b="0" kern="1200" baseline="0" dirty="0" smtClean="0">
                          <a:latin typeface="+mn-lt"/>
                        </a:rPr>
                        <a:t> n=3,227</a:t>
                      </a:r>
                      <a:r>
                        <a:rPr lang="nn-NO" sz="1000" b="0" kern="1200" dirty="0" smtClean="0">
                          <a:latin typeface="+mn-lt"/>
                        </a:rPr>
                        <a:t>)    </a:t>
                      </a:r>
                      <a:endParaRPr lang="nn-NO" sz="1000" b="0" kern="1200" dirty="0" smtClean="0">
                        <a:solidFill>
                          <a:srgbClr val="00B050"/>
                        </a:solidFill>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2624054" y="6648081"/>
            <a:ext cx="3467616" cy="215444"/>
          </a:xfrm>
          <a:prstGeom prst="rect">
            <a:avLst/>
          </a:prstGeom>
        </p:spPr>
        <p:txBody>
          <a:bodyPr wrap="none">
            <a:spAutoFit/>
          </a:bodyPr>
          <a:lstStyle/>
          <a:p>
            <a:r>
              <a:rPr lang="en-US" sz="800" dirty="0" smtClean="0">
                <a:solidFill>
                  <a:schemeClr val="bg1"/>
                </a:solidFill>
                <a:cs typeface="Arial" pitchFamily="34" charset="0"/>
              </a:rPr>
              <a:t>See Appendix for complete list of custom questions and answer choices</a:t>
            </a:r>
          </a:p>
        </p:txBody>
      </p:sp>
      <p:sp>
        <p:nvSpPr>
          <p:cNvPr id="7" name="Rectangle 6"/>
          <p:cNvSpPr/>
          <p:nvPr/>
        </p:nvSpPr>
        <p:spPr>
          <a:xfrm>
            <a:off x="3406796" y="6540359"/>
            <a:ext cx="1778815" cy="215444"/>
          </a:xfrm>
          <a:prstGeom prst="rect">
            <a:avLst/>
          </a:prstGeom>
        </p:spPr>
        <p:txBody>
          <a:bodyPr wrap="square">
            <a:spAutoFit/>
          </a:bodyPr>
          <a:lstStyle/>
          <a:p>
            <a:r>
              <a:rPr lang="en-US" sz="800" dirty="0" smtClean="0">
                <a:solidFill>
                  <a:schemeClr val="bg1"/>
                </a:solidFill>
                <a:cs typeface="Arial" pitchFamily="34" charset="0"/>
              </a:rPr>
              <a:t>Top answer </a:t>
            </a:r>
            <a:r>
              <a:rPr lang="en-US" sz="800" dirty="0">
                <a:solidFill>
                  <a:schemeClr val="bg1"/>
                </a:solidFill>
                <a:cs typeface="Arial" pitchFamily="34" charset="0"/>
              </a:rPr>
              <a:t> </a:t>
            </a:r>
            <a:r>
              <a:rPr lang="en-US" sz="800" dirty="0" smtClean="0">
                <a:solidFill>
                  <a:schemeClr val="bg1"/>
                </a:solidFill>
                <a:cs typeface="Arial" pitchFamily="34" charset="0"/>
              </a:rPr>
              <a:t>choices displayed</a:t>
            </a:r>
          </a:p>
        </p:txBody>
      </p:sp>
      <p:sp>
        <p:nvSpPr>
          <p:cNvPr id="8" name="Rectangle 7"/>
          <p:cNvSpPr/>
          <p:nvPr/>
        </p:nvSpPr>
        <p:spPr>
          <a:xfrm>
            <a:off x="2763514" y="6432637"/>
            <a:ext cx="3151825" cy="215444"/>
          </a:xfrm>
          <a:prstGeom prst="rect">
            <a:avLst/>
          </a:prstGeom>
        </p:spPr>
        <p:txBody>
          <a:bodyPr wrap="none">
            <a:spAutoFit/>
          </a:bodyPr>
          <a:lstStyle/>
          <a:p>
            <a:r>
              <a:rPr lang="en-US" sz="800" dirty="0" smtClean="0">
                <a:solidFill>
                  <a:schemeClr val="bg1"/>
                </a:solidFill>
                <a:cs typeface="Arial" pitchFamily="34" charset="0"/>
              </a:rPr>
              <a:t>Bolded items are statistically different at 90% level of confidence.</a:t>
            </a:r>
          </a:p>
        </p:txBody>
      </p:sp>
      <p:sp>
        <p:nvSpPr>
          <p:cNvPr id="10" name="Rectangle 9"/>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
        <p:nvSpPr>
          <p:cNvPr id="17" name="Rectangle 16"/>
          <p:cNvSpPr/>
          <p:nvPr/>
        </p:nvSpPr>
        <p:spPr>
          <a:xfrm>
            <a:off x="6214502" y="2736016"/>
            <a:ext cx="1066801" cy="2927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Water and </a:t>
            </a:r>
            <a:r>
              <a:rPr lang="en-US" sz="900" dirty="0"/>
              <a:t>a</a:t>
            </a:r>
            <a:r>
              <a:rPr lang="en-US" sz="900" dirty="0" smtClean="0"/>
              <a:t>ir information</a:t>
            </a:r>
            <a:endParaRPr lang="en-US" sz="900" dirty="0"/>
          </a:p>
        </p:txBody>
      </p:sp>
      <p:sp>
        <p:nvSpPr>
          <p:cNvPr id="18" name="Rectangle 17"/>
          <p:cNvSpPr/>
          <p:nvPr/>
        </p:nvSpPr>
        <p:spPr>
          <a:xfrm>
            <a:off x="5558269" y="3068606"/>
            <a:ext cx="1066801" cy="2927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Search Engine</a:t>
            </a:r>
          </a:p>
          <a:p>
            <a:pPr algn="ctr"/>
            <a:r>
              <a:rPr lang="en-US" sz="900" dirty="0" smtClean="0"/>
              <a:t>Google Search </a:t>
            </a:r>
            <a:endParaRPr lang="en-US" sz="900" dirty="0"/>
          </a:p>
        </p:txBody>
      </p:sp>
      <p:sp>
        <p:nvSpPr>
          <p:cNvPr id="22" name="Right Arrow 21"/>
          <p:cNvSpPr/>
          <p:nvPr/>
        </p:nvSpPr>
        <p:spPr>
          <a:xfrm>
            <a:off x="5876806" y="2807606"/>
            <a:ext cx="284392" cy="146394"/>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ight Arrow 22"/>
          <p:cNvSpPr/>
          <p:nvPr/>
        </p:nvSpPr>
        <p:spPr>
          <a:xfrm>
            <a:off x="4579371" y="3155862"/>
            <a:ext cx="935516" cy="146394"/>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430874" y="6526929"/>
            <a:ext cx="515859" cy="211366"/>
          </a:xfrm>
        </p:spPr>
        <p:txBody>
          <a:bodyPr/>
          <a:lstStyle/>
          <a:p>
            <a:fld id="{EB5131EF-D618-5347-8462-43F33F2C84D1}" type="slidenum">
              <a:rPr lang="en-US" smtClean="0"/>
              <a:t>11</a:t>
            </a:fld>
            <a:endParaRPr lang="en-US" dirty="0"/>
          </a:p>
        </p:txBody>
      </p:sp>
    </p:spTree>
    <p:extLst>
      <p:ext uri="{BB962C8B-B14F-4D97-AF65-F5344CB8AC3E}">
        <p14:creationId xmlns:p14="http://schemas.microsoft.com/office/powerpoint/2010/main" val="2330995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66" y="520339"/>
            <a:ext cx="8624716" cy="775585"/>
          </a:xfrm>
        </p:spPr>
        <p:txBody>
          <a:bodyPr>
            <a:noAutofit/>
          </a:bodyPr>
          <a:lstStyle/>
          <a:p>
            <a:r>
              <a:rPr lang="en-US" sz="2400" dirty="0"/>
              <a:t>Visitors are critical of the </a:t>
            </a:r>
            <a:r>
              <a:rPr lang="en-US" sz="2400" dirty="0" smtClean="0"/>
              <a:t>Search Feature’s </a:t>
            </a:r>
            <a:r>
              <a:rPr lang="en-US" sz="2400" dirty="0"/>
              <a:t>ability to help them find the information they are looking for. Visitors also reported issues with broken </a:t>
            </a:r>
            <a:r>
              <a:rPr lang="en-US" sz="2400" dirty="0" smtClean="0"/>
              <a:t>links </a:t>
            </a:r>
            <a:r>
              <a:rPr lang="en-US" sz="2400" dirty="0"/>
              <a:t>during their visit. </a:t>
            </a:r>
          </a:p>
        </p:txBody>
      </p:sp>
      <p:sp>
        <p:nvSpPr>
          <p:cNvPr id="3" name="Slide Number Placeholder 2"/>
          <p:cNvSpPr>
            <a:spLocks noGrp="1"/>
          </p:cNvSpPr>
          <p:nvPr>
            <p:ph type="sldNum" sz="quarter" idx="12"/>
          </p:nvPr>
        </p:nvSpPr>
        <p:spPr>
          <a:xfrm>
            <a:off x="443323" y="6425608"/>
            <a:ext cx="455987" cy="365125"/>
          </a:xfrm>
        </p:spPr>
        <p:txBody>
          <a:bodyPr/>
          <a:lstStyle/>
          <a:p>
            <a:fld id="{EB5131EF-D618-5347-8462-43F33F2C84D1}" type="slidenum">
              <a:rPr lang="en-US" smtClean="0"/>
              <a:t>12</a:t>
            </a:fld>
            <a:endParaRPr lang="en-US" dirty="0"/>
          </a:p>
        </p:txBody>
      </p:sp>
      <p:sp>
        <p:nvSpPr>
          <p:cNvPr id="9" name="Rectangle 8"/>
          <p:cNvSpPr/>
          <p:nvPr/>
        </p:nvSpPr>
        <p:spPr>
          <a:xfrm>
            <a:off x="443323" y="2201546"/>
            <a:ext cx="8157911" cy="3362127"/>
          </a:xfrm>
          <a:prstGeom prst="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069254" y="1970714"/>
            <a:ext cx="3043505" cy="461665"/>
          </a:xfrm>
          <a:prstGeom prst="rect">
            <a:avLst/>
          </a:prstGeom>
          <a:solidFill>
            <a:srgbClr val="002060"/>
          </a:solidFill>
          <a:ln>
            <a:solidFill>
              <a:srgbClr val="002060"/>
            </a:solidFill>
          </a:ln>
        </p:spPr>
        <p:txBody>
          <a:bodyPr wrap="square" rtlCol="0">
            <a:spAutoFit/>
          </a:bodyPr>
          <a:lstStyle/>
          <a:p>
            <a:pPr algn="ctr"/>
            <a:r>
              <a:rPr lang="en-US" sz="1200" b="1" dirty="0" smtClean="0">
                <a:solidFill>
                  <a:schemeClr val="bg1"/>
                </a:solidFill>
              </a:rPr>
              <a:t>Information Browsing </a:t>
            </a:r>
          </a:p>
          <a:p>
            <a:pPr algn="ctr"/>
            <a:r>
              <a:rPr lang="en-US" sz="1200" b="1" dirty="0" smtClean="0">
                <a:solidFill>
                  <a:schemeClr val="bg1"/>
                </a:solidFill>
              </a:rPr>
              <a:t>Common Theme</a:t>
            </a:r>
            <a:endParaRPr lang="en-US" sz="1200" b="1" dirty="0">
              <a:solidFill>
                <a:schemeClr val="bg1"/>
              </a:solidFill>
            </a:endParaRPr>
          </a:p>
        </p:txBody>
      </p:sp>
      <p:sp>
        <p:nvSpPr>
          <p:cNvPr id="8" name="Rectangle 7"/>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
        <p:nvSpPr>
          <p:cNvPr id="10" name="Rounded Rectangle 9"/>
          <p:cNvSpPr/>
          <p:nvPr/>
        </p:nvSpPr>
        <p:spPr>
          <a:xfrm>
            <a:off x="443322" y="2567836"/>
            <a:ext cx="8157911" cy="408744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400" b="1" dirty="0"/>
              <a:t>Search Feature did not help find the information needed</a:t>
            </a:r>
          </a:p>
          <a:p>
            <a:endParaRPr lang="en-US" sz="1200" b="1" dirty="0"/>
          </a:p>
          <a:p>
            <a:pPr lvl="1"/>
            <a:r>
              <a:rPr lang="en-US" sz="1200" dirty="0"/>
              <a:t>“When I </a:t>
            </a:r>
            <a:r>
              <a:rPr lang="en-US" sz="1200" b="1" dirty="0"/>
              <a:t>look for specific addresses it does not return results</a:t>
            </a:r>
            <a:r>
              <a:rPr lang="en-US" sz="1200" dirty="0"/>
              <a:t>, but when I zoom in manually the facility is there, with the same address I typed in. Search function is garbage.” (SAT 33, 04/06/2016)</a:t>
            </a:r>
          </a:p>
          <a:p>
            <a:pPr lvl="1"/>
            <a:endParaRPr lang="en-US" sz="1200" dirty="0"/>
          </a:p>
          <a:p>
            <a:pPr lvl="1"/>
            <a:r>
              <a:rPr lang="en-US" sz="1200" dirty="0"/>
              <a:t>“Searched for 'lead'. </a:t>
            </a:r>
            <a:r>
              <a:rPr lang="en-US" sz="1200" b="1" dirty="0"/>
              <a:t>Got zero results that were actual datasets</a:t>
            </a:r>
            <a:r>
              <a:rPr lang="en-US" sz="1200" dirty="0"/>
              <a:t>.” (SAT 15, 03/05/2016)</a:t>
            </a:r>
          </a:p>
          <a:p>
            <a:pPr lvl="1"/>
            <a:endParaRPr lang="en-US" sz="1200" dirty="0"/>
          </a:p>
          <a:p>
            <a:endParaRPr lang="en-US" sz="1400" b="1" dirty="0" smtClean="0"/>
          </a:p>
          <a:p>
            <a:r>
              <a:rPr lang="en-US" sz="1400" b="1" dirty="0" smtClean="0"/>
              <a:t>Broken links</a:t>
            </a:r>
            <a:endParaRPr lang="en-US" sz="1400" b="1" dirty="0"/>
          </a:p>
          <a:p>
            <a:pPr lvl="1"/>
            <a:endParaRPr lang="en-US" sz="1200" dirty="0"/>
          </a:p>
          <a:p>
            <a:pPr lvl="1"/>
            <a:r>
              <a:rPr lang="en-US" sz="1200" dirty="0"/>
              <a:t>“Search returned </a:t>
            </a:r>
            <a:r>
              <a:rPr lang="en-US" sz="1200" b="1" dirty="0"/>
              <a:t>a link that couldn't open document</a:t>
            </a:r>
            <a:r>
              <a:rPr lang="en-US" sz="1200" dirty="0"/>
              <a:t>.” (SAT 70, 02/19/2016) </a:t>
            </a:r>
          </a:p>
          <a:p>
            <a:pPr lvl="1"/>
            <a:endParaRPr lang="en-US" sz="1200" dirty="0"/>
          </a:p>
          <a:p>
            <a:pPr lvl="1"/>
            <a:r>
              <a:rPr lang="en-US" sz="1200" dirty="0"/>
              <a:t>“Search returned </a:t>
            </a:r>
            <a:r>
              <a:rPr lang="en-US" sz="1200" b="1" dirty="0"/>
              <a:t>broken links</a:t>
            </a:r>
            <a:r>
              <a:rPr lang="en-US" sz="1200" dirty="0"/>
              <a:t>.” (SAT 0, 12/17/2015)</a:t>
            </a:r>
          </a:p>
          <a:p>
            <a:pPr lvl="1"/>
            <a:endParaRPr lang="en-US" sz="1200" dirty="0"/>
          </a:p>
          <a:p>
            <a:endParaRPr lang="en-US" sz="1200" dirty="0"/>
          </a:p>
          <a:p>
            <a:endParaRPr lang="en-US" sz="1200" dirty="0"/>
          </a:p>
          <a:p>
            <a:endParaRPr lang="en-US" sz="1200" dirty="0"/>
          </a:p>
          <a:p>
            <a:endParaRPr lang="en-US" sz="1200" dirty="0"/>
          </a:p>
        </p:txBody>
      </p:sp>
    </p:spTree>
    <p:extLst>
      <p:ext uri="{BB962C8B-B14F-4D97-AF65-F5344CB8AC3E}">
        <p14:creationId xmlns:p14="http://schemas.microsoft.com/office/powerpoint/2010/main" val="2997831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227"/>
            <a:ext cx="6802183" cy="888608"/>
          </a:xfrm>
        </p:spPr>
        <p:txBody>
          <a:bodyPr>
            <a:normAutofit/>
          </a:bodyPr>
          <a:lstStyle/>
          <a:p>
            <a:pPr algn="l"/>
            <a:r>
              <a:rPr lang="en-US" sz="2400" dirty="0"/>
              <a:t>Content </a:t>
            </a:r>
            <a:r>
              <a:rPr lang="en-US" sz="2400" dirty="0" smtClean="0"/>
              <a:t>does not consistently produce relevant </a:t>
            </a:r>
            <a:r>
              <a:rPr lang="en-US" sz="2400" dirty="0"/>
              <a:t>search results</a:t>
            </a:r>
          </a:p>
        </p:txBody>
      </p:sp>
      <p:sp>
        <p:nvSpPr>
          <p:cNvPr id="3" name="Content Placeholder 2"/>
          <p:cNvSpPr>
            <a:spLocks noGrp="1"/>
          </p:cNvSpPr>
          <p:nvPr>
            <p:ph idx="1"/>
          </p:nvPr>
        </p:nvSpPr>
        <p:spPr>
          <a:xfrm>
            <a:off x="393154" y="5561487"/>
            <a:ext cx="8498634" cy="934190"/>
          </a:xfrm>
        </p:spPr>
        <p:txBody>
          <a:bodyPr>
            <a:normAutofit/>
          </a:bodyPr>
          <a:lstStyle/>
          <a:p>
            <a:pPr marL="82535" indent="0">
              <a:lnSpc>
                <a:spcPct val="100000"/>
              </a:lnSpc>
              <a:buNone/>
            </a:pPr>
            <a:r>
              <a:rPr lang="en-US" sz="1200" b="1" smtClean="0"/>
              <a:t>Recommendation</a:t>
            </a:r>
            <a:r>
              <a:rPr lang="en-US" sz="1200" b="1" dirty="0"/>
              <a:t>: </a:t>
            </a:r>
            <a:r>
              <a:rPr lang="en-US" sz="1200" dirty="0"/>
              <a:t>Ensure that page headings, content, and tagging contain meaningful keywords to ensure that Search provides the most accurate and relevant results.</a:t>
            </a:r>
          </a:p>
        </p:txBody>
      </p:sp>
      <p:sp>
        <p:nvSpPr>
          <p:cNvPr id="4" name="Slide Number Placeholder 3"/>
          <p:cNvSpPr>
            <a:spLocks noGrp="1"/>
          </p:cNvSpPr>
          <p:nvPr>
            <p:ph type="sldNum" sz="quarter" idx="12"/>
          </p:nvPr>
        </p:nvSpPr>
        <p:spPr/>
        <p:txBody>
          <a:bodyPr/>
          <a:lstStyle/>
          <a:p>
            <a:fld id="{C932CDCB-4B29-F641-AE31-D4360F16EBC3}" type="slidenum">
              <a:rPr lang="en-US" smtClean="0"/>
              <a:t>13</a:t>
            </a:fld>
            <a:endParaRPr lang="en-US" dirty="0"/>
          </a:p>
        </p:txBody>
      </p:sp>
      <p:cxnSp>
        <p:nvCxnSpPr>
          <p:cNvPr id="14" name="AutoShape 204"/>
          <p:cNvCxnSpPr>
            <a:cxnSpLocks noChangeShapeType="1"/>
            <a:stCxn id="13" idx="1"/>
            <a:endCxn id="22" idx="0"/>
          </p:cNvCxnSpPr>
          <p:nvPr/>
        </p:nvCxnSpPr>
        <p:spPr bwMode="auto">
          <a:xfrm rot="10800000" flipV="1">
            <a:off x="6787236" y="710101"/>
            <a:ext cx="472149" cy="412937"/>
          </a:xfrm>
          <a:prstGeom prst="curvedConnector2">
            <a:avLst/>
          </a:prstGeom>
          <a:noFill/>
          <a:ln w="28575">
            <a:solidFill>
              <a:srgbClr val="EE352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2" name="Picture 11"/>
          <p:cNvPicPr>
            <a:picLocks noChangeAspect="1"/>
          </p:cNvPicPr>
          <p:nvPr/>
        </p:nvPicPr>
        <p:blipFill>
          <a:blip r:embed="rId3"/>
          <a:stretch>
            <a:fillRect/>
          </a:stretch>
        </p:blipFill>
        <p:spPr>
          <a:xfrm>
            <a:off x="7259385" y="319318"/>
            <a:ext cx="1632402" cy="4661601"/>
          </a:xfrm>
          <a:prstGeom prst="rect">
            <a:avLst/>
          </a:prstGeom>
          <a:ln>
            <a:solidFill>
              <a:schemeClr val="bg1">
                <a:lumMod val="50000"/>
              </a:schemeClr>
            </a:solidFill>
          </a:ln>
        </p:spPr>
      </p:pic>
      <p:pic>
        <p:nvPicPr>
          <p:cNvPr id="22" name="Picture 21"/>
          <p:cNvPicPr>
            <a:picLocks noChangeAspect="1"/>
          </p:cNvPicPr>
          <p:nvPr/>
        </p:nvPicPr>
        <p:blipFill rotWithShape="1">
          <a:blip r:embed="rId4"/>
          <a:srcRect l="1264" t="5453" r="4314" b="14557"/>
          <a:stretch/>
        </p:blipFill>
        <p:spPr>
          <a:xfrm>
            <a:off x="4751950" y="1123039"/>
            <a:ext cx="4070570" cy="1112370"/>
          </a:xfrm>
          <a:prstGeom prst="rect">
            <a:avLst/>
          </a:prstGeom>
          <a:ln>
            <a:solidFill>
              <a:schemeClr val="bg1">
                <a:lumMod val="50000"/>
              </a:schemeClr>
            </a:solidFill>
          </a:ln>
        </p:spPr>
      </p:pic>
      <p:pic>
        <p:nvPicPr>
          <p:cNvPr id="23" name="Picture 22"/>
          <p:cNvPicPr>
            <a:picLocks noChangeAspect="1"/>
          </p:cNvPicPr>
          <p:nvPr/>
        </p:nvPicPr>
        <p:blipFill rotWithShape="1">
          <a:blip r:embed="rId5"/>
          <a:srcRect b="22552"/>
          <a:stretch/>
        </p:blipFill>
        <p:spPr>
          <a:xfrm>
            <a:off x="581389" y="1106721"/>
            <a:ext cx="4046753" cy="3372924"/>
          </a:xfrm>
          <a:prstGeom prst="rect">
            <a:avLst/>
          </a:prstGeom>
          <a:ln>
            <a:solidFill>
              <a:schemeClr val="bg1">
                <a:lumMod val="50000"/>
              </a:schemeClr>
            </a:solidFill>
          </a:ln>
        </p:spPr>
      </p:pic>
      <p:sp>
        <p:nvSpPr>
          <p:cNvPr id="13" name="Rectangle 237"/>
          <p:cNvSpPr>
            <a:spLocks noChangeArrowheads="1"/>
          </p:cNvSpPr>
          <p:nvPr/>
        </p:nvSpPr>
        <p:spPr bwMode="auto">
          <a:xfrm>
            <a:off x="7259384" y="541061"/>
            <a:ext cx="1025300" cy="338082"/>
          </a:xfrm>
          <a:prstGeom prst="rect">
            <a:avLst/>
          </a:prstGeom>
          <a:solidFill>
            <a:srgbClr val="EE3224">
              <a:alpha val="20000"/>
            </a:srgbClr>
          </a:solidFill>
          <a:ln w="28575" algn="ctr">
            <a:solidFill>
              <a:srgbClr val="EE3524"/>
            </a:solidFill>
            <a:miter lim="800000"/>
            <a:headEnd/>
            <a:tailEnd/>
          </a:ln>
        </p:spPr>
        <p:txBody>
          <a:bodyPr wrap="none" lIns="82048" tIns="41025" rIns="82048" bIns="41025" anchor="ctr"/>
          <a:lstStyle/>
          <a:p>
            <a:endParaRPr lang="en-US"/>
          </a:p>
        </p:txBody>
      </p:sp>
      <p:pic>
        <p:nvPicPr>
          <p:cNvPr id="28" name="Picture 27"/>
          <p:cNvPicPr>
            <a:picLocks noChangeAspect="1"/>
          </p:cNvPicPr>
          <p:nvPr/>
        </p:nvPicPr>
        <p:blipFill rotWithShape="1">
          <a:blip r:embed="rId6"/>
          <a:srcRect t="6290" b="23733"/>
          <a:stretch/>
        </p:blipFill>
        <p:spPr>
          <a:xfrm>
            <a:off x="1981417" y="2629618"/>
            <a:ext cx="4158583" cy="2182555"/>
          </a:xfrm>
          <a:prstGeom prst="rect">
            <a:avLst/>
          </a:prstGeom>
          <a:ln>
            <a:solidFill>
              <a:schemeClr val="bg1">
                <a:lumMod val="50000"/>
              </a:schemeClr>
            </a:solidFill>
          </a:ln>
        </p:spPr>
      </p:pic>
      <p:grpSp>
        <p:nvGrpSpPr>
          <p:cNvPr id="6" name="Group 22"/>
          <p:cNvGrpSpPr/>
          <p:nvPr/>
        </p:nvGrpSpPr>
        <p:grpSpPr>
          <a:xfrm>
            <a:off x="6254342" y="1663233"/>
            <a:ext cx="256886" cy="336176"/>
            <a:chOff x="4745674" y="966788"/>
            <a:chExt cx="256886" cy="336176"/>
          </a:xfrm>
        </p:grpSpPr>
        <p:sp>
          <p:nvSpPr>
            <p:cNvPr id="49" name="Oval 43"/>
            <p:cNvSpPr>
              <a:spLocks noChangeArrowheads="1"/>
            </p:cNvSpPr>
            <p:nvPr/>
          </p:nvSpPr>
          <p:spPr bwMode="auto">
            <a:xfrm>
              <a:off x="4784640" y="1046630"/>
              <a:ext cx="191943" cy="17088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50" name="Text Box 44"/>
            <p:cNvSpPr txBox="1">
              <a:spLocks noChangeArrowheads="1"/>
            </p:cNvSpPr>
            <p:nvPr/>
          </p:nvSpPr>
          <p:spPr bwMode="auto">
            <a:xfrm>
              <a:off x="4745674" y="966788"/>
              <a:ext cx="256886" cy="33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grpSp>
        <p:nvGrpSpPr>
          <p:cNvPr id="7" name="Group 15"/>
          <p:cNvGrpSpPr/>
          <p:nvPr/>
        </p:nvGrpSpPr>
        <p:grpSpPr>
          <a:xfrm>
            <a:off x="2351068" y="966788"/>
            <a:ext cx="256886" cy="336176"/>
            <a:chOff x="2024613" y="855990"/>
            <a:chExt cx="256886" cy="336176"/>
          </a:xfrm>
        </p:grpSpPr>
        <p:sp>
          <p:nvSpPr>
            <p:cNvPr id="46" name="Oval 40"/>
            <p:cNvSpPr>
              <a:spLocks noChangeArrowheads="1"/>
            </p:cNvSpPr>
            <p:nvPr/>
          </p:nvSpPr>
          <p:spPr bwMode="auto">
            <a:xfrm>
              <a:off x="2063579" y="935832"/>
              <a:ext cx="191943" cy="17088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47" name="Text Box 41"/>
            <p:cNvSpPr txBox="1">
              <a:spLocks noChangeArrowheads="1"/>
            </p:cNvSpPr>
            <p:nvPr/>
          </p:nvSpPr>
          <p:spPr bwMode="auto">
            <a:xfrm>
              <a:off x="2024613" y="855990"/>
              <a:ext cx="256886" cy="33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grpSp>
        <p:nvGrpSpPr>
          <p:cNvPr id="11" name="Group 11"/>
          <p:cNvGrpSpPr/>
          <p:nvPr/>
        </p:nvGrpSpPr>
        <p:grpSpPr>
          <a:xfrm>
            <a:off x="3756113" y="2510431"/>
            <a:ext cx="256886" cy="336176"/>
            <a:chOff x="6067578" y="2233019"/>
            <a:chExt cx="256886" cy="336176"/>
          </a:xfrm>
        </p:grpSpPr>
        <p:sp>
          <p:nvSpPr>
            <p:cNvPr id="43" name="Oval 37"/>
            <p:cNvSpPr>
              <a:spLocks noChangeArrowheads="1"/>
            </p:cNvSpPr>
            <p:nvPr/>
          </p:nvSpPr>
          <p:spPr bwMode="auto">
            <a:xfrm>
              <a:off x="6106544" y="2312861"/>
              <a:ext cx="191943" cy="17088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44" name="Text Box 38"/>
            <p:cNvSpPr txBox="1">
              <a:spLocks noChangeArrowheads="1"/>
            </p:cNvSpPr>
            <p:nvPr/>
          </p:nvSpPr>
          <p:spPr bwMode="auto">
            <a:xfrm>
              <a:off x="6067578" y="2233019"/>
              <a:ext cx="256886" cy="33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spTree>
    <p:extLst>
      <p:ext uri="{BB962C8B-B14F-4D97-AF65-F5344CB8AC3E}">
        <p14:creationId xmlns:p14="http://schemas.microsoft.com/office/powerpoint/2010/main" val="3955548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Search results lack useful descriptions</a:t>
            </a:r>
            <a:endParaRPr lang="en-US" sz="2400" dirty="0"/>
          </a:p>
        </p:txBody>
      </p:sp>
      <p:sp>
        <p:nvSpPr>
          <p:cNvPr id="3" name="Content Placeholder 2"/>
          <p:cNvSpPr>
            <a:spLocks noGrp="1"/>
          </p:cNvSpPr>
          <p:nvPr>
            <p:ph idx="1"/>
          </p:nvPr>
        </p:nvSpPr>
        <p:spPr>
          <a:xfrm>
            <a:off x="457200" y="2781300"/>
            <a:ext cx="2907792" cy="3058667"/>
          </a:xfrm>
        </p:spPr>
        <p:txBody>
          <a:bodyPr>
            <a:normAutofit/>
          </a:bodyPr>
          <a:lstStyle/>
          <a:p>
            <a:pPr marL="82535" indent="0">
              <a:lnSpc>
                <a:spcPct val="100000"/>
              </a:lnSpc>
              <a:buNone/>
            </a:pPr>
            <a:r>
              <a:rPr lang="en-US" sz="1200" b="1" smtClean="0"/>
              <a:t>Recommendation</a:t>
            </a:r>
            <a:r>
              <a:rPr lang="en-US" sz="1200" b="1" dirty="0"/>
              <a:t>: </a:t>
            </a:r>
            <a:r>
              <a:rPr lang="en-US" sz="1200" dirty="0"/>
              <a:t>Ensure</a:t>
            </a:r>
            <a:r>
              <a:rPr lang="en-US" sz="1200" b="1" dirty="0"/>
              <a:t> </a:t>
            </a:r>
            <a:r>
              <a:rPr lang="en-US" sz="1200" dirty="0"/>
              <a:t>search results provide useful descriptions that include a summary of the content available on the destination pages. </a:t>
            </a:r>
          </a:p>
        </p:txBody>
      </p:sp>
      <p:pic>
        <p:nvPicPr>
          <p:cNvPr id="5" name="Picture 4"/>
          <p:cNvPicPr>
            <a:picLocks noChangeAspect="1"/>
          </p:cNvPicPr>
          <p:nvPr/>
        </p:nvPicPr>
        <p:blipFill rotWithShape="1">
          <a:blip r:embed="rId3"/>
          <a:srcRect l="14309" t="11442" r="33196" b="50000"/>
          <a:stretch/>
        </p:blipFill>
        <p:spPr>
          <a:xfrm>
            <a:off x="3731455" y="1379552"/>
            <a:ext cx="4955345" cy="3739826"/>
          </a:xfrm>
          <a:prstGeom prst="rect">
            <a:avLst/>
          </a:prstGeom>
          <a:ln>
            <a:solidFill>
              <a:schemeClr val="bg1">
                <a:lumMod val="50000"/>
              </a:schemeClr>
            </a:solidFill>
          </a:ln>
        </p:spPr>
      </p:pic>
      <p:sp>
        <p:nvSpPr>
          <p:cNvPr id="8" name="Rounded Rectangle 7"/>
          <p:cNvSpPr/>
          <p:nvPr/>
        </p:nvSpPr>
        <p:spPr>
          <a:xfrm>
            <a:off x="3731455" y="3785913"/>
            <a:ext cx="938082" cy="243840"/>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4224880" y="4156209"/>
            <a:ext cx="3980336" cy="349032"/>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932CDCB-4B29-F641-AE31-D4360F16EBC3}" type="slidenum">
              <a:rPr lang="en-US" smtClean="0"/>
              <a:t>14</a:t>
            </a:fld>
            <a:endParaRPr lang="en-US" dirty="0"/>
          </a:p>
        </p:txBody>
      </p:sp>
    </p:spTree>
    <p:extLst>
      <p:ext uri="{BB962C8B-B14F-4D97-AF65-F5344CB8AC3E}">
        <p14:creationId xmlns:p14="http://schemas.microsoft.com/office/powerpoint/2010/main" val="1274225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77" y="625884"/>
            <a:ext cx="8918876" cy="888608"/>
          </a:xfrm>
        </p:spPr>
        <p:txBody>
          <a:bodyPr>
            <a:noAutofit/>
          </a:bodyPr>
          <a:lstStyle/>
          <a:p>
            <a:r>
              <a:rPr lang="en-US" sz="2400" dirty="0" smtClean="0"/>
              <a:t>Concerned citizen or consumer visitors are the least satisfied group and struggle the most to accomplish their task on EPA.gov, while students and educators have the highest accomplishment rates and satisfaction scores. </a:t>
            </a:r>
            <a:endParaRPr lang="en-US" sz="2400" dirty="0"/>
          </a:p>
        </p:txBody>
      </p:sp>
      <p:sp>
        <p:nvSpPr>
          <p:cNvPr id="3" name="Slide Number Placeholder 2"/>
          <p:cNvSpPr>
            <a:spLocks noGrp="1"/>
          </p:cNvSpPr>
          <p:nvPr>
            <p:ph type="sldNum" sz="quarter" idx="12"/>
          </p:nvPr>
        </p:nvSpPr>
        <p:spPr/>
        <p:txBody>
          <a:bodyPr/>
          <a:lstStyle/>
          <a:p>
            <a:fld id="{EB5131EF-D618-5347-8462-43F33F2C84D1}" type="slidenum">
              <a:rPr lang="en-US" smtClean="0"/>
              <a:t>15</a:t>
            </a:fld>
            <a:endParaRPr lang="en-US" dirty="0"/>
          </a:p>
        </p:txBody>
      </p:sp>
      <p:graphicFrame>
        <p:nvGraphicFramePr>
          <p:cNvPr id="7" name="Chart 6"/>
          <p:cNvGraphicFramePr/>
          <p:nvPr>
            <p:extLst>
              <p:ext uri="{D42A27DB-BD31-4B8C-83A1-F6EECF244321}">
                <p14:modId xmlns:p14="http://schemas.microsoft.com/office/powerpoint/2010/main" val="673673113"/>
              </p:ext>
            </p:extLst>
          </p:nvPr>
        </p:nvGraphicFramePr>
        <p:xfrm>
          <a:off x="1017973" y="1411519"/>
          <a:ext cx="6980808" cy="4906146"/>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
        <p:nvSpPr>
          <p:cNvPr id="23" name="TextBox 22"/>
          <p:cNvSpPr txBox="1"/>
          <p:nvPr/>
        </p:nvSpPr>
        <p:spPr>
          <a:xfrm>
            <a:off x="957293" y="5082127"/>
            <a:ext cx="513440" cy="230832"/>
          </a:xfrm>
          <a:prstGeom prst="rect">
            <a:avLst/>
          </a:prstGeom>
          <a:noFill/>
        </p:spPr>
        <p:txBody>
          <a:bodyPr wrap="square" rtlCol="0">
            <a:spAutoFit/>
          </a:bodyPr>
          <a:lstStyle/>
          <a:p>
            <a:r>
              <a:rPr lang="en-US" sz="900" dirty="0" smtClean="0"/>
              <a:t>SAT</a:t>
            </a:r>
            <a:endParaRPr lang="en-US" sz="900" dirty="0"/>
          </a:p>
        </p:txBody>
      </p:sp>
      <p:sp>
        <p:nvSpPr>
          <p:cNvPr id="24" name="TextBox 23"/>
          <p:cNvSpPr txBox="1"/>
          <p:nvPr/>
        </p:nvSpPr>
        <p:spPr>
          <a:xfrm>
            <a:off x="1330569" y="5051349"/>
            <a:ext cx="386862" cy="261610"/>
          </a:xfrm>
          <a:prstGeom prst="rect">
            <a:avLst/>
          </a:prstGeom>
          <a:noFill/>
        </p:spPr>
        <p:txBody>
          <a:bodyPr wrap="square" rtlCol="0">
            <a:spAutoFit/>
          </a:bodyPr>
          <a:lstStyle/>
          <a:p>
            <a:r>
              <a:rPr lang="en-US" sz="1100" b="1" dirty="0" smtClean="0"/>
              <a:t>64</a:t>
            </a:r>
            <a:endParaRPr lang="en-US" sz="1100" b="1" dirty="0"/>
          </a:p>
        </p:txBody>
      </p:sp>
      <p:sp>
        <p:nvSpPr>
          <p:cNvPr id="25" name="TextBox 24"/>
          <p:cNvSpPr txBox="1"/>
          <p:nvPr/>
        </p:nvSpPr>
        <p:spPr>
          <a:xfrm>
            <a:off x="2296799" y="5051349"/>
            <a:ext cx="386862" cy="261610"/>
          </a:xfrm>
          <a:prstGeom prst="rect">
            <a:avLst/>
          </a:prstGeom>
          <a:noFill/>
        </p:spPr>
        <p:txBody>
          <a:bodyPr wrap="square" rtlCol="0">
            <a:spAutoFit/>
          </a:bodyPr>
          <a:lstStyle/>
          <a:p>
            <a:r>
              <a:rPr lang="en-US" sz="1100" b="1" dirty="0" smtClean="0"/>
              <a:t>63</a:t>
            </a:r>
            <a:endParaRPr lang="en-US" sz="1100" b="1" dirty="0"/>
          </a:p>
        </p:txBody>
      </p:sp>
      <p:sp>
        <p:nvSpPr>
          <p:cNvPr id="26" name="TextBox 25"/>
          <p:cNvSpPr txBox="1"/>
          <p:nvPr/>
        </p:nvSpPr>
        <p:spPr>
          <a:xfrm>
            <a:off x="3263029" y="5051349"/>
            <a:ext cx="386862" cy="261610"/>
          </a:xfrm>
          <a:prstGeom prst="rect">
            <a:avLst/>
          </a:prstGeom>
          <a:noFill/>
        </p:spPr>
        <p:txBody>
          <a:bodyPr wrap="square" rtlCol="0">
            <a:spAutoFit/>
          </a:bodyPr>
          <a:lstStyle/>
          <a:p>
            <a:r>
              <a:rPr lang="en-US" sz="1100" b="1" dirty="0" smtClean="0"/>
              <a:t>74</a:t>
            </a:r>
            <a:endParaRPr lang="en-US" sz="1100" b="1" dirty="0"/>
          </a:p>
        </p:txBody>
      </p:sp>
      <p:sp>
        <p:nvSpPr>
          <p:cNvPr id="27" name="TextBox 26"/>
          <p:cNvSpPr txBox="1"/>
          <p:nvPr/>
        </p:nvSpPr>
        <p:spPr>
          <a:xfrm>
            <a:off x="4185138" y="5047035"/>
            <a:ext cx="386862" cy="261610"/>
          </a:xfrm>
          <a:prstGeom prst="rect">
            <a:avLst/>
          </a:prstGeom>
          <a:noFill/>
        </p:spPr>
        <p:txBody>
          <a:bodyPr wrap="square" rtlCol="0">
            <a:spAutoFit/>
          </a:bodyPr>
          <a:lstStyle/>
          <a:p>
            <a:r>
              <a:rPr lang="en-US" sz="1100" b="1" dirty="0" smtClean="0"/>
              <a:t>64</a:t>
            </a:r>
            <a:endParaRPr lang="en-US" sz="1100" b="1" dirty="0"/>
          </a:p>
        </p:txBody>
      </p:sp>
      <p:sp>
        <p:nvSpPr>
          <p:cNvPr id="28" name="TextBox 27"/>
          <p:cNvSpPr txBox="1"/>
          <p:nvPr/>
        </p:nvSpPr>
        <p:spPr>
          <a:xfrm>
            <a:off x="5151368" y="5047035"/>
            <a:ext cx="386862" cy="261610"/>
          </a:xfrm>
          <a:prstGeom prst="rect">
            <a:avLst/>
          </a:prstGeom>
          <a:noFill/>
        </p:spPr>
        <p:txBody>
          <a:bodyPr wrap="square" rtlCol="0">
            <a:spAutoFit/>
          </a:bodyPr>
          <a:lstStyle/>
          <a:p>
            <a:r>
              <a:rPr lang="en-US" sz="1100" b="1" dirty="0" smtClean="0"/>
              <a:t>75</a:t>
            </a:r>
            <a:endParaRPr lang="en-US" sz="1100" b="1" dirty="0"/>
          </a:p>
        </p:txBody>
      </p:sp>
      <p:sp>
        <p:nvSpPr>
          <p:cNvPr id="29" name="TextBox 28"/>
          <p:cNvSpPr txBox="1"/>
          <p:nvPr/>
        </p:nvSpPr>
        <p:spPr>
          <a:xfrm>
            <a:off x="6117598" y="5047035"/>
            <a:ext cx="386862" cy="261610"/>
          </a:xfrm>
          <a:prstGeom prst="rect">
            <a:avLst/>
          </a:prstGeom>
          <a:noFill/>
        </p:spPr>
        <p:txBody>
          <a:bodyPr wrap="square" rtlCol="0">
            <a:spAutoFit/>
          </a:bodyPr>
          <a:lstStyle/>
          <a:p>
            <a:r>
              <a:rPr lang="en-US" sz="1100" b="1" dirty="0" smtClean="0"/>
              <a:t>65</a:t>
            </a:r>
            <a:endParaRPr lang="en-US" sz="1100" b="1" dirty="0"/>
          </a:p>
        </p:txBody>
      </p:sp>
      <p:sp>
        <p:nvSpPr>
          <p:cNvPr id="30" name="TextBox 29"/>
          <p:cNvSpPr txBox="1"/>
          <p:nvPr/>
        </p:nvSpPr>
        <p:spPr>
          <a:xfrm>
            <a:off x="7083828" y="5033843"/>
            <a:ext cx="386862" cy="261610"/>
          </a:xfrm>
          <a:prstGeom prst="rect">
            <a:avLst/>
          </a:prstGeom>
          <a:noFill/>
        </p:spPr>
        <p:txBody>
          <a:bodyPr wrap="square" rtlCol="0">
            <a:spAutoFit/>
          </a:bodyPr>
          <a:lstStyle/>
          <a:p>
            <a:r>
              <a:rPr lang="en-US" sz="1100" b="1" dirty="0" smtClean="0"/>
              <a:t>60</a:t>
            </a:r>
            <a:endParaRPr lang="en-US" sz="1100" b="1" dirty="0"/>
          </a:p>
        </p:txBody>
      </p:sp>
      <p:sp>
        <p:nvSpPr>
          <p:cNvPr id="31" name="TextBox 30"/>
          <p:cNvSpPr txBox="1"/>
          <p:nvPr/>
        </p:nvSpPr>
        <p:spPr>
          <a:xfrm>
            <a:off x="3989829" y="6115550"/>
            <a:ext cx="777479" cy="215444"/>
          </a:xfrm>
          <a:prstGeom prst="rect">
            <a:avLst/>
          </a:prstGeom>
          <a:noFill/>
        </p:spPr>
        <p:txBody>
          <a:bodyPr wrap="square" rtlCol="0">
            <a:spAutoFit/>
          </a:bodyPr>
          <a:lstStyle/>
          <a:p>
            <a:r>
              <a:rPr lang="en-US" sz="800" dirty="0" smtClean="0"/>
              <a:t>n=17,431</a:t>
            </a:r>
            <a:endParaRPr lang="en-US" sz="800" dirty="0"/>
          </a:p>
        </p:txBody>
      </p:sp>
      <p:sp>
        <p:nvSpPr>
          <p:cNvPr id="32" name="Rectangle 31"/>
          <p:cNvSpPr/>
          <p:nvPr/>
        </p:nvSpPr>
        <p:spPr>
          <a:xfrm>
            <a:off x="2314555" y="5033843"/>
            <a:ext cx="294001" cy="234976"/>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56738" y="4474552"/>
            <a:ext cx="963227" cy="33735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Researcher</a:t>
            </a:r>
            <a:endParaRPr lang="en-US" sz="1100" dirty="0"/>
          </a:p>
        </p:txBody>
      </p:sp>
      <p:sp>
        <p:nvSpPr>
          <p:cNvPr id="35" name="Bent-Up Arrow 34"/>
          <p:cNvSpPr/>
          <p:nvPr/>
        </p:nvSpPr>
        <p:spPr>
          <a:xfrm>
            <a:off x="7542691" y="4909351"/>
            <a:ext cx="912180" cy="654466"/>
          </a:xfrm>
          <a:prstGeom prst="bentUpArrow">
            <a:avLst>
              <a:gd name="adj1" fmla="val 19574"/>
              <a:gd name="adj2" fmla="val 25000"/>
              <a:gd name="adj3" fmla="val 25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p:cNvSpPr txBox="1"/>
          <p:nvPr/>
        </p:nvSpPr>
        <p:spPr bwMode="gray">
          <a:xfrm>
            <a:off x="11486" y="6195170"/>
            <a:ext cx="1875929" cy="230832"/>
          </a:xfrm>
          <a:prstGeom prst="rect">
            <a:avLst/>
          </a:prstGeom>
          <a:noFill/>
        </p:spPr>
        <p:txBody>
          <a:bodyPr wrap="square" rtlCol="0">
            <a:spAutoFit/>
          </a:bodyPr>
          <a:lstStyle/>
          <a:p>
            <a:pPr marL="344488" indent="-344488" defTabSz="914400"/>
            <a:r>
              <a:rPr lang="en-US" sz="900" dirty="0" smtClean="0">
                <a:cs typeface="Arial" pitchFamily="34" charset="0"/>
              </a:rPr>
              <a:t>Not all answer options shown.</a:t>
            </a:r>
          </a:p>
        </p:txBody>
      </p:sp>
    </p:spTree>
    <p:extLst>
      <p:ext uri="{BB962C8B-B14F-4D97-AF65-F5344CB8AC3E}">
        <p14:creationId xmlns:p14="http://schemas.microsoft.com/office/powerpoint/2010/main" val="2908501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2347" y="444895"/>
            <a:ext cx="9011653" cy="921679"/>
          </a:xfrm>
        </p:spPr>
        <p:txBody>
          <a:bodyPr>
            <a:noAutofit/>
          </a:bodyPr>
          <a:lstStyle/>
          <a:p>
            <a:pPr algn="ctr"/>
            <a:r>
              <a:rPr lang="en-US" sz="2400" b="1" dirty="0" smtClean="0"/>
              <a:t>Over half </a:t>
            </a:r>
            <a:r>
              <a:rPr lang="en-US" sz="2400" dirty="0" smtClean="0"/>
              <a:t>the concerned </a:t>
            </a:r>
            <a:r>
              <a:rPr lang="en-US" sz="2400" dirty="0"/>
              <a:t>citizen or consumer </a:t>
            </a:r>
            <a:r>
              <a:rPr lang="en-US" sz="2400" dirty="0" smtClean="0"/>
              <a:t>visitors are first time visitors and their satisfaction is significantly lower than other groups. </a:t>
            </a:r>
            <a:endParaRPr lang="en-US" sz="2400" b="1" dirty="0"/>
          </a:p>
        </p:txBody>
      </p:sp>
      <p:graphicFrame>
        <p:nvGraphicFramePr>
          <p:cNvPr id="5" name="Table 4"/>
          <p:cNvGraphicFramePr>
            <a:graphicFrameLocks noGrp="1"/>
          </p:cNvGraphicFramePr>
          <p:nvPr>
            <p:extLst>
              <p:ext uri="{D42A27DB-BD31-4B8C-83A1-F6EECF244321}">
                <p14:modId xmlns:p14="http://schemas.microsoft.com/office/powerpoint/2010/main" val="528535754"/>
              </p:ext>
            </p:extLst>
          </p:nvPr>
        </p:nvGraphicFramePr>
        <p:xfrm>
          <a:off x="514014" y="1728147"/>
          <a:ext cx="8039620" cy="4038600"/>
        </p:xfrm>
        <a:graphic>
          <a:graphicData uri="http://schemas.openxmlformats.org/drawingml/2006/table">
            <a:tbl>
              <a:tblPr firstRow="1" bandRow="1">
                <a:tableStyleId>{073A0DAA-6AF3-43AB-8588-CEC1D06C72B9}</a:tableStyleId>
              </a:tblPr>
              <a:tblGrid>
                <a:gridCol w="2177283"/>
                <a:gridCol w="5862337"/>
              </a:tblGrid>
              <a:tr h="408865">
                <a:tc>
                  <a:txBody>
                    <a:bodyPr/>
                    <a:lstStyle/>
                    <a:p>
                      <a:pPr algn="ctr"/>
                      <a:r>
                        <a:rPr lang="en-US" sz="1100" b="1" dirty="0" smtClean="0">
                          <a:solidFill>
                            <a:schemeClr val="bg1"/>
                          </a:solidFill>
                          <a:latin typeface="+mn-lt"/>
                          <a:cs typeface="Arial" pitchFamily="34" charset="0"/>
                        </a:rPr>
                        <a:t>Custom</a:t>
                      </a:r>
                      <a:r>
                        <a:rPr lang="en-US" sz="1100" b="1" baseline="0" dirty="0" smtClean="0">
                          <a:solidFill>
                            <a:schemeClr val="bg1"/>
                          </a:solidFill>
                          <a:latin typeface="+mn-lt"/>
                          <a:cs typeface="Arial" pitchFamily="34" charset="0"/>
                        </a:rPr>
                        <a:t> Question</a:t>
                      </a:r>
                      <a:endParaRPr lang="en-US" sz="11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baseline="0" dirty="0" smtClean="0">
                          <a:latin typeface="+mn-lt"/>
                        </a:rPr>
                        <a:t>Segment</a:t>
                      </a:r>
                      <a:r>
                        <a:rPr lang="da-DK" sz="1100" kern="1200" baseline="0" dirty="0" smtClean="0">
                          <a:latin typeface="+mn-l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baseline="0" dirty="0" smtClean="0">
                          <a:solidFill>
                            <a:schemeClr val="lt1"/>
                          </a:solidFill>
                          <a:latin typeface="+mn-lt"/>
                          <a:ea typeface="+mn-ea"/>
                          <a:cs typeface="+mn-cs"/>
                        </a:rPr>
                        <a:t>Concerned Citizen or Consumer</a:t>
                      </a:r>
                      <a:endParaRPr lang="da-DK" sz="1100" b="1" kern="1200" baseline="0" dirty="0" smtClean="0">
                        <a:solidFill>
                          <a:schemeClr val="lt1"/>
                        </a:solidFill>
                        <a:latin typeface="+mn-lt"/>
                        <a:ea typeface="+mn-ea"/>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215348">
                <a:tc>
                  <a:txBody>
                    <a:bodyPr/>
                    <a:lstStyle/>
                    <a:p>
                      <a:pPr algn="ctr">
                        <a:lnSpc>
                          <a:spcPct val="100000"/>
                        </a:lnSpc>
                      </a:pPr>
                      <a:r>
                        <a:rPr lang="en-US" sz="1100" b="1" dirty="0" smtClean="0">
                          <a:solidFill>
                            <a:schemeClr val="tx1"/>
                          </a:solidFill>
                          <a:latin typeface="+mn-lt"/>
                          <a:cs typeface="Arial" pitchFamily="34" charset="0"/>
                        </a:rPr>
                        <a:t>Sample</a:t>
                      </a:r>
                      <a:r>
                        <a:rPr lang="en-US" sz="1100" b="1" baseline="0" dirty="0" smtClean="0">
                          <a:solidFill>
                            <a:schemeClr val="tx1"/>
                          </a:solidFill>
                          <a:latin typeface="+mn-lt"/>
                          <a:cs typeface="Arial" pitchFamily="34" charset="0"/>
                        </a:rPr>
                        <a:t> Size</a:t>
                      </a:r>
                      <a:endParaRPr lang="en-US" sz="1100" b="1" dirty="0">
                        <a:solidFill>
                          <a:schemeClr val="tx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ctr">
                        <a:lnSpc>
                          <a:spcPct val="100000"/>
                        </a:lnSpc>
                        <a:buFontTx/>
                        <a:buNone/>
                      </a:pPr>
                      <a:r>
                        <a:rPr lang="en-US" sz="1100" b="0" dirty="0" smtClean="0">
                          <a:solidFill>
                            <a:schemeClr val="tx1"/>
                          </a:solidFill>
                          <a:latin typeface="+mn-lt"/>
                          <a:cs typeface="Arial" pitchFamily="34" charset="0"/>
                        </a:rPr>
                        <a:t>n= 3,802  |  Sat 63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r>
              <a:tr h="941620">
                <a:tc>
                  <a:txBody>
                    <a:bodyPr/>
                    <a:lstStyle/>
                    <a:p>
                      <a:pPr algn="ctr">
                        <a:lnSpc>
                          <a:spcPct val="100000"/>
                        </a:lnSpc>
                      </a:pPr>
                      <a:r>
                        <a:rPr lang="en-US" sz="1100" b="1" dirty="0" smtClean="0">
                          <a:latin typeface="+mn-lt"/>
                          <a:cs typeface="+mn-cs"/>
                        </a:rPr>
                        <a:t>Frequency</a:t>
                      </a:r>
                      <a:endParaRPr lang="en-US" sz="1100" b="1" dirty="0">
                        <a:latin typeface="+mn-lt"/>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nSpc>
                          <a:spcPct val="100000"/>
                        </a:lnSpc>
                        <a:spcBef>
                          <a:spcPts val="0"/>
                        </a:spcBef>
                        <a:spcAft>
                          <a:spcPts val="200"/>
                        </a:spcAft>
                        <a:buFontTx/>
                        <a:buNone/>
                      </a:pPr>
                      <a:r>
                        <a:rPr lang="en-US" sz="900" b="0" dirty="0" smtClean="0">
                          <a:latin typeface="+mn-lt"/>
                        </a:rPr>
                        <a:t>62% = </a:t>
                      </a:r>
                      <a:r>
                        <a:rPr lang="en-US" sz="900" b="1" dirty="0" smtClean="0">
                          <a:latin typeface="+mn-lt"/>
                        </a:rPr>
                        <a:t>This</a:t>
                      </a:r>
                      <a:r>
                        <a:rPr lang="en-US" sz="900" b="1" baseline="0" dirty="0" smtClean="0">
                          <a:latin typeface="+mn-lt"/>
                        </a:rPr>
                        <a:t> is my first time</a:t>
                      </a:r>
                      <a:r>
                        <a:rPr lang="en-US" sz="900" b="1" dirty="0" smtClean="0">
                          <a:latin typeface="+mn-lt"/>
                        </a:rPr>
                        <a:t> (Sat 62,</a:t>
                      </a:r>
                      <a:r>
                        <a:rPr lang="en-US" sz="900" b="1" baseline="0" dirty="0" smtClean="0">
                          <a:latin typeface="+mn-lt"/>
                        </a:rPr>
                        <a:t> n=2,350</a:t>
                      </a:r>
                      <a:r>
                        <a:rPr lang="en-US" sz="900" b="1" dirty="0" smtClean="0">
                          <a:latin typeface="+mn-lt"/>
                        </a:rPr>
                        <a:t>)       </a:t>
                      </a:r>
                      <a:endParaRPr lang="en-US" sz="900" b="1" dirty="0" smtClean="0">
                        <a:solidFill>
                          <a:srgbClr val="FF0000"/>
                        </a:solidFill>
                        <a:latin typeface="+mn-lt"/>
                      </a:endParaRPr>
                    </a:p>
                    <a:p>
                      <a:pPr>
                        <a:lnSpc>
                          <a:spcPct val="100000"/>
                        </a:lnSpc>
                        <a:spcBef>
                          <a:spcPts val="0"/>
                        </a:spcBef>
                        <a:spcAft>
                          <a:spcPts val="200"/>
                        </a:spcAft>
                        <a:buFontTx/>
                        <a:buNone/>
                      </a:pPr>
                      <a:r>
                        <a:rPr lang="en-US" sz="900" b="0" dirty="0" smtClean="0">
                          <a:latin typeface="+mn-lt"/>
                        </a:rPr>
                        <a:t>20% = A</a:t>
                      </a:r>
                      <a:r>
                        <a:rPr lang="en-US" sz="900" b="0" baseline="0" dirty="0" smtClean="0">
                          <a:latin typeface="+mn-lt"/>
                        </a:rPr>
                        <a:t> few times a year </a:t>
                      </a:r>
                      <a:r>
                        <a:rPr lang="en-US" sz="900" b="0" dirty="0" smtClean="0">
                          <a:latin typeface="+mn-lt"/>
                        </a:rPr>
                        <a:t>(Sat 68,</a:t>
                      </a:r>
                      <a:r>
                        <a:rPr lang="en-US" sz="900" b="0" baseline="0" dirty="0" smtClean="0">
                          <a:latin typeface="+mn-lt"/>
                        </a:rPr>
                        <a:t> n=779</a:t>
                      </a:r>
                      <a:r>
                        <a:rPr lang="en-US" sz="900" b="0" dirty="0" smtClean="0">
                          <a:latin typeface="+mn-lt"/>
                        </a:rPr>
                        <a:t>)</a:t>
                      </a:r>
                    </a:p>
                    <a:p>
                      <a:pPr>
                        <a:lnSpc>
                          <a:spcPct val="100000"/>
                        </a:lnSpc>
                        <a:spcBef>
                          <a:spcPts val="0"/>
                        </a:spcBef>
                        <a:spcAft>
                          <a:spcPts val="200"/>
                        </a:spcAft>
                        <a:buFontTx/>
                        <a:buNone/>
                      </a:pPr>
                      <a:r>
                        <a:rPr lang="en-US" sz="900" b="0" baseline="0" dirty="0" smtClean="0">
                          <a:latin typeface="+mn-lt"/>
                        </a:rPr>
                        <a:t>  8</a:t>
                      </a:r>
                      <a:r>
                        <a:rPr lang="en-US" sz="900" b="0" dirty="0" smtClean="0">
                          <a:latin typeface="+mn-lt"/>
                        </a:rPr>
                        <a:t>% = About</a:t>
                      </a:r>
                      <a:r>
                        <a:rPr lang="en-US" sz="900" b="0" baseline="0" dirty="0" smtClean="0">
                          <a:latin typeface="+mn-lt"/>
                        </a:rPr>
                        <a:t> once a year</a:t>
                      </a:r>
                      <a:r>
                        <a:rPr lang="en-US" sz="900" b="0" dirty="0" smtClean="0">
                          <a:latin typeface="+mn-lt"/>
                        </a:rPr>
                        <a:t> (Sat 56,</a:t>
                      </a:r>
                      <a:r>
                        <a:rPr lang="en-US" sz="900" b="0" baseline="0" dirty="0" smtClean="0">
                          <a:latin typeface="+mn-lt"/>
                        </a:rPr>
                        <a:t> n=290</a:t>
                      </a:r>
                      <a:r>
                        <a:rPr lang="en-US" sz="900" b="0" dirty="0" smtClean="0">
                          <a:latin typeface="+mn-lt"/>
                        </a:rPr>
                        <a:t>)  </a:t>
                      </a:r>
                      <a:endParaRPr lang="en-US" sz="900" b="0" dirty="0" smtClean="0">
                        <a:solidFill>
                          <a:srgbClr val="FF0000"/>
                        </a:solidFill>
                        <a:latin typeface="+mn-lt"/>
                      </a:endParaRPr>
                    </a:p>
                    <a:p>
                      <a:pPr>
                        <a:lnSpc>
                          <a:spcPct val="100000"/>
                        </a:lnSpc>
                        <a:spcBef>
                          <a:spcPts val="0"/>
                        </a:spcBef>
                        <a:spcAft>
                          <a:spcPts val="200"/>
                        </a:spcAft>
                        <a:buFontTx/>
                        <a:buNone/>
                      </a:pPr>
                      <a:r>
                        <a:rPr lang="en-US" sz="900" b="0" baseline="0" dirty="0" smtClean="0">
                          <a:latin typeface="+mn-lt"/>
                        </a:rPr>
                        <a:t>  5</a:t>
                      </a:r>
                      <a:r>
                        <a:rPr lang="en-US" sz="900" b="0" dirty="0" smtClean="0">
                          <a:latin typeface="+mn-lt"/>
                        </a:rPr>
                        <a:t>% = Monthly</a:t>
                      </a:r>
                      <a:r>
                        <a:rPr lang="en-US" sz="900" b="0" baseline="0" dirty="0" smtClean="0">
                          <a:latin typeface="+mn-lt"/>
                        </a:rPr>
                        <a:t> (Sat 68, n=192)</a:t>
                      </a:r>
                      <a:r>
                        <a:rPr lang="en-US" sz="900" b="0" dirty="0" smtClean="0">
                          <a:latin typeface="+mn-lt"/>
                        </a:rPr>
                        <a:t> </a:t>
                      </a:r>
                    </a:p>
                    <a:p>
                      <a:pPr>
                        <a:lnSpc>
                          <a:spcPct val="100000"/>
                        </a:lnSpc>
                        <a:spcBef>
                          <a:spcPts val="0"/>
                        </a:spcBef>
                        <a:spcAft>
                          <a:spcPts val="200"/>
                        </a:spcAft>
                        <a:buFontTx/>
                        <a:buNone/>
                      </a:pPr>
                      <a:r>
                        <a:rPr lang="en-US" sz="900" b="0" dirty="0" smtClean="0">
                          <a:latin typeface="+mn-lt"/>
                        </a:rPr>
                        <a:t>  3% = Weekly</a:t>
                      </a:r>
                      <a:r>
                        <a:rPr lang="en-US" sz="900" b="0" baseline="0" dirty="0" smtClean="0">
                          <a:latin typeface="+mn-lt"/>
                        </a:rPr>
                        <a:t> (Sat 65, n=115)</a:t>
                      </a:r>
                      <a:r>
                        <a:rPr lang="en-US" sz="900" b="0" dirty="0" smtClean="0">
                          <a:latin typeface="+mn-lt"/>
                        </a:rPr>
                        <a:t> </a:t>
                      </a:r>
                    </a:p>
                    <a:p>
                      <a:pPr>
                        <a:lnSpc>
                          <a:spcPct val="100000"/>
                        </a:lnSpc>
                        <a:spcBef>
                          <a:spcPts val="0"/>
                        </a:spcBef>
                        <a:spcAft>
                          <a:spcPts val="200"/>
                        </a:spcAft>
                        <a:buFontTx/>
                        <a:buNone/>
                      </a:pPr>
                      <a:r>
                        <a:rPr lang="en-US" sz="900" b="0" dirty="0" smtClean="0">
                          <a:latin typeface="+mn-lt"/>
                        </a:rPr>
                        <a:t>  2% = Daily</a:t>
                      </a:r>
                      <a:r>
                        <a:rPr lang="en-US" sz="900" b="0" baseline="0" dirty="0" smtClean="0">
                          <a:latin typeface="+mn-lt"/>
                        </a:rPr>
                        <a:t> (Sat 67, n=76)</a:t>
                      </a:r>
                      <a:r>
                        <a:rPr lang="en-US" sz="900" b="0" dirty="0" smtClean="0">
                          <a:latin typeface="+mn-lt"/>
                        </a:rPr>
                        <a:t>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r>
              <a:tr h="941620">
                <a:tc>
                  <a:txBody>
                    <a:bodyPr/>
                    <a:lstStyle/>
                    <a:p>
                      <a:pPr marL="0" algn="ctr" defTabSz="914400" rtl="0" eaLnBrk="1" latinLnBrk="0" hangingPunct="1">
                        <a:lnSpc>
                          <a:spcPct val="100000"/>
                        </a:lnSpc>
                      </a:pPr>
                      <a:r>
                        <a:rPr lang="en-US" sz="1100" b="1" kern="1200" dirty="0" smtClean="0">
                          <a:solidFill>
                            <a:schemeClr val="dk1"/>
                          </a:solidFill>
                          <a:latin typeface="+mn-lt"/>
                          <a:ea typeface="+mn-ea"/>
                          <a:cs typeface="+mn-cs"/>
                        </a:rPr>
                        <a:t>Why Visit</a:t>
                      </a:r>
                      <a:endParaRPr lang="en-US" sz="11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nn-NO" sz="900" b="0" kern="1200" dirty="0" smtClean="0">
                          <a:solidFill>
                            <a:schemeClr val="dk1"/>
                          </a:solidFill>
                          <a:latin typeface="+mn-lt"/>
                          <a:ea typeface="+mn-ea"/>
                          <a:cs typeface="+mn-cs"/>
                        </a:rPr>
                        <a:t>63% = Find something specific (Sat 60, n=2,400)   </a:t>
                      </a:r>
                    </a:p>
                    <a:p>
                      <a:pPr marL="0" marR="0" indent="-342900" algn="l" defTabSz="914400" rtl="0" eaLnBrk="1" fontAlgn="auto" latinLnBrk="0" hangingPunct="1">
                        <a:lnSpc>
                          <a:spcPct val="100000"/>
                        </a:lnSpc>
                        <a:spcBef>
                          <a:spcPts val="0"/>
                        </a:spcBef>
                        <a:spcAft>
                          <a:spcPts val="200"/>
                        </a:spcAft>
                        <a:buClrTx/>
                        <a:buSzTx/>
                        <a:buFontTx/>
                        <a:buNone/>
                        <a:tabLst/>
                        <a:defRPr/>
                      </a:pPr>
                      <a:r>
                        <a:rPr lang="nn-NO" sz="900" b="0" kern="1200" dirty="0" smtClean="0">
                          <a:solidFill>
                            <a:schemeClr val="dk1"/>
                          </a:solidFill>
                          <a:latin typeface="+mn-lt"/>
                          <a:ea typeface="+mn-ea"/>
                          <a:cs typeface="+mn-cs"/>
                        </a:rPr>
                        <a:t>           44% = A particular report, guidance document, booklet or other publication (Sat 63, n=1,051)</a:t>
                      </a:r>
                    </a:p>
                    <a:p>
                      <a:pPr marL="0" marR="0" indent="-342900" algn="l" defTabSz="914400" rtl="0" eaLnBrk="1" fontAlgn="auto" latinLnBrk="0" hangingPunct="1">
                        <a:lnSpc>
                          <a:spcPct val="100000"/>
                        </a:lnSpc>
                        <a:spcBef>
                          <a:spcPts val="0"/>
                        </a:spcBef>
                        <a:spcAft>
                          <a:spcPts val="200"/>
                        </a:spcAft>
                        <a:buClrTx/>
                        <a:buSzTx/>
                        <a:buFontTx/>
                        <a:buNone/>
                        <a:tabLst/>
                        <a:defRPr/>
                      </a:pPr>
                      <a:r>
                        <a:rPr lang="nn-NO" sz="900" b="0" kern="1200" dirty="0" smtClean="0">
                          <a:solidFill>
                            <a:schemeClr val="dk1"/>
                          </a:solidFill>
                          <a:latin typeface="+mn-lt"/>
                          <a:ea typeface="+mn-ea"/>
                          <a:cs typeface="+mn-cs"/>
                        </a:rPr>
                        <a:t>           34% = Data, statistics, scientific methors or models (Sat 61, n=810)    </a:t>
                      </a:r>
                    </a:p>
                    <a:p>
                      <a:pPr marL="0" marR="0" indent="-342900" algn="l" defTabSz="914400" rtl="0" eaLnBrk="1" fontAlgn="auto" latinLnBrk="0" hangingPunct="1">
                        <a:lnSpc>
                          <a:spcPct val="100000"/>
                        </a:lnSpc>
                        <a:spcBef>
                          <a:spcPts val="0"/>
                        </a:spcBef>
                        <a:spcAft>
                          <a:spcPts val="200"/>
                        </a:spcAft>
                        <a:buClrTx/>
                        <a:buSzTx/>
                        <a:buFontTx/>
                        <a:buNone/>
                        <a:tabLst/>
                        <a:defRPr/>
                      </a:pPr>
                      <a:r>
                        <a:rPr lang="nn-NO" sz="900" b="0" kern="1200" dirty="0" smtClean="0">
                          <a:solidFill>
                            <a:schemeClr val="dk1"/>
                          </a:solidFill>
                          <a:latin typeface="+mn-lt"/>
                          <a:ea typeface="+mn-ea"/>
                          <a:cs typeface="+mn-cs"/>
                        </a:rPr>
                        <a:t>38% = </a:t>
                      </a:r>
                      <a:r>
                        <a:rPr lang="nn-NO" sz="900" b="1" kern="1200" dirty="0" smtClean="0">
                          <a:solidFill>
                            <a:schemeClr val="dk1"/>
                          </a:solidFill>
                          <a:latin typeface="+mn-lt"/>
                          <a:ea typeface="+mn-ea"/>
                          <a:cs typeface="+mn-cs"/>
                        </a:rPr>
                        <a:t>Learn about/research (Sat 72, n=1,454)</a:t>
                      </a:r>
                    </a:p>
                    <a:p>
                      <a:pPr marL="0" marR="0" indent="-342900" algn="l" defTabSz="914400" rtl="0" eaLnBrk="1" fontAlgn="auto" latinLnBrk="0" hangingPunct="1">
                        <a:lnSpc>
                          <a:spcPct val="100000"/>
                        </a:lnSpc>
                        <a:spcBef>
                          <a:spcPts val="0"/>
                        </a:spcBef>
                        <a:spcAft>
                          <a:spcPts val="200"/>
                        </a:spcAft>
                        <a:buClrTx/>
                        <a:buSzTx/>
                        <a:buFontTx/>
                        <a:buNone/>
                        <a:tabLst/>
                        <a:defRPr/>
                      </a:pPr>
                      <a:r>
                        <a:rPr lang="nn-NO" sz="900" b="0" kern="1200" dirty="0" smtClean="0">
                          <a:solidFill>
                            <a:schemeClr val="dk1"/>
                          </a:solidFill>
                          <a:latin typeface="+mn-lt"/>
                          <a:ea typeface="+mn-ea"/>
                          <a:cs typeface="+mn-cs"/>
                        </a:rPr>
                        <a:t>           46% = One or more enviromental issues (Sat 73, n=673)</a:t>
                      </a:r>
                    </a:p>
                    <a:p>
                      <a:pPr marL="0" marR="0" indent="-342900" algn="l" defTabSz="914400" rtl="0" eaLnBrk="1" fontAlgn="auto" latinLnBrk="0" hangingPunct="1">
                        <a:lnSpc>
                          <a:spcPct val="100000"/>
                        </a:lnSpc>
                        <a:spcBef>
                          <a:spcPts val="0"/>
                        </a:spcBef>
                        <a:spcAft>
                          <a:spcPts val="200"/>
                        </a:spcAft>
                        <a:buClrTx/>
                        <a:buSzTx/>
                        <a:buFontTx/>
                        <a:buNone/>
                        <a:tabLst/>
                        <a:defRPr/>
                      </a:pPr>
                      <a:r>
                        <a:rPr lang="nn-NO" sz="900" b="0" kern="1200" dirty="0" smtClean="0">
                          <a:solidFill>
                            <a:schemeClr val="dk1"/>
                          </a:solidFill>
                          <a:latin typeface="+mn-lt"/>
                          <a:ea typeface="+mn-ea"/>
                          <a:cs typeface="+mn-cs"/>
                        </a:rPr>
                        <a:t>           21% = </a:t>
                      </a:r>
                      <a:r>
                        <a:rPr lang="nn-NO" sz="900" b="1" kern="1200" dirty="0" smtClean="0">
                          <a:solidFill>
                            <a:schemeClr val="dk1"/>
                          </a:solidFill>
                          <a:latin typeface="+mn-lt"/>
                          <a:ea typeface="+mn-ea"/>
                          <a:cs typeface="+mn-cs"/>
                        </a:rPr>
                        <a:t>An</a:t>
                      </a:r>
                      <a:r>
                        <a:rPr lang="nn-NO" sz="900" b="1" kern="1200" baseline="0" dirty="0" smtClean="0">
                          <a:solidFill>
                            <a:schemeClr val="dk1"/>
                          </a:solidFill>
                          <a:latin typeface="+mn-lt"/>
                          <a:ea typeface="+mn-ea"/>
                          <a:cs typeface="+mn-cs"/>
                        </a:rPr>
                        <a:t> enviromental issues in my local area</a:t>
                      </a:r>
                      <a:r>
                        <a:rPr lang="nn-NO" sz="900" b="1" kern="1200" dirty="0" smtClean="0">
                          <a:solidFill>
                            <a:schemeClr val="dk1"/>
                          </a:solidFill>
                          <a:latin typeface="+mn-lt"/>
                          <a:ea typeface="+mn-ea"/>
                          <a:cs typeface="+mn-cs"/>
                        </a:rPr>
                        <a:t> (Sat 69, n=409)</a:t>
                      </a:r>
                    </a:p>
                  </a:txBody>
                  <a:tcPr anchor="ctr">
                    <a:lnR w="12700" cap="flat" cmpd="sng" algn="ctr">
                      <a:solidFill>
                        <a:schemeClr val="tx1"/>
                      </a:solidFill>
                      <a:prstDash val="solid"/>
                      <a:round/>
                      <a:headEnd type="none" w="med" len="med"/>
                      <a:tailEnd type="none" w="med" len="med"/>
                    </a:lnR>
                    <a:solidFill>
                      <a:schemeClr val="bg1">
                        <a:lumMod val="95000"/>
                      </a:schemeClr>
                    </a:solidFill>
                  </a:tcPr>
                </a:tc>
              </a:tr>
              <a:tr h="498257">
                <a:tc>
                  <a:txBody>
                    <a:bodyPr/>
                    <a:lstStyle/>
                    <a:p>
                      <a:pPr marL="0" algn="ctr" defTabSz="914400" rtl="0" eaLnBrk="1" latinLnBrk="0" hangingPunct="1">
                        <a:lnSpc>
                          <a:spcPct val="100000"/>
                        </a:lnSpc>
                      </a:pPr>
                      <a:r>
                        <a:rPr lang="en-US" sz="1100" b="1" kern="1200" dirty="0" smtClean="0">
                          <a:solidFill>
                            <a:schemeClr val="dk1"/>
                          </a:solidFill>
                          <a:latin typeface="+mn-lt"/>
                          <a:ea typeface="+mn-ea"/>
                          <a:cs typeface="+mn-cs"/>
                        </a:rPr>
                        <a:t>Find</a:t>
                      </a:r>
                      <a:r>
                        <a:rPr lang="en-US" sz="1100" b="1" kern="1200" baseline="0" dirty="0" smtClean="0">
                          <a:solidFill>
                            <a:schemeClr val="dk1"/>
                          </a:solidFill>
                          <a:latin typeface="+mn-lt"/>
                          <a:ea typeface="+mn-ea"/>
                          <a:cs typeface="+mn-cs"/>
                        </a:rPr>
                        <a:t> What </a:t>
                      </a:r>
                    </a:p>
                    <a:p>
                      <a:pPr marL="0" algn="ctr" defTabSz="914400" rtl="0" eaLnBrk="1" latinLnBrk="0" hangingPunct="1">
                        <a:lnSpc>
                          <a:spcPct val="100000"/>
                        </a:lnSpc>
                      </a:pPr>
                      <a:r>
                        <a:rPr lang="en-US" sz="1100" b="1" kern="1200" baseline="0" dirty="0" smtClean="0">
                          <a:solidFill>
                            <a:schemeClr val="dk1"/>
                          </a:solidFill>
                          <a:latin typeface="+mn-lt"/>
                          <a:ea typeface="+mn-ea"/>
                          <a:cs typeface="+mn-cs"/>
                        </a:rPr>
                        <a:t>Looking For</a:t>
                      </a:r>
                      <a:endParaRPr lang="en-US" sz="11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noFill/>
                  </a:tcPr>
                </a:tc>
                <a:tc>
                  <a:txBody>
                    <a:bodyPr/>
                    <a:lstStyle/>
                    <a:p>
                      <a:pPr marL="0" marR="0" indent="-342900" algn="l" defTabSz="914400" rtl="0" eaLnBrk="1" fontAlgn="auto" latinLnBrk="0" hangingPunct="1">
                        <a:lnSpc>
                          <a:spcPct val="100000"/>
                        </a:lnSpc>
                        <a:spcBef>
                          <a:spcPts val="0"/>
                        </a:spcBef>
                        <a:spcAft>
                          <a:spcPts val="200"/>
                        </a:spcAft>
                        <a:buClrTx/>
                        <a:buSzTx/>
                        <a:buFontTx/>
                        <a:buNone/>
                        <a:tabLst/>
                        <a:defRPr/>
                      </a:pPr>
                      <a:r>
                        <a:rPr lang="nn-NO" sz="900" b="0" kern="1200" dirty="0" smtClean="0">
                          <a:latin typeface="+mn-lt"/>
                        </a:rPr>
                        <a:t>48% = Yes (Sat 85,</a:t>
                      </a:r>
                      <a:r>
                        <a:rPr lang="nn-NO" sz="900" b="0" kern="1200" baseline="0" dirty="0" smtClean="0">
                          <a:latin typeface="+mn-lt"/>
                        </a:rPr>
                        <a:t> n=1,806</a:t>
                      </a:r>
                      <a:r>
                        <a:rPr lang="nn-NO" sz="900" b="0" kern="1200" dirty="0" smtClean="0">
                          <a:latin typeface="+mn-lt"/>
                        </a:rPr>
                        <a:t>)   </a:t>
                      </a:r>
                    </a:p>
                    <a:p>
                      <a:pPr marL="0" marR="0" indent="-342900" algn="l" defTabSz="914400" rtl="0" eaLnBrk="1" fontAlgn="auto" latinLnBrk="0" hangingPunct="1">
                        <a:lnSpc>
                          <a:spcPct val="100000"/>
                        </a:lnSpc>
                        <a:spcBef>
                          <a:spcPts val="0"/>
                        </a:spcBef>
                        <a:spcAft>
                          <a:spcPts val="200"/>
                        </a:spcAft>
                        <a:buClrTx/>
                        <a:buSzTx/>
                        <a:buFontTx/>
                        <a:buNone/>
                        <a:tabLst/>
                        <a:defRPr/>
                      </a:pPr>
                      <a:r>
                        <a:rPr lang="nn-NO" sz="900" b="0" kern="1200" dirty="0" smtClean="0">
                          <a:latin typeface="+mn-lt"/>
                        </a:rPr>
                        <a:t>28% =</a:t>
                      </a:r>
                      <a:r>
                        <a:rPr lang="nn-NO" sz="900" b="0" kern="1200" baseline="0" dirty="0" smtClean="0">
                          <a:latin typeface="+mn-lt"/>
                        </a:rPr>
                        <a:t> Partially</a:t>
                      </a:r>
                      <a:r>
                        <a:rPr lang="nn-NO" sz="900" b="0" kern="1200" dirty="0" smtClean="0">
                          <a:latin typeface="+mn-lt"/>
                        </a:rPr>
                        <a:t> (Sat 61,</a:t>
                      </a:r>
                      <a:r>
                        <a:rPr lang="nn-NO" sz="900" b="0" kern="1200" baseline="0" dirty="0" smtClean="0">
                          <a:latin typeface="+mn-lt"/>
                        </a:rPr>
                        <a:t> n=1,072</a:t>
                      </a:r>
                      <a:r>
                        <a:rPr lang="nn-NO" sz="900" b="0" kern="1200" dirty="0" smtClean="0">
                          <a:latin typeface="+mn-lt"/>
                        </a:rPr>
                        <a:t>)</a:t>
                      </a:r>
                    </a:p>
                    <a:p>
                      <a:pPr marL="0" marR="0" indent="-342900" algn="l" defTabSz="914400" rtl="0" eaLnBrk="1" fontAlgn="auto" latinLnBrk="0" hangingPunct="1">
                        <a:lnSpc>
                          <a:spcPct val="100000"/>
                        </a:lnSpc>
                        <a:spcBef>
                          <a:spcPts val="0"/>
                        </a:spcBef>
                        <a:spcAft>
                          <a:spcPts val="200"/>
                        </a:spcAft>
                        <a:buClrTx/>
                        <a:buSzTx/>
                        <a:buFontTx/>
                        <a:buNone/>
                        <a:tabLst/>
                        <a:defRPr/>
                      </a:pPr>
                      <a:r>
                        <a:rPr lang="nn-NO" sz="900" b="0" kern="1200" dirty="0" smtClean="0">
                          <a:latin typeface="+mn-lt"/>
                        </a:rPr>
                        <a:t>24% = </a:t>
                      </a:r>
                      <a:r>
                        <a:rPr lang="nn-NO" sz="900" b="1" kern="1200" dirty="0" smtClean="0">
                          <a:latin typeface="+mn-lt"/>
                        </a:rPr>
                        <a:t>No (Sat 21,</a:t>
                      </a:r>
                      <a:r>
                        <a:rPr lang="nn-NO" sz="900" b="1" kern="1200" baseline="0" dirty="0" smtClean="0">
                          <a:latin typeface="+mn-lt"/>
                        </a:rPr>
                        <a:t> n=924</a:t>
                      </a:r>
                      <a:r>
                        <a:rPr lang="nn-NO" sz="900" b="1" kern="1200" dirty="0" smtClean="0">
                          <a:latin typeface="+mn-lt"/>
                        </a:rPr>
                        <a:t>)</a:t>
                      </a:r>
                    </a:p>
                  </a:txBody>
                  <a:tcPr anchor="ctr">
                    <a:lnR w="12700" cap="flat" cmpd="sng" algn="ctr">
                      <a:solidFill>
                        <a:schemeClr val="tx1"/>
                      </a:solidFill>
                      <a:prstDash val="solid"/>
                      <a:round/>
                      <a:headEnd type="none" w="med" len="med"/>
                      <a:tailEnd type="none" w="med" len="med"/>
                    </a:lnR>
                    <a:noFill/>
                  </a:tcPr>
                </a:tc>
              </a:tr>
              <a:tr h="646045">
                <a:tc>
                  <a:txBody>
                    <a:bodyPr/>
                    <a:lstStyle/>
                    <a:p>
                      <a:pPr marL="0" algn="ctr" defTabSz="914400" rtl="0" eaLnBrk="1" latinLnBrk="0" hangingPunct="1">
                        <a:lnSpc>
                          <a:spcPct val="100000"/>
                        </a:lnSpc>
                      </a:pPr>
                      <a:r>
                        <a:rPr lang="en-US" sz="1100" b="1" kern="1200" dirty="0" smtClean="0">
                          <a:solidFill>
                            <a:schemeClr val="dk1"/>
                          </a:solidFill>
                          <a:latin typeface="+mn-lt"/>
                          <a:ea typeface="+mn-ea"/>
                          <a:cs typeface="+mn-cs"/>
                        </a:rPr>
                        <a:t>Navigation </a:t>
                      </a:r>
                    </a:p>
                    <a:p>
                      <a:pPr marL="0" algn="ctr" defTabSz="914400" rtl="0" eaLnBrk="1" latinLnBrk="0" hangingPunct="1">
                        <a:lnSpc>
                          <a:spcPct val="100000"/>
                        </a:lnSpc>
                      </a:pPr>
                      <a:r>
                        <a:rPr lang="en-US" sz="1100" b="1" kern="1200" dirty="0" smtClean="0">
                          <a:solidFill>
                            <a:schemeClr val="dk1"/>
                          </a:solidFill>
                          <a:latin typeface="+mn-lt"/>
                          <a:ea typeface="+mn-ea"/>
                          <a:cs typeface="+mn-cs"/>
                        </a:rPr>
                        <a:t>Difficulties </a:t>
                      </a:r>
                      <a:endParaRPr lang="en-US" sz="11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pPr>
                        <a:lnSpc>
                          <a:spcPct val="100000"/>
                        </a:lnSpc>
                        <a:spcBef>
                          <a:spcPts val="0"/>
                        </a:spcBef>
                        <a:spcAft>
                          <a:spcPts val="200"/>
                        </a:spcAft>
                        <a:buNone/>
                      </a:pPr>
                      <a:r>
                        <a:rPr lang="en-US" sz="900" b="0" dirty="0" smtClean="0">
                          <a:latin typeface="+mn-lt"/>
                        </a:rPr>
                        <a:t>69% = I</a:t>
                      </a:r>
                      <a:r>
                        <a:rPr lang="en-US" sz="900" b="0" baseline="0" dirty="0" smtClean="0">
                          <a:latin typeface="+mn-lt"/>
                        </a:rPr>
                        <a:t> did not have any difficulties</a:t>
                      </a:r>
                      <a:r>
                        <a:rPr lang="en-US" sz="900" b="0" dirty="0" smtClean="0">
                          <a:latin typeface="+mn-lt"/>
                        </a:rPr>
                        <a:t> (Sat 78,</a:t>
                      </a:r>
                      <a:r>
                        <a:rPr lang="en-US" sz="900" b="0" baseline="0" dirty="0" smtClean="0">
                          <a:latin typeface="+mn-lt"/>
                        </a:rPr>
                        <a:t> n=8,653</a:t>
                      </a:r>
                      <a:r>
                        <a:rPr lang="en-US" sz="900" b="0" dirty="0" smtClean="0">
                          <a:latin typeface="+mn-lt"/>
                        </a:rPr>
                        <a:t>) </a:t>
                      </a:r>
                      <a:r>
                        <a:rPr lang="en-US" sz="900" b="0" dirty="0" smtClean="0">
                          <a:solidFill>
                            <a:srgbClr val="FF0000"/>
                          </a:solidFill>
                          <a:latin typeface="+mn-lt"/>
                        </a:rPr>
                        <a:t>      </a:t>
                      </a:r>
                    </a:p>
                    <a:p>
                      <a:pPr>
                        <a:lnSpc>
                          <a:spcPct val="100000"/>
                        </a:lnSpc>
                        <a:spcBef>
                          <a:spcPts val="0"/>
                        </a:spcBef>
                        <a:spcAft>
                          <a:spcPts val="200"/>
                        </a:spcAft>
                        <a:buNone/>
                      </a:pPr>
                      <a:r>
                        <a:rPr lang="en-US" sz="900" b="0" dirty="0" smtClean="0">
                          <a:latin typeface="+mn-lt"/>
                        </a:rPr>
                        <a:t>12% = </a:t>
                      </a:r>
                      <a:r>
                        <a:rPr lang="en-US" sz="900" b="1" dirty="0" smtClean="0">
                          <a:latin typeface="+mn-lt"/>
                        </a:rPr>
                        <a:t>Links</a:t>
                      </a:r>
                      <a:r>
                        <a:rPr lang="en-US" sz="900" b="1" baseline="0" dirty="0" smtClean="0">
                          <a:latin typeface="+mn-lt"/>
                        </a:rPr>
                        <a:t> did not take me where I expected </a:t>
                      </a:r>
                      <a:r>
                        <a:rPr lang="en-US" sz="900" b="1" dirty="0" smtClean="0">
                          <a:latin typeface="+mn-lt"/>
                        </a:rPr>
                        <a:t>(Sat</a:t>
                      </a:r>
                      <a:r>
                        <a:rPr lang="en-US" sz="900" b="1" baseline="0" dirty="0" smtClean="0">
                          <a:latin typeface="+mn-lt"/>
                        </a:rPr>
                        <a:t> 33, n=1,573</a:t>
                      </a:r>
                      <a:r>
                        <a:rPr lang="en-US" sz="900" b="1" dirty="0" smtClean="0">
                          <a:latin typeface="+mn-lt"/>
                        </a:rPr>
                        <a:t>)</a:t>
                      </a:r>
                    </a:p>
                    <a:p>
                      <a:pPr>
                        <a:lnSpc>
                          <a:spcPct val="100000"/>
                        </a:lnSpc>
                        <a:spcBef>
                          <a:spcPts val="0"/>
                        </a:spcBef>
                        <a:spcAft>
                          <a:spcPts val="200"/>
                        </a:spcAft>
                        <a:buNone/>
                      </a:pPr>
                      <a:r>
                        <a:rPr lang="en-US" sz="900" b="0" baseline="0" dirty="0" smtClean="0">
                          <a:latin typeface="+mn-lt"/>
                        </a:rPr>
                        <a:t>  6</a:t>
                      </a:r>
                      <a:r>
                        <a:rPr lang="en-US" sz="900" b="0" dirty="0" smtClean="0">
                          <a:latin typeface="+mn-lt"/>
                        </a:rPr>
                        <a:t>% = </a:t>
                      </a:r>
                      <a:r>
                        <a:rPr lang="en-US" sz="900" b="1" dirty="0" smtClean="0">
                          <a:latin typeface="+mn-lt"/>
                        </a:rPr>
                        <a:t>Would</a:t>
                      </a:r>
                      <a:r>
                        <a:rPr lang="en-US" sz="900" b="1" baseline="0" dirty="0" smtClean="0">
                          <a:latin typeface="+mn-lt"/>
                        </a:rPr>
                        <a:t> often feel lost, not know where I was</a:t>
                      </a:r>
                      <a:r>
                        <a:rPr lang="en-US" sz="900" b="1" dirty="0" smtClean="0">
                          <a:latin typeface="+mn-lt"/>
                        </a:rPr>
                        <a:t> (Sat 32,</a:t>
                      </a:r>
                      <a:r>
                        <a:rPr lang="en-US" sz="900" b="1" baseline="0" dirty="0" smtClean="0">
                          <a:latin typeface="+mn-lt"/>
                        </a:rPr>
                        <a:t> n=782</a:t>
                      </a:r>
                      <a:r>
                        <a:rPr lang="en-US" sz="900" b="1" dirty="0" smtClean="0">
                          <a:latin typeface="+mn-lt"/>
                        </a:rPr>
                        <a:t>)</a:t>
                      </a:r>
                    </a:p>
                    <a:p>
                      <a:pPr>
                        <a:lnSpc>
                          <a:spcPct val="100000"/>
                        </a:lnSpc>
                        <a:spcBef>
                          <a:spcPts val="0"/>
                        </a:spcBef>
                        <a:spcAft>
                          <a:spcPts val="200"/>
                        </a:spcAft>
                        <a:buNone/>
                      </a:pPr>
                      <a:r>
                        <a:rPr lang="en-US" sz="900" b="0" baseline="0" dirty="0" smtClean="0">
                          <a:latin typeface="+mn-lt"/>
                        </a:rPr>
                        <a:t>  6</a:t>
                      </a:r>
                      <a:r>
                        <a:rPr lang="en-US" sz="900" b="0" dirty="0" smtClean="0">
                          <a:latin typeface="+mn-lt"/>
                        </a:rPr>
                        <a:t>% =</a:t>
                      </a:r>
                      <a:r>
                        <a:rPr lang="en-US" sz="900" b="0" baseline="0" dirty="0" smtClean="0">
                          <a:latin typeface="+mn-lt"/>
                        </a:rPr>
                        <a:t> Too many links or navigational choices </a:t>
                      </a:r>
                      <a:r>
                        <a:rPr lang="en-US" sz="900" b="0" dirty="0" smtClean="0">
                          <a:latin typeface="+mn-lt"/>
                        </a:rPr>
                        <a:t>(Sat 43, n=763)</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tr>
            </a:tbl>
          </a:graphicData>
        </a:graphic>
      </p:graphicFrame>
      <p:sp>
        <p:nvSpPr>
          <p:cNvPr id="6" name="Rectangle 5"/>
          <p:cNvSpPr/>
          <p:nvPr/>
        </p:nvSpPr>
        <p:spPr>
          <a:xfrm>
            <a:off x="2624054" y="6648081"/>
            <a:ext cx="3467616" cy="215444"/>
          </a:xfrm>
          <a:prstGeom prst="rect">
            <a:avLst/>
          </a:prstGeom>
        </p:spPr>
        <p:txBody>
          <a:bodyPr wrap="none">
            <a:spAutoFit/>
          </a:bodyPr>
          <a:lstStyle/>
          <a:p>
            <a:r>
              <a:rPr lang="en-US" sz="800" dirty="0" smtClean="0">
                <a:solidFill>
                  <a:schemeClr val="bg1"/>
                </a:solidFill>
                <a:cs typeface="Arial" pitchFamily="34" charset="0"/>
              </a:rPr>
              <a:t>See Appendix for complete list of custom questions and answer choices</a:t>
            </a:r>
          </a:p>
        </p:txBody>
      </p:sp>
      <p:sp>
        <p:nvSpPr>
          <p:cNvPr id="7" name="Rectangle 6"/>
          <p:cNvSpPr/>
          <p:nvPr/>
        </p:nvSpPr>
        <p:spPr>
          <a:xfrm>
            <a:off x="3406796" y="6540359"/>
            <a:ext cx="1778815" cy="215444"/>
          </a:xfrm>
          <a:prstGeom prst="rect">
            <a:avLst/>
          </a:prstGeom>
        </p:spPr>
        <p:txBody>
          <a:bodyPr wrap="square">
            <a:spAutoFit/>
          </a:bodyPr>
          <a:lstStyle/>
          <a:p>
            <a:r>
              <a:rPr lang="en-US" sz="800" dirty="0" smtClean="0">
                <a:solidFill>
                  <a:schemeClr val="bg1"/>
                </a:solidFill>
                <a:cs typeface="Arial" pitchFamily="34" charset="0"/>
              </a:rPr>
              <a:t>Top answer </a:t>
            </a:r>
            <a:r>
              <a:rPr lang="en-US" sz="800" dirty="0">
                <a:solidFill>
                  <a:schemeClr val="bg1"/>
                </a:solidFill>
                <a:cs typeface="Arial" pitchFamily="34" charset="0"/>
              </a:rPr>
              <a:t> </a:t>
            </a:r>
            <a:r>
              <a:rPr lang="en-US" sz="800" dirty="0" smtClean="0">
                <a:solidFill>
                  <a:schemeClr val="bg1"/>
                </a:solidFill>
                <a:cs typeface="Arial" pitchFamily="34" charset="0"/>
              </a:rPr>
              <a:t>choices displayed</a:t>
            </a:r>
          </a:p>
        </p:txBody>
      </p:sp>
      <p:sp>
        <p:nvSpPr>
          <p:cNvPr id="8" name="Rectangle 7"/>
          <p:cNvSpPr/>
          <p:nvPr/>
        </p:nvSpPr>
        <p:spPr>
          <a:xfrm>
            <a:off x="2763514" y="6432637"/>
            <a:ext cx="3151825" cy="215444"/>
          </a:xfrm>
          <a:prstGeom prst="rect">
            <a:avLst/>
          </a:prstGeom>
        </p:spPr>
        <p:txBody>
          <a:bodyPr wrap="none">
            <a:spAutoFit/>
          </a:bodyPr>
          <a:lstStyle/>
          <a:p>
            <a:r>
              <a:rPr lang="en-US" sz="800" dirty="0" smtClean="0">
                <a:solidFill>
                  <a:schemeClr val="bg1"/>
                </a:solidFill>
                <a:cs typeface="Arial" pitchFamily="34" charset="0"/>
              </a:rPr>
              <a:t>Bolded items are statistically different at 90% level of confidence.</a:t>
            </a:r>
          </a:p>
        </p:txBody>
      </p:sp>
      <p:sp>
        <p:nvSpPr>
          <p:cNvPr id="10" name="Rectangle 9"/>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
        <p:nvSpPr>
          <p:cNvPr id="15" name="Slide Number Placeholder 2"/>
          <p:cNvSpPr>
            <a:spLocks noGrp="1"/>
          </p:cNvSpPr>
          <p:nvPr>
            <p:ph type="sldNum" sz="quarter" idx="12"/>
          </p:nvPr>
        </p:nvSpPr>
        <p:spPr>
          <a:xfrm>
            <a:off x="443323" y="6425608"/>
            <a:ext cx="455987" cy="365125"/>
          </a:xfrm>
        </p:spPr>
        <p:txBody>
          <a:bodyPr/>
          <a:lstStyle/>
          <a:p>
            <a:r>
              <a:rPr lang="en-US" dirty="0" smtClean="0"/>
              <a:t>16</a:t>
            </a:r>
            <a:endParaRPr lang="en-US" dirty="0"/>
          </a:p>
        </p:txBody>
      </p:sp>
    </p:spTree>
    <p:extLst>
      <p:ext uri="{BB962C8B-B14F-4D97-AF65-F5344CB8AC3E}">
        <p14:creationId xmlns:p14="http://schemas.microsoft.com/office/powerpoint/2010/main" val="237467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227"/>
            <a:ext cx="8223504" cy="888608"/>
          </a:xfrm>
        </p:spPr>
        <p:txBody>
          <a:bodyPr>
            <a:normAutofit/>
          </a:bodyPr>
          <a:lstStyle/>
          <a:p>
            <a:pPr algn="l"/>
            <a:r>
              <a:rPr lang="en-US" sz="2400" dirty="0"/>
              <a:t>Abbreviations reduce readability and hinder navigation</a:t>
            </a:r>
          </a:p>
        </p:txBody>
      </p:sp>
      <p:sp>
        <p:nvSpPr>
          <p:cNvPr id="3" name="Content Placeholder 2"/>
          <p:cNvSpPr>
            <a:spLocks noGrp="1"/>
          </p:cNvSpPr>
          <p:nvPr>
            <p:ph idx="1"/>
          </p:nvPr>
        </p:nvSpPr>
        <p:spPr>
          <a:xfrm>
            <a:off x="457199" y="3315977"/>
            <a:ext cx="3137339" cy="2926480"/>
          </a:xfrm>
        </p:spPr>
        <p:txBody>
          <a:bodyPr>
            <a:normAutofit/>
          </a:bodyPr>
          <a:lstStyle/>
          <a:p>
            <a:pPr marL="82535" indent="0">
              <a:lnSpc>
                <a:spcPct val="100000"/>
              </a:lnSpc>
              <a:buNone/>
            </a:pPr>
            <a:r>
              <a:rPr lang="en-US" sz="1200" b="1" dirty="0" smtClean="0"/>
              <a:t>Recommendation</a:t>
            </a:r>
            <a:r>
              <a:rPr lang="en-US" sz="1200" b="1" dirty="0"/>
              <a:t>: </a:t>
            </a:r>
            <a:r>
              <a:rPr lang="en-US" sz="1200" dirty="0"/>
              <a:t>Ensure that page headings and link labels are clear—avoid jargon and abbreviations in labels and content.</a:t>
            </a:r>
          </a:p>
          <a:p>
            <a:pPr marL="82535" indent="0">
              <a:lnSpc>
                <a:spcPct val="100000"/>
              </a:lnSpc>
              <a:buNone/>
            </a:pPr>
            <a:endParaRPr lang="en-US" sz="1200" dirty="0"/>
          </a:p>
          <a:p>
            <a:pPr marL="82535" indent="0">
              <a:lnSpc>
                <a:spcPct val="100000"/>
              </a:lnSpc>
              <a:buNone/>
            </a:pPr>
            <a:endParaRPr lang="en-US" sz="1200" dirty="0"/>
          </a:p>
        </p:txBody>
      </p:sp>
      <p:pic>
        <p:nvPicPr>
          <p:cNvPr id="5" name="Picture 4"/>
          <p:cNvPicPr>
            <a:picLocks noChangeAspect="1"/>
          </p:cNvPicPr>
          <p:nvPr/>
        </p:nvPicPr>
        <p:blipFill rotWithShape="1">
          <a:blip r:embed="rId3"/>
          <a:srcRect l="21246" t="25386" r="4755" b="50125"/>
          <a:stretch/>
        </p:blipFill>
        <p:spPr>
          <a:xfrm>
            <a:off x="1130301" y="1092200"/>
            <a:ext cx="5423338" cy="1249990"/>
          </a:xfrm>
          <a:prstGeom prst="rect">
            <a:avLst/>
          </a:prstGeom>
          <a:ln>
            <a:solidFill>
              <a:schemeClr val="bg1">
                <a:lumMod val="50000"/>
              </a:schemeClr>
            </a:solidFill>
          </a:ln>
        </p:spPr>
      </p:pic>
      <p:pic>
        <p:nvPicPr>
          <p:cNvPr id="8" name="Picture 7"/>
          <p:cNvPicPr>
            <a:picLocks noChangeAspect="1"/>
          </p:cNvPicPr>
          <p:nvPr/>
        </p:nvPicPr>
        <p:blipFill rotWithShape="1">
          <a:blip r:embed="rId4"/>
          <a:srcRect l="29693" t="41010" r="39630" b="37107"/>
          <a:stretch/>
        </p:blipFill>
        <p:spPr>
          <a:xfrm>
            <a:off x="3596615" y="2679162"/>
            <a:ext cx="2931185" cy="3563296"/>
          </a:xfrm>
          <a:prstGeom prst="rect">
            <a:avLst/>
          </a:prstGeom>
          <a:ln>
            <a:solidFill>
              <a:schemeClr val="bg1">
                <a:lumMod val="50000"/>
              </a:schemeClr>
            </a:solidFill>
          </a:ln>
        </p:spPr>
      </p:pic>
      <p:sp>
        <p:nvSpPr>
          <p:cNvPr id="9" name="Rounded Rectangle 8"/>
          <p:cNvSpPr/>
          <p:nvPr/>
        </p:nvSpPr>
        <p:spPr>
          <a:xfrm>
            <a:off x="3746671" y="4188299"/>
            <a:ext cx="1481253" cy="427475"/>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ed Rectangle 12"/>
          <p:cNvSpPr/>
          <p:nvPr/>
        </p:nvSpPr>
        <p:spPr>
          <a:xfrm>
            <a:off x="1215136" y="1939155"/>
            <a:ext cx="1824646" cy="370761"/>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ed Rectangle 13"/>
          <p:cNvSpPr/>
          <p:nvPr/>
        </p:nvSpPr>
        <p:spPr>
          <a:xfrm>
            <a:off x="5041160" y="1689764"/>
            <a:ext cx="720307" cy="370761"/>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C932CDCB-4B29-F641-AE31-D4360F16EBC3}" type="slidenum">
              <a:rPr lang="en-US" smtClean="0"/>
              <a:t>17</a:t>
            </a:fld>
            <a:endParaRPr lang="en-US" dirty="0"/>
          </a:p>
        </p:txBody>
      </p:sp>
      <p:pic>
        <p:nvPicPr>
          <p:cNvPr id="11" name="Picture 10"/>
          <p:cNvPicPr>
            <a:picLocks noChangeAspect="1"/>
          </p:cNvPicPr>
          <p:nvPr/>
        </p:nvPicPr>
        <p:blipFill rotWithShape="1">
          <a:blip r:embed="rId5"/>
          <a:srcRect r="79291"/>
          <a:stretch/>
        </p:blipFill>
        <p:spPr>
          <a:xfrm>
            <a:off x="6909674" y="1074738"/>
            <a:ext cx="1619504" cy="5137278"/>
          </a:xfrm>
          <a:prstGeom prst="rect">
            <a:avLst/>
          </a:prstGeom>
          <a:ln>
            <a:solidFill>
              <a:schemeClr val="bg1">
                <a:lumMod val="50000"/>
              </a:schemeClr>
            </a:solidFill>
          </a:ln>
        </p:spPr>
      </p:pic>
      <p:sp>
        <p:nvSpPr>
          <p:cNvPr id="12" name="Rounded Rectangle 11"/>
          <p:cNvSpPr/>
          <p:nvPr/>
        </p:nvSpPr>
        <p:spPr>
          <a:xfrm>
            <a:off x="7009242" y="2407920"/>
            <a:ext cx="710184" cy="1874519"/>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3" name="Group 33"/>
          <p:cNvGrpSpPr>
            <a:grpSpLocks/>
          </p:cNvGrpSpPr>
          <p:nvPr/>
        </p:nvGrpSpPr>
        <p:grpSpPr bwMode="auto">
          <a:xfrm>
            <a:off x="6873307" y="2582210"/>
            <a:ext cx="256886" cy="336176"/>
            <a:chOff x="1451" y="1833"/>
            <a:chExt cx="178" cy="240"/>
          </a:xfrm>
        </p:grpSpPr>
        <p:sp>
          <p:nvSpPr>
            <p:cNvPr id="34" name="Oval 34"/>
            <p:cNvSpPr>
              <a:spLocks noChangeArrowheads="1"/>
            </p:cNvSpPr>
            <p:nvPr/>
          </p:nvSpPr>
          <p:spPr bwMode="auto">
            <a:xfrm>
              <a:off x="1478"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dirty="0">
                <a:solidFill>
                  <a:srgbClr val="EE3524"/>
                </a:solidFill>
              </a:endParaRPr>
            </a:p>
          </p:txBody>
        </p:sp>
        <p:sp>
          <p:nvSpPr>
            <p:cNvPr id="35" name="Text Box 35"/>
            <p:cNvSpPr txBox="1">
              <a:spLocks noChangeArrowheads="1"/>
            </p:cNvSpPr>
            <p:nvPr/>
          </p:nvSpPr>
          <p:spPr bwMode="auto">
            <a:xfrm>
              <a:off x="1451"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grpSp>
        <p:nvGrpSpPr>
          <p:cNvPr id="36" name="Group 36"/>
          <p:cNvGrpSpPr>
            <a:grpSpLocks/>
          </p:cNvGrpSpPr>
          <p:nvPr/>
        </p:nvGrpSpPr>
        <p:grpSpPr bwMode="auto">
          <a:xfrm>
            <a:off x="3594538" y="4233948"/>
            <a:ext cx="256886" cy="336176"/>
            <a:chOff x="1235" y="1833"/>
            <a:chExt cx="178" cy="240"/>
          </a:xfrm>
        </p:grpSpPr>
        <p:sp>
          <p:nvSpPr>
            <p:cNvPr id="37" name="Oval 37"/>
            <p:cNvSpPr>
              <a:spLocks noChangeArrowheads="1"/>
            </p:cNvSpPr>
            <p:nvPr/>
          </p:nvSpPr>
          <p:spPr bwMode="auto">
            <a:xfrm>
              <a:off x="1262"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dirty="0">
                <a:solidFill>
                  <a:srgbClr val="EE3524"/>
                </a:solidFill>
              </a:endParaRPr>
            </a:p>
          </p:txBody>
        </p:sp>
        <p:sp>
          <p:nvSpPr>
            <p:cNvPr id="38" name="Text Box 38"/>
            <p:cNvSpPr txBox="1">
              <a:spLocks noChangeArrowheads="1"/>
            </p:cNvSpPr>
            <p:nvPr/>
          </p:nvSpPr>
          <p:spPr bwMode="auto">
            <a:xfrm>
              <a:off x="1235"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grpSp>
        <p:nvGrpSpPr>
          <p:cNvPr id="39" name="Group 39"/>
          <p:cNvGrpSpPr>
            <a:grpSpLocks/>
          </p:cNvGrpSpPr>
          <p:nvPr/>
        </p:nvGrpSpPr>
        <p:grpSpPr bwMode="auto">
          <a:xfrm>
            <a:off x="1027257" y="1945622"/>
            <a:ext cx="256886" cy="336176"/>
            <a:chOff x="1019" y="1833"/>
            <a:chExt cx="178" cy="240"/>
          </a:xfrm>
        </p:grpSpPr>
        <p:sp>
          <p:nvSpPr>
            <p:cNvPr id="40" name="Oval 40"/>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dirty="0">
                <a:solidFill>
                  <a:srgbClr val="EE3524"/>
                </a:solidFill>
              </a:endParaRPr>
            </a:p>
          </p:txBody>
        </p:sp>
        <p:sp>
          <p:nvSpPr>
            <p:cNvPr id="41" name="Text Box 41"/>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grpSp>
        <p:nvGrpSpPr>
          <p:cNvPr id="42" name="Group 42"/>
          <p:cNvGrpSpPr>
            <a:grpSpLocks/>
          </p:cNvGrpSpPr>
          <p:nvPr/>
        </p:nvGrpSpPr>
        <p:grpSpPr bwMode="auto">
          <a:xfrm>
            <a:off x="4866777" y="1689764"/>
            <a:ext cx="256886" cy="336176"/>
            <a:chOff x="810" y="1833"/>
            <a:chExt cx="178" cy="240"/>
          </a:xfrm>
        </p:grpSpPr>
        <p:sp>
          <p:nvSpPr>
            <p:cNvPr id="43" name="Oval 43"/>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dirty="0">
                <a:solidFill>
                  <a:srgbClr val="EE3524"/>
                </a:solidFill>
              </a:endParaRPr>
            </a:p>
          </p:txBody>
        </p:sp>
        <p:sp>
          <p:nvSpPr>
            <p:cNvPr id="44" name="Text Box 44"/>
            <p:cNvSpPr txBox="1">
              <a:spLocks noChangeArrowheads="1"/>
            </p:cNvSpPr>
            <p:nvPr/>
          </p:nvSpPr>
          <p:spPr bwMode="auto">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spTree>
    <p:extLst>
      <p:ext uri="{BB962C8B-B14F-4D97-AF65-F5344CB8AC3E}">
        <p14:creationId xmlns:p14="http://schemas.microsoft.com/office/powerpoint/2010/main" val="3267708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227"/>
            <a:ext cx="8442960" cy="888608"/>
          </a:xfrm>
        </p:spPr>
        <p:txBody>
          <a:bodyPr>
            <a:normAutofit/>
          </a:bodyPr>
          <a:lstStyle/>
          <a:p>
            <a:pPr algn="l"/>
            <a:r>
              <a:rPr lang="en-US" sz="2400" dirty="0" smtClean="0"/>
              <a:t>Organization of content does not support scanning</a:t>
            </a:r>
            <a:endParaRPr lang="en-US" sz="2400" dirty="0"/>
          </a:p>
        </p:txBody>
      </p:sp>
      <p:sp>
        <p:nvSpPr>
          <p:cNvPr id="3" name="Content Placeholder 2"/>
          <p:cNvSpPr>
            <a:spLocks noGrp="1"/>
          </p:cNvSpPr>
          <p:nvPr>
            <p:ph idx="1"/>
          </p:nvPr>
        </p:nvSpPr>
        <p:spPr>
          <a:xfrm>
            <a:off x="241299" y="5504322"/>
            <a:ext cx="5969001" cy="830546"/>
          </a:xfrm>
        </p:spPr>
        <p:txBody>
          <a:bodyPr>
            <a:normAutofit/>
          </a:bodyPr>
          <a:lstStyle/>
          <a:p>
            <a:pPr marL="82535" indent="0">
              <a:lnSpc>
                <a:spcPct val="100000"/>
              </a:lnSpc>
              <a:buNone/>
            </a:pPr>
            <a:r>
              <a:rPr lang="en-US" sz="1200" b="1" dirty="0" smtClean="0"/>
              <a:t>Recommendation</a:t>
            </a:r>
            <a:r>
              <a:rPr lang="en-US" sz="1200" b="1" dirty="0"/>
              <a:t>: </a:t>
            </a:r>
            <a:r>
              <a:rPr lang="en-US" sz="1200" dirty="0"/>
              <a:t>Present the most important content or main point before supporting details to improve readability.</a:t>
            </a:r>
          </a:p>
        </p:txBody>
      </p:sp>
      <p:pic>
        <p:nvPicPr>
          <p:cNvPr id="12" name="Picture 11"/>
          <p:cNvPicPr>
            <a:picLocks noChangeAspect="1"/>
          </p:cNvPicPr>
          <p:nvPr/>
        </p:nvPicPr>
        <p:blipFill>
          <a:blip r:embed="rId3"/>
          <a:stretch>
            <a:fillRect/>
          </a:stretch>
        </p:blipFill>
        <p:spPr>
          <a:xfrm>
            <a:off x="457200" y="1074738"/>
            <a:ext cx="8229600" cy="2699932"/>
          </a:xfrm>
          <a:prstGeom prst="rect">
            <a:avLst/>
          </a:prstGeom>
          <a:ln>
            <a:solidFill>
              <a:schemeClr val="bg1">
                <a:lumMod val="50000"/>
              </a:schemeClr>
            </a:solidFill>
          </a:ln>
        </p:spPr>
      </p:pic>
      <p:sp>
        <p:nvSpPr>
          <p:cNvPr id="4" name="Rounded Rectangle 3"/>
          <p:cNvSpPr/>
          <p:nvPr/>
        </p:nvSpPr>
        <p:spPr>
          <a:xfrm>
            <a:off x="1554480" y="2362201"/>
            <a:ext cx="5715000" cy="188057"/>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rotWithShape="1">
          <a:blip r:embed="rId4"/>
          <a:srcRect b="20917"/>
          <a:stretch/>
        </p:blipFill>
        <p:spPr>
          <a:xfrm>
            <a:off x="6623258" y="3877573"/>
            <a:ext cx="1979786" cy="2358357"/>
          </a:xfrm>
          <a:prstGeom prst="rect">
            <a:avLst/>
          </a:prstGeom>
          <a:ln>
            <a:solidFill>
              <a:schemeClr val="bg1">
                <a:lumMod val="50000"/>
              </a:schemeClr>
            </a:solidFill>
          </a:ln>
        </p:spPr>
      </p:pic>
      <p:sp>
        <p:nvSpPr>
          <p:cNvPr id="13" name="Rectangle 250"/>
          <p:cNvSpPr>
            <a:spLocks noChangeArrowheads="1"/>
          </p:cNvSpPr>
          <p:nvPr/>
        </p:nvSpPr>
        <p:spPr bwMode="auto">
          <a:xfrm>
            <a:off x="6623258" y="5504322"/>
            <a:ext cx="1979786" cy="607719"/>
          </a:xfrm>
          <a:prstGeom prst="rect">
            <a:avLst/>
          </a:prstGeom>
          <a:solidFill>
            <a:srgbClr val="EE3224">
              <a:alpha val="20000"/>
            </a:srgbClr>
          </a:solidFill>
          <a:ln w="28575" algn="ctr">
            <a:solidFill>
              <a:srgbClr val="EE3524"/>
            </a:solidFill>
            <a:miter lim="800000"/>
            <a:headEnd/>
            <a:tailEnd/>
          </a:ln>
        </p:spPr>
        <p:txBody>
          <a:bodyPr wrap="none" lIns="82048" tIns="41025" rIns="82048" bIns="41025" anchor="ctr"/>
          <a:lstStyle/>
          <a:p>
            <a:endParaRPr lang="en-US" dirty="0">
              <a:solidFill>
                <a:srgbClr val="EE3524"/>
              </a:solidFill>
            </a:endParaRPr>
          </a:p>
        </p:txBody>
      </p:sp>
      <p:cxnSp>
        <p:nvCxnSpPr>
          <p:cNvPr id="14" name="AutoShape 252"/>
          <p:cNvCxnSpPr>
            <a:cxnSpLocks noChangeShapeType="1"/>
            <a:stCxn id="13" idx="0"/>
          </p:cNvCxnSpPr>
          <p:nvPr/>
        </p:nvCxnSpPr>
        <p:spPr bwMode="auto">
          <a:xfrm rot="16200000" flipV="1">
            <a:off x="5983400" y="3874571"/>
            <a:ext cx="1729652" cy="1529850"/>
          </a:xfrm>
          <a:prstGeom prst="curvedConnector3">
            <a:avLst>
              <a:gd name="adj1" fmla="val 50000"/>
            </a:avLst>
          </a:prstGeom>
          <a:noFill/>
          <a:ln w="28575">
            <a:solidFill>
              <a:srgbClr val="EE3524"/>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12"/>
          </p:nvPr>
        </p:nvSpPr>
        <p:spPr/>
        <p:txBody>
          <a:bodyPr/>
          <a:lstStyle/>
          <a:p>
            <a:fld id="{C932CDCB-4B29-F641-AE31-D4360F16EBC3}" type="slidenum">
              <a:rPr lang="en-US" smtClean="0"/>
              <a:t>18</a:t>
            </a:fld>
            <a:endParaRPr lang="en-US" dirty="0"/>
          </a:p>
        </p:txBody>
      </p:sp>
    </p:spTree>
    <p:extLst>
      <p:ext uri="{BB962C8B-B14F-4D97-AF65-F5344CB8AC3E}">
        <p14:creationId xmlns:p14="http://schemas.microsoft.com/office/powerpoint/2010/main" val="3765360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3650625974"/>
              </p:ext>
            </p:extLst>
          </p:nvPr>
        </p:nvGraphicFramePr>
        <p:xfrm>
          <a:off x="589660" y="1525453"/>
          <a:ext cx="7990317" cy="490614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34343" y="424426"/>
            <a:ext cx="8675314" cy="1086873"/>
          </a:xfrm>
        </p:spPr>
        <p:txBody>
          <a:bodyPr>
            <a:noAutofit/>
          </a:bodyPr>
          <a:lstStyle/>
          <a:p>
            <a:r>
              <a:rPr lang="en-US" sz="2400" dirty="0" smtClean="0"/>
              <a:t>Visitors struggle to find information regarding water pollution/quality, watersheds or wetlands, and information regarding cleanups, remediation or Superfund. </a:t>
            </a:r>
            <a:endParaRPr lang="en-US" sz="2400" dirty="0"/>
          </a:p>
        </p:txBody>
      </p:sp>
      <p:sp>
        <p:nvSpPr>
          <p:cNvPr id="3" name="Slide Number Placeholder 2"/>
          <p:cNvSpPr>
            <a:spLocks noGrp="1"/>
          </p:cNvSpPr>
          <p:nvPr>
            <p:ph type="sldNum" sz="quarter" idx="12"/>
          </p:nvPr>
        </p:nvSpPr>
        <p:spPr/>
        <p:txBody>
          <a:bodyPr/>
          <a:lstStyle/>
          <a:p>
            <a:fld id="{EB5131EF-D618-5347-8462-43F33F2C84D1}" type="slidenum">
              <a:rPr lang="en-US" smtClean="0"/>
              <a:t>19</a:t>
            </a:fld>
            <a:endParaRPr lang="en-US" dirty="0"/>
          </a:p>
        </p:txBody>
      </p:sp>
      <p:sp>
        <p:nvSpPr>
          <p:cNvPr id="24" name="Rectangle 23"/>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
        <p:nvSpPr>
          <p:cNvPr id="25" name="TextBox 24"/>
          <p:cNvSpPr txBox="1"/>
          <p:nvPr/>
        </p:nvSpPr>
        <p:spPr>
          <a:xfrm>
            <a:off x="716575" y="5046615"/>
            <a:ext cx="513440" cy="230832"/>
          </a:xfrm>
          <a:prstGeom prst="rect">
            <a:avLst/>
          </a:prstGeom>
          <a:noFill/>
        </p:spPr>
        <p:txBody>
          <a:bodyPr wrap="square" rtlCol="0">
            <a:spAutoFit/>
          </a:bodyPr>
          <a:lstStyle/>
          <a:p>
            <a:r>
              <a:rPr lang="en-US" sz="900" dirty="0" smtClean="0"/>
              <a:t>SAT</a:t>
            </a:r>
            <a:endParaRPr lang="en-US" sz="900" dirty="0"/>
          </a:p>
        </p:txBody>
      </p:sp>
      <p:sp>
        <p:nvSpPr>
          <p:cNvPr id="27" name="TextBox 26"/>
          <p:cNvSpPr txBox="1"/>
          <p:nvPr/>
        </p:nvSpPr>
        <p:spPr>
          <a:xfrm>
            <a:off x="1070959" y="5015837"/>
            <a:ext cx="386862" cy="261610"/>
          </a:xfrm>
          <a:prstGeom prst="rect">
            <a:avLst/>
          </a:prstGeom>
          <a:noFill/>
        </p:spPr>
        <p:txBody>
          <a:bodyPr wrap="square" rtlCol="0">
            <a:spAutoFit/>
          </a:bodyPr>
          <a:lstStyle/>
          <a:p>
            <a:r>
              <a:rPr lang="en-US" sz="1100" b="1" dirty="0" smtClean="0"/>
              <a:t>64</a:t>
            </a:r>
            <a:endParaRPr lang="en-US" sz="1100" b="1" dirty="0"/>
          </a:p>
        </p:txBody>
      </p:sp>
      <p:sp>
        <p:nvSpPr>
          <p:cNvPr id="28" name="TextBox 27"/>
          <p:cNvSpPr txBox="1"/>
          <p:nvPr/>
        </p:nvSpPr>
        <p:spPr>
          <a:xfrm>
            <a:off x="2233746" y="5015837"/>
            <a:ext cx="386862" cy="261610"/>
          </a:xfrm>
          <a:prstGeom prst="rect">
            <a:avLst/>
          </a:prstGeom>
          <a:noFill/>
        </p:spPr>
        <p:txBody>
          <a:bodyPr wrap="square" rtlCol="0">
            <a:spAutoFit/>
          </a:bodyPr>
          <a:lstStyle/>
          <a:p>
            <a:r>
              <a:rPr lang="en-US" sz="1100" b="1" dirty="0" smtClean="0"/>
              <a:t>59</a:t>
            </a:r>
            <a:endParaRPr lang="en-US" sz="1100" b="1" dirty="0"/>
          </a:p>
        </p:txBody>
      </p:sp>
      <p:sp>
        <p:nvSpPr>
          <p:cNvPr id="29" name="TextBox 28"/>
          <p:cNvSpPr txBox="1"/>
          <p:nvPr/>
        </p:nvSpPr>
        <p:spPr>
          <a:xfrm>
            <a:off x="3362347" y="5015837"/>
            <a:ext cx="386862" cy="261610"/>
          </a:xfrm>
          <a:prstGeom prst="rect">
            <a:avLst/>
          </a:prstGeom>
          <a:noFill/>
        </p:spPr>
        <p:txBody>
          <a:bodyPr wrap="square" rtlCol="0">
            <a:spAutoFit/>
          </a:bodyPr>
          <a:lstStyle/>
          <a:p>
            <a:r>
              <a:rPr lang="en-US" sz="1100" b="1" dirty="0" smtClean="0"/>
              <a:t>68</a:t>
            </a:r>
            <a:endParaRPr lang="en-US" sz="1100" b="1" dirty="0"/>
          </a:p>
        </p:txBody>
      </p:sp>
      <p:sp>
        <p:nvSpPr>
          <p:cNvPr id="30" name="TextBox 29"/>
          <p:cNvSpPr txBox="1"/>
          <p:nvPr/>
        </p:nvSpPr>
        <p:spPr>
          <a:xfrm>
            <a:off x="4446830" y="5011523"/>
            <a:ext cx="386862" cy="261610"/>
          </a:xfrm>
          <a:prstGeom prst="rect">
            <a:avLst/>
          </a:prstGeom>
          <a:noFill/>
        </p:spPr>
        <p:txBody>
          <a:bodyPr wrap="square" rtlCol="0">
            <a:spAutoFit/>
          </a:bodyPr>
          <a:lstStyle/>
          <a:p>
            <a:r>
              <a:rPr lang="en-US" sz="1100" b="1" dirty="0" smtClean="0"/>
              <a:t>77</a:t>
            </a:r>
            <a:endParaRPr lang="en-US" sz="1100" b="1" dirty="0"/>
          </a:p>
        </p:txBody>
      </p:sp>
      <p:sp>
        <p:nvSpPr>
          <p:cNvPr id="31" name="TextBox 30"/>
          <p:cNvSpPr txBox="1"/>
          <p:nvPr/>
        </p:nvSpPr>
        <p:spPr>
          <a:xfrm>
            <a:off x="5575427" y="5011523"/>
            <a:ext cx="386862" cy="261610"/>
          </a:xfrm>
          <a:prstGeom prst="rect">
            <a:avLst/>
          </a:prstGeom>
          <a:noFill/>
        </p:spPr>
        <p:txBody>
          <a:bodyPr wrap="square" rtlCol="0">
            <a:spAutoFit/>
          </a:bodyPr>
          <a:lstStyle/>
          <a:p>
            <a:r>
              <a:rPr lang="en-US" sz="1100" b="1" dirty="0" smtClean="0"/>
              <a:t>65</a:t>
            </a:r>
            <a:endParaRPr lang="en-US" sz="1100" b="1" dirty="0"/>
          </a:p>
        </p:txBody>
      </p:sp>
      <p:sp>
        <p:nvSpPr>
          <p:cNvPr id="32" name="TextBox 31"/>
          <p:cNvSpPr txBox="1"/>
          <p:nvPr/>
        </p:nvSpPr>
        <p:spPr>
          <a:xfrm>
            <a:off x="6704033" y="5002977"/>
            <a:ext cx="386862" cy="261610"/>
          </a:xfrm>
          <a:prstGeom prst="rect">
            <a:avLst/>
          </a:prstGeom>
          <a:noFill/>
        </p:spPr>
        <p:txBody>
          <a:bodyPr wrap="square" rtlCol="0">
            <a:spAutoFit/>
          </a:bodyPr>
          <a:lstStyle/>
          <a:p>
            <a:r>
              <a:rPr lang="en-US" sz="1100" b="1" dirty="0" smtClean="0"/>
              <a:t>60</a:t>
            </a:r>
            <a:endParaRPr lang="en-US" sz="1100" b="1" dirty="0"/>
          </a:p>
        </p:txBody>
      </p:sp>
      <p:sp>
        <p:nvSpPr>
          <p:cNvPr id="33" name="TextBox 32"/>
          <p:cNvSpPr txBox="1"/>
          <p:nvPr/>
        </p:nvSpPr>
        <p:spPr>
          <a:xfrm>
            <a:off x="7844527" y="4997372"/>
            <a:ext cx="386862" cy="261610"/>
          </a:xfrm>
          <a:prstGeom prst="rect">
            <a:avLst/>
          </a:prstGeom>
          <a:noFill/>
        </p:spPr>
        <p:txBody>
          <a:bodyPr wrap="square" rtlCol="0">
            <a:spAutoFit/>
          </a:bodyPr>
          <a:lstStyle/>
          <a:p>
            <a:r>
              <a:rPr lang="en-US" sz="1100" b="1" dirty="0"/>
              <a:t>7</a:t>
            </a:r>
            <a:r>
              <a:rPr lang="en-US" sz="1100" b="1" dirty="0" smtClean="0"/>
              <a:t>0</a:t>
            </a:r>
            <a:endParaRPr lang="en-US" sz="1100" b="1" dirty="0"/>
          </a:p>
        </p:txBody>
      </p:sp>
      <p:sp>
        <p:nvSpPr>
          <p:cNvPr id="35" name="TextBox 34"/>
          <p:cNvSpPr txBox="1"/>
          <p:nvPr/>
        </p:nvSpPr>
        <p:spPr bwMode="gray">
          <a:xfrm>
            <a:off x="11486" y="6195170"/>
            <a:ext cx="1875929" cy="230832"/>
          </a:xfrm>
          <a:prstGeom prst="rect">
            <a:avLst/>
          </a:prstGeom>
          <a:noFill/>
        </p:spPr>
        <p:txBody>
          <a:bodyPr wrap="square" rtlCol="0">
            <a:spAutoFit/>
          </a:bodyPr>
          <a:lstStyle/>
          <a:p>
            <a:pPr marL="344488" indent="-344488" defTabSz="914400"/>
            <a:r>
              <a:rPr lang="en-US" sz="900" dirty="0" smtClean="0">
                <a:cs typeface="Arial" pitchFamily="34" charset="0"/>
              </a:rPr>
              <a:t>Not all answer options shown.</a:t>
            </a:r>
          </a:p>
        </p:txBody>
      </p:sp>
    </p:spTree>
    <p:extLst>
      <p:ext uri="{BB962C8B-B14F-4D97-AF65-F5344CB8AC3E}">
        <p14:creationId xmlns:p14="http://schemas.microsoft.com/office/powerpoint/2010/main" val="3051899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9836" y="187243"/>
            <a:ext cx="8229600" cy="775585"/>
          </a:xfrm>
        </p:spPr>
        <p:txBody>
          <a:bodyPr>
            <a:normAutofit/>
          </a:bodyPr>
          <a:lstStyle/>
          <a:p>
            <a:r>
              <a:rPr lang="en-US" sz="2400" dirty="0"/>
              <a:t>Agenda</a:t>
            </a:r>
            <a:endParaRPr lang="en-US" sz="2400" b="1" dirty="0"/>
          </a:p>
        </p:txBody>
      </p:sp>
      <p:sp>
        <p:nvSpPr>
          <p:cNvPr id="6" name="Slide Number Placeholder 5"/>
          <p:cNvSpPr>
            <a:spLocks noGrp="1"/>
          </p:cNvSpPr>
          <p:nvPr>
            <p:ph type="sldNum" sz="quarter" idx="12"/>
          </p:nvPr>
        </p:nvSpPr>
        <p:spPr/>
        <p:txBody>
          <a:bodyPr/>
          <a:lstStyle/>
          <a:p>
            <a:fld id="{EB5131EF-D618-5347-8462-43F33F2C84D1}" type="slidenum">
              <a:rPr lang="en-US" smtClean="0"/>
              <a:t>2</a:t>
            </a:fld>
            <a:endParaRPr lang="en-US" dirty="0"/>
          </a:p>
        </p:txBody>
      </p:sp>
      <p:graphicFrame>
        <p:nvGraphicFramePr>
          <p:cNvPr id="5" name="Diagram 10"/>
          <p:cNvGraphicFramePr/>
          <p:nvPr>
            <p:extLst>
              <p:ext uri="{D42A27DB-BD31-4B8C-83A1-F6EECF244321}">
                <p14:modId xmlns:p14="http://schemas.microsoft.com/office/powerpoint/2010/main" val="3857515009"/>
              </p:ext>
            </p:extLst>
          </p:nvPr>
        </p:nvGraphicFramePr>
        <p:xfrm>
          <a:off x="1133545" y="1164277"/>
          <a:ext cx="6971363" cy="4591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6390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t>Homepage </a:t>
            </a:r>
            <a:r>
              <a:rPr lang="en-US" sz="2400" dirty="0" smtClean="0"/>
              <a:t>lacks direct </a:t>
            </a:r>
            <a:r>
              <a:rPr lang="en-US" sz="2400" dirty="0"/>
              <a:t>paths to popular content</a:t>
            </a:r>
          </a:p>
        </p:txBody>
      </p:sp>
      <p:sp>
        <p:nvSpPr>
          <p:cNvPr id="3" name="Content Placeholder 2"/>
          <p:cNvSpPr>
            <a:spLocks noGrp="1"/>
          </p:cNvSpPr>
          <p:nvPr>
            <p:ph idx="1"/>
          </p:nvPr>
        </p:nvSpPr>
        <p:spPr>
          <a:xfrm>
            <a:off x="457200" y="2738141"/>
            <a:ext cx="3167349" cy="3510259"/>
          </a:xfrm>
        </p:spPr>
        <p:txBody>
          <a:bodyPr>
            <a:normAutofit/>
          </a:bodyPr>
          <a:lstStyle/>
          <a:p>
            <a:pPr marL="82535" indent="0">
              <a:lnSpc>
                <a:spcPct val="100000"/>
              </a:lnSpc>
              <a:buNone/>
            </a:pPr>
            <a:r>
              <a:rPr lang="en-US" sz="1200" b="1" dirty="0" smtClean="0">
                <a:sym typeface="Wingdings" pitchFamily="2" charset="2"/>
              </a:rPr>
              <a:t>Recommendation</a:t>
            </a:r>
            <a:r>
              <a:rPr lang="en-US" sz="1200" b="1" dirty="0">
                <a:sym typeface="Wingdings" pitchFamily="2" charset="2"/>
              </a:rPr>
              <a:t>: </a:t>
            </a:r>
            <a:r>
              <a:rPr lang="en-US" sz="1200" dirty="0">
                <a:sym typeface="Wingdings" pitchFamily="2" charset="2"/>
              </a:rPr>
              <a:t>Provide access to critical content and </a:t>
            </a:r>
            <a:r>
              <a:rPr lang="en-US" sz="1200" dirty="0" smtClean="0">
                <a:sym typeface="Wingdings" pitchFamily="2" charset="2"/>
              </a:rPr>
              <a:t>current issues in </a:t>
            </a:r>
            <a:r>
              <a:rPr lang="en-US" sz="1200" dirty="0">
                <a:sym typeface="Wingdings" pitchFamily="2" charset="2"/>
              </a:rPr>
              <a:t>the homepage centerwell, ensuring that visitors can have immediate access to content of interest.</a:t>
            </a:r>
          </a:p>
        </p:txBody>
      </p:sp>
      <p:sp>
        <p:nvSpPr>
          <p:cNvPr id="4" name="Slide Number Placeholder 3"/>
          <p:cNvSpPr>
            <a:spLocks noGrp="1"/>
          </p:cNvSpPr>
          <p:nvPr>
            <p:ph type="sldNum" sz="quarter" idx="12"/>
          </p:nvPr>
        </p:nvSpPr>
        <p:spPr/>
        <p:txBody>
          <a:bodyPr/>
          <a:lstStyle/>
          <a:p>
            <a:fld id="{C932CDCB-4B29-F641-AE31-D4360F16EBC3}" type="slidenum">
              <a:rPr lang="en-US" smtClean="0"/>
              <a:t>20</a:t>
            </a:fld>
            <a:endParaRPr lang="en-US" dirty="0"/>
          </a:p>
        </p:txBody>
      </p:sp>
      <p:pic>
        <p:nvPicPr>
          <p:cNvPr id="6" name="Picture 5"/>
          <p:cNvPicPr>
            <a:picLocks noChangeAspect="1"/>
          </p:cNvPicPr>
          <p:nvPr/>
        </p:nvPicPr>
        <p:blipFill rotWithShape="1">
          <a:blip r:embed="rId3"/>
          <a:srcRect l="10739" t="407" r="9668" b="30730"/>
          <a:stretch/>
        </p:blipFill>
        <p:spPr>
          <a:xfrm>
            <a:off x="3938954" y="1074739"/>
            <a:ext cx="4747846" cy="5173662"/>
          </a:xfrm>
          <a:prstGeom prst="rect">
            <a:avLst/>
          </a:prstGeom>
          <a:ln>
            <a:solidFill>
              <a:schemeClr val="bg1">
                <a:lumMod val="50000"/>
              </a:schemeClr>
            </a:solidFill>
          </a:ln>
        </p:spPr>
      </p:pic>
      <p:sp>
        <p:nvSpPr>
          <p:cNvPr id="7" name="Rounded Rectangle 6"/>
          <p:cNvSpPr/>
          <p:nvPr/>
        </p:nvSpPr>
        <p:spPr>
          <a:xfrm>
            <a:off x="4605050" y="1602037"/>
            <a:ext cx="3150823" cy="188057"/>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42"/>
          <p:cNvGrpSpPr>
            <a:grpSpLocks/>
          </p:cNvGrpSpPr>
          <p:nvPr/>
        </p:nvGrpSpPr>
        <p:grpSpPr bwMode="auto">
          <a:xfrm>
            <a:off x="4410506" y="1527977"/>
            <a:ext cx="256886" cy="336176"/>
            <a:chOff x="810" y="1833"/>
            <a:chExt cx="178" cy="240"/>
          </a:xfrm>
        </p:grpSpPr>
        <p:sp>
          <p:nvSpPr>
            <p:cNvPr id="9" name="Oval 43"/>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dirty="0">
                <a:solidFill>
                  <a:srgbClr val="EE3524"/>
                </a:solidFill>
              </a:endParaRPr>
            </a:p>
          </p:txBody>
        </p:sp>
        <p:sp>
          <p:nvSpPr>
            <p:cNvPr id="10" name="Text Box 44"/>
            <p:cNvSpPr txBox="1">
              <a:spLocks noChangeArrowheads="1"/>
            </p:cNvSpPr>
            <p:nvPr/>
          </p:nvSpPr>
          <p:spPr bwMode="auto">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sp>
        <p:nvSpPr>
          <p:cNvPr id="11" name="Rounded Rectangle 10"/>
          <p:cNvSpPr/>
          <p:nvPr/>
        </p:nvSpPr>
        <p:spPr>
          <a:xfrm>
            <a:off x="3938954" y="2658300"/>
            <a:ext cx="1040670" cy="591675"/>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39"/>
          <p:cNvGrpSpPr>
            <a:grpSpLocks/>
          </p:cNvGrpSpPr>
          <p:nvPr/>
        </p:nvGrpSpPr>
        <p:grpSpPr bwMode="auto">
          <a:xfrm>
            <a:off x="3810511" y="2658300"/>
            <a:ext cx="256886" cy="336176"/>
            <a:chOff x="1019" y="1833"/>
            <a:chExt cx="178" cy="240"/>
          </a:xfrm>
        </p:grpSpPr>
        <p:sp>
          <p:nvSpPr>
            <p:cNvPr id="13" name="Oval 40"/>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dirty="0">
                <a:solidFill>
                  <a:srgbClr val="EE3524"/>
                </a:solidFill>
              </a:endParaRPr>
            </a:p>
          </p:txBody>
        </p:sp>
        <p:sp>
          <p:nvSpPr>
            <p:cNvPr id="14" name="Text Box 41"/>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spTree>
    <p:extLst>
      <p:ext uri="{BB962C8B-B14F-4D97-AF65-F5344CB8AC3E}">
        <p14:creationId xmlns:p14="http://schemas.microsoft.com/office/powerpoint/2010/main" val="4181348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343935" y="1637354"/>
            <a:ext cx="8494141" cy="492255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400" b="1" dirty="0" smtClean="0"/>
              <a:t>Categorize/Organize Content</a:t>
            </a:r>
          </a:p>
          <a:p>
            <a:pPr lvl="1"/>
            <a:endParaRPr lang="en-US" sz="1300" dirty="0"/>
          </a:p>
          <a:p>
            <a:pPr lvl="1"/>
            <a:r>
              <a:rPr lang="en-US" sz="1200" dirty="0" smtClean="0"/>
              <a:t>“Focus </a:t>
            </a:r>
            <a:r>
              <a:rPr lang="en-US" sz="1200" dirty="0"/>
              <a:t>the </a:t>
            </a:r>
            <a:r>
              <a:rPr lang="en-US" sz="1200" b="1" dirty="0"/>
              <a:t>content on helping people find useful information</a:t>
            </a:r>
            <a:r>
              <a:rPr lang="en-US" sz="1200" dirty="0"/>
              <a:t>. Relocate the regurgitation of historical facts and figures, which seems to be focused on justifying the programs' existence, to another realm</a:t>
            </a:r>
            <a:r>
              <a:rPr lang="en-US" sz="1200" dirty="0" smtClean="0"/>
              <a:t>.” (SAT 22, 06/01/2016) </a:t>
            </a:r>
          </a:p>
          <a:p>
            <a:pPr lvl="1"/>
            <a:endParaRPr lang="en-US" sz="1200" dirty="0"/>
          </a:p>
          <a:p>
            <a:pPr lvl="1"/>
            <a:r>
              <a:rPr lang="en-US" sz="1200" dirty="0" smtClean="0"/>
              <a:t>“</a:t>
            </a:r>
            <a:r>
              <a:rPr lang="en-US" sz="1200" b="1" dirty="0"/>
              <a:t>Content should be further categorized</a:t>
            </a:r>
            <a:r>
              <a:rPr lang="en-US" sz="1200" dirty="0" smtClean="0"/>
              <a:t>.” (SAT 89, 01/19/2016)</a:t>
            </a:r>
          </a:p>
          <a:p>
            <a:pPr lvl="1"/>
            <a:endParaRPr lang="en-US" sz="1200" dirty="0"/>
          </a:p>
          <a:p>
            <a:pPr lvl="1"/>
            <a:endParaRPr lang="en-US" sz="1200" dirty="0" smtClean="0"/>
          </a:p>
          <a:p>
            <a:r>
              <a:rPr lang="en-US" sz="1400" b="1" dirty="0"/>
              <a:t>Outdated Content</a:t>
            </a:r>
          </a:p>
          <a:p>
            <a:pPr lvl="1"/>
            <a:endParaRPr lang="en-US" sz="1200" dirty="0"/>
          </a:p>
          <a:p>
            <a:pPr lvl="1"/>
            <a:r>
              <a:rPr lang="en-US" sz="1200" dirty="0" smtClean="0"/>
              <a:t>“</a:t>
            </a:r>
            <a:r>
              <a:rPr lang="en-US" sz="1200" b="1" dirty="0" smtClean="0"/>
              <a:t>Update </a:t>
            </a:r>
            <a:r>
              <a:rPr lang="en-US" sz="1200" b="1" dirty="0"/>
              <a:t>regularly to accommodate new interests </a:t>
            </a:r>
            <a:r>
              <a:rPr lang="en-US" sz="1200" dirty="0"/>
              <a:t>of your population base. Right now, lead is in the news. Maybe you could do a little hand holding on accessing meaningful lead content information</a:t>
            </a:r>
            <a:r>
              <a:rPr lang="en-US" sz="1200" dirty="0" smtClean="0"/>
              <a:t>.” (SAT 37, 04/26/2016) </a:t>
            </a:r>
          </a:p>
          <a:p>
            <a:pPr lvl="1"/>
            <a:endParaRPr lang="en-US" sz="1200" dirty="0" smtClean="0"/>
          </a:p>
          <a:p>
            <a:pPr lvl="1"/>
            <a:r>
              <a:rPr lang="en-US" sz="1200" dirty="0" smtClean="0"/>
              <a:t>“None </a:t>
            </a:r>
            <a:r>
              <a:rPr lang="en-US" sz="1200" dirty="0"/>
              <a:t>except </a:t>
            </a:r>
            <a:r>
              <a:rPr lang="en-US" sz="1200" b="1" dirty="0"/>
              <a:t>provide most up to date information </a:t>
            </a:r>
            <a:r>
              <a:rPr lang="en-US" sz="1200" dirty="0"/>
              <a:t>on their contents because some of it is old</a:t>
            </a:r>
            <a:r>
              <a:rPr lang="en-US" sz="1200" dirty="0" smtClean="0"/>
              <a:t>.” (SAT 78, 03/10/2016) </a:t>
            </a:r>
          </a:p>
          <a:p>
            <a:pPr lvl="1"/>
            <a:endParaRPr lang="en-US" sz="1200" dirty="0"/>
          </a:p>
        </p:txBody>
      </p:sp>
      <p:sp>
        <p:nvSpPr>
          <p:cNvPr id="2" name="Title 1"/>
          <p:cNvSpPr>
            <a:spLocks noGrp="1"/>
          </p:cNvSpPr>
          <p:nvPr>
            <p:ph type="title"/>
          </p:nvPr>
        </p:nvSpPr>
        <p:spPr>
          <a:xfrm>
            <a:off x="193846" y="522236"/>
            <a:ext cx="8644230" cy="775585"/>
          </a:xfrm>
        </p:spPr>
        <p:txBody>
          <a:bodyPr>
            <a:noAutofit/>
          </a:bodyPr>
          <a:lstStyle/>
          <a:p>
            <a:r>
              <a:rPr lang="en-US" sz="2400" dirty="0" smtClean="0"/>
              <a:t>Visitors would like the EPA.gov site content to be further organized or categorized and updated more often to show case relevant information related to current events. </a:t>
            </a:r>
            <a:endParaRPr lang="en-US" sz="2400" dirty="0"/>
          </a:p>
        </p:txBody>
      </p:sp>
      <p:sp>
        <p:nvSpPr>
          <p:cNvPr id="3" name="Slide Number Placeholder 2"/>
          <p:cNvSpPr>
            <a:spLocks noGrp="1"/>
          </p:cNvSpPr>
          <p:nvPr>
            <p:ph type="sldNum" sz="quarter" idx="12"/>
          </p:nvPr>
        </p:nvSpPr>
        <p:spPr>
          <a:xfrm>
            <a:off x="443323" y="6425608"/>
            <a:ext cx="455987" cy="365125"/>
          </a:xfrm>
        </p:spPr>
        <p:txBody>
          <a:bodyPr/>
          <a:lstStyle/>
          <a:p>
            <a:fld id="{EB5131EF-D618-5347-8462-43F33F2C84D1}" type="slidenum">
              <a:rPr lang="en-US" smtClean="0"/>
              <a:t>21</a:t>
            </a:fld>
            <a:endParaRPr lang="en-US" dirty="0"/>
          </a:p>
        </p:txBody>
      </p:sp>
      <p:sp>
        <p:nvSpPr>
          <p:cNvPr id="9" name="Rectangle 8"/>
          <p:cNvSpPr/>
          <p:nvPr/>
        </p:nvSpPr>
        <p:spPr>
          <a:xfrm>
            <a:off x="580781" y="2129425"/>
            <a:ext cx="8020453" cy="3657600"/>
          </a:xfrm>
          <a:prstGeom prst="rect">
            <a:avLst/>
          </a:prstGeom>
          <a:no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069254" y="1906742"/>
            <a:ext cx="3043505" cy="461665"/>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1200" b="1" dirty="0" smtClean="0">
                <a:solidFill>
                  <a:schemeClr val="bg1"/>
                </a:solidFill>
              </a:rPr>
              <a:t>Site Information </a:t>
            </a:r>
          </a:p>
          <a:p>
            <a:pPr algn="ctr"/>
            <a:r>
              <a:rPr lang="en-US" sz="1200" b="1" dirty="0" smtClean="0">
                <a:solidFill>
                  <a:schemeClr val="bg1"/>
                </a:solidFill>
              </a:rPr>
              <a:t>Common Theme</a:t>
            </a:r>
            <a:endParaRPr lang="en-US" sz="1200" b="1" dirty="0">
              <a:solidFill>
                <a:schemeClr val="bg1"/>
              </a:solidFill>
            </a:endParaRPr>
          </a:p>
        </p:txBody>
      </p:sp>
      <p:sp>
        <p:nvSpPr>
          <p:cNvPr id="8" name="Rectangle 7"/>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Tree>
    <p:extLst>
      <p:ext uri="{BB962C8B-B14F-4D97-AF65-F5344CB8AC3E}">
        <p14:creationId xmlns:p14="http://schemas.microsoft.com/office/powerpoint/2010/main" val="913988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a:srcRect r="29687"/>
          <a:stretch/>
        </p:blipFill>
        <p:spPr>
          <a:xfrm>
            <a:off x="3442021" y="1155649"/>
            <a:ext cx="2485956" cy="4708777"/>
          </a:xfrm>
          <a:prstGeom prst="rect">
            <a:avLst/>
          </a:prstGeom>
          <a:ln>
            <a:solidFill>
              <a:schemeClr val="bg1">
                <a:lumMod val="50000"/>
              </a:schemeClr>
            </a:solidFill>
          </a:ln>
        </p:spPr>
      </p:pic>
      <p:sp>
        <p:nvSpPr>
          <p:cNvPr id="2" name="Title 1"/>
          <p:cNvSpPr>
            <a:spLocks noGrp="1"/>
          </p:cNvSpPr>
          <p:nvPr>
            <p:ph type="title"/>
          </p:nvPr>
        </p:nvSpPr>
        <p:spPr/>
        <p:txBody>
          <a:bodyPr>
            <a:normAutofit/>
          </a:bodyPr>
          <a:lstStyle/>
          <a:p>
            <a:pPr algn="l"/>
            <a:r>
              <a:rPr lang="en-US" sz="2400" dirty="0"/>
              <a:t>Organization of categories is unclear</a:t>
            </a:r>
          </a:p>
        </p:txBody>
      </p:sp>
      <p:sp>
        <p:nvSpPr>
          <p:cNvPr id="3" name="Content Placeholder 2"/>
          <p:cNvSpPr>
            <a:spLocks noGrp="1"/>
          </p:cNvSpPr>
          <p:nvPr>
            <p:ph idx="1"/>
          </p:nvPr>
        </p:nvSpPr>
        <p:spPr>
          <a:xfrm>
            <a:off x="283780" y="2781300"/>
            <a:ext cx="2956962" cy="3434673"/>
          </a:xfrm>
        </p:spPr>
        <p:txBody>
          <a:bodyPr>
            <a:normAutofit/>
          </a:bodyPr>
          <a:lstStyle/>
          <a:p>
            <a:pPr marL="82535" indent="0">
              <a:lnSpc>
                <a:spcPct val="100000"/>
              </a:lnSpc>
              <a:buNone/>
            </a:pPr>
            <a:r>
              <a:rPr lang="en-US" sz="1200" b="1" dirty="0">
                <a:sym typeface="Wingdings" pitchFamily="2" charset="2"/>
              </a:rPr>
              <a:t>Recommendation</a:t>
            </a:r>
            <a:r>
              <a:rPr lang="en-US" sz="1200" b="1">
                <a:sym typeface="Wingdings" pitchFamily="2" charset="2"/>
              </a:rPr>
              <a:t>: </a:t>
            </a:r>
            <a:r>
              <a:rPr lang="en-US" sz="1200"/>
              <a:t>Organize </a:t>
            </a:r>
            <a:r>
              <a:rPr lang="en-US" sz="1200" smtClean="0"/>
              <a:t>content </a:t>
            </a:r>
            <a:r>
              <a:rPr lang="en-US" sz="1200" dirty="0"/>
              <a:t>primarily</a:t>
            </a:r>
            <a:r>
              <a:rPr lang="en-US" sz="1200"/>
              <a:t> by topics </a:t>
            </a:r>
            <a:r>
              <a:rPr lang="en-US" sz="1200" smtClean="0"/>
              <a:t>and </a:t>
            </a:r>
            <a:r>
              <a:rPr lang="en-US" sz="1200" dirty="0"/>
              <a:t>provide</a:t>
            </a:r>
            <a:r>
              <a:rPr lang="en-US" sz="1200"/>
              <a:t> curated sections </a:t>
            </a:r>
            <a:r>
              <a:rPr lang="en-US" sz="1200" smtClean="0"/>
              <a:t>and </a:t>
            </a:r>
            <a:r>
              <a:rPr lang="en-US" sz="1200"/>
              <a:t>paths </a:t>
            </a:r>
            <a:r>
              <a:rPr lang="en-US" sz="1200" smtClean="0"/>
              <a:t>to </a:t>
            </a:r>
            <a:r>
              <a:rPr lang="en-US" sz="1200"/>
              <a:t>content </a:t>
            </a:r>
            <a:r>
              <a:rPr lang="en-US" sz="1200" dirty="0"/>
              <a:t>for</a:t>
            </a:r>
            <a:r>
              <a:rPr lang="en-US" sz="1200"/>
              <a:t> audience </a:t>
            </a:r>
            <a:r>
              <a:rPr lang="en-US" sz="1200" smtClean="0"/>
              <a:t>segments.</a:t>
            </a:r>
            <a:endParaRPr lang="en-US" sz="1200" dirty="0"/>
          </a:p>
          <a:p>
            <a:pPr marL="82535" indent="0">
              <a:lnSpc>
                <a:spcPct val="100000"/>
              </a:lnSpc>
              <a:buNone/>
            </a:pPr>
            <a:endParaRPr lang="en-US" sz="1200" dirty="0"/>
          </a:p>
        </p:txBody>
      </p:sp>
      <p:sp>
        <p:nvSpPr>
          <p:cNvPr id="4" name="Slide Number Placeholder 3"/>
          <p:cNvSpPr>
            <a:spLocks noGrp="1"/>
          </p:cNvSpPr>
          <p:nvPr>
            <p:ph type="sldNum" sz="quarter" idx="12"/>
          </p:nvPr>
        </p:nvSpPr>
        <p:spPr/>
        <p:txBody>
          <a:bodyPr/>
          <a:lstStyle/>
          <a:p>
            <a:fld id="{C932CDCB-4B29-F641-AE31-D4360F16EBC3}" type="slidenum">
              <a:rPr lang="en-US" smtClean="0"/>
              <a:t>22</a:t>
            </a:fld>
            <a:endParaRPr lang="en-US" dirty="0"/>
          </a:p>
        </p:txBody>
      </p:sp>
      <p:sp>
        <p:nvSpPr>
          <p:cNvPr id="32" name="AutoShape 179"/>
          <p:cNvSpPr>
            <a:spLocks noChangeArrowheads="1"/>
          </p:cNvSpPr>
          <p:nvPr/>
        </p:nvSpPr>
        <p:spPr bwMode="auto">
          <a:xfrm>
            <a:off x="3447902" y="5447719"/>
            <a:ext cx="811657" cy="412651"/>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pic>
        <p:nvPicPr>
          <p:cNvPr id="48" name="Picture 47"/>
          <p:cNvPicPr>
            <a:picLocks noChangeAspect="1"/>
          </p:cNvPicPr>
          <p:nvPr/>
        </p:nvPicPr>
        <p:blipFill rotWithShape="1">
          <a:blip r:embed="rId4"/>
          <a:srcRect r="26957"/>
          <a:stretch/>
        </p:blipFill>
        <p:spPr>
          <a:xfrm>
            <a:off x="6221064" y="1155649"/>
            <a:ext cx="2465736" cy="4299285"/>
          </a:xfrm>
          <a:prstGeom prst="rect">
            <a:avLst/>
          </a:prstGeom>
          <a:ln>
            <a:solidFill>
              <a:schemeClr val="bg1">
                <a:lumMod val="50000"/>
              </a:schemeClr>
            </a:solidFill>
          </a:ln>
        </p:spPr>
      </p:pic>
      <p:sp>
        <p:nvSpPr>
          <p:cNvPr id="7" name="AutoShape 179"/>
          <p:cNvSpPr>
            <a:spLocks noChangeArrowheads="1"/>
          </p:cNvSpPr>
          <p:nvPr/>
        </p:nvSpPr>
        <p:spPr bwMode="auto">
          <a:xfrm>
            <a:off x="6239279" y="1192412"/>
            <a:ext cx="2352271" cy="336177"/>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sp>
        <p:nvSpPr>
          <p:cNvPr id="8" name="AutoShape 179"/>
          <p:cNvSpPr>
            <a:spLocks noChangeArrowheads="1"/>
          </p:cNvSpPr>
          <p:nvPr/>
        </p:nvSpPr>
        <p:spPr bwMode="auto">
          <a:xfrm>
            <a:off x="3460806" y="1192412"/>
            <a:ext cx="1854143" cy="349396"/>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grpSp>
        <p:nvGrpSpPr>
          <p:cNvPr id="21" name="Group 39"/>
          <p:cNvGrpSpPr>
            <a:grpSpLocks/>
          </p:cNvGrpSpPr>
          <p:nvPr/>
        </p:nvGrpSpPr>
        <p:grpSpPr bwMode="auto">
          <a:xfrm>
            <a:off x="6110837" y="1192413"/>
            <a:ext cx="256886" cy="336176"/>
            <a:chOff x="1019" y="1833"/>
            <a:chExt cx="178" cy="240"/>
          </a:xfrm>
        </p:grpSpPr>
        <p:sp>
          <p:nvSpPr>
            <p:cNvPr id="22" name="Oval 40"/>
            <p:cNvSpPr>
              <a:spLocks noChangeArrowheads="1"/>
            </p:cNvSpPr>
            <p:nvPr/>
          </p:nvSpPr>
          <p:spPr bwMode="auto">
            <a:xfrm>
              <a:off x="1046"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23" name="Text Box 41"/>
            <p:cNvSpPr txBox="1">
              <a:spLocks noChangeArrowheads="1"/>
            </p:cNvSpPr>
            <p:nvPr/>
          </p:nvSpPr>
          <p:spPr bwMode="auto">
            <a:xfrm>
              <a:off x="1019"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grpSp>
        <p:nvGrpSpPr>
          <p:cNvPr id="24" name="Group 42"/>
          <p:cNvGrpSpPr>
            <a:grpSpLocks/>
          </p:cNvGrpSpPr>
          <p:nvPr/>
        </p:nvGrpSpPr>
        <p:grpSpPr bwMode="auto">
          <a:xfrm>
            <a:off x="3312965" y="1180640"/>
            <a:ext cx="256886" cy="336176"/>
            <a:chOff x="810" y="1833"/>
            <a:chExt cx="178" cy="240"/>
          </a:xfrm>
        </p:grpSpPr>
        <p:sp>
          <p:nvSpPr>
            <p:cNvPr id="25" name="Oval 43"/>
            <p:cNvSpPr>
              <a:spLocks noChangeArrowheads="1"/>
            </p:cNvSpPr>
            <p:nvPr/>
          </p:nvSpPr>
          <p:spPr bwMode="auto">
            <a:xfrm>
              <a:off x="837" y="1890"/>
              <a:ext cx="133" cy="12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endParaRPr lang="en-US">
                <a:solidFill>
                  <a:srgbClr val="EE3524"/>
                </a:solidFill>
              </a:endParaRPr>
            </a:p>
          </p:txBody>
        </p:sp>
        <p:sp>
          <p:nvSpPr>
            <p:cNvPr id="26" name="Text Box 44"/>
            <p:cNvSpPr txBox="1">
              <a:spLocks noChangeArrowheads="1"/>
            </p:cNvSpPr>
            <p:nvPr/>
          </p:nvSpPr>
          <p:spPr bwMode="auto">
            <a:xfrm>
              <a:off x="810" y="1833"/>
              <a:ext cx="17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1019175" eaLnBrk="0" hangingPunct="0">
                <a:defRPr sz="2000">
                  <a:solidFill>
                    <a:schemeClr val="tx1"/>
                  </a:solidFill>
                  <a:latin typeface="Arial" charset="0"/>
                  <a:cs typeface="Arial" charset="0"/>
                </a:defRPr>
              </a:lvl1pPr>
              <a:lvl2pPr marL="742950" indent="-285750" algn="l" defTabSz="1019175" eaLnBrk="0" hangingPunct="0">
                <a:defRPr sz="2000">
                  <a:solidFill>
                    <a:schemeClr val="tx1"/>
                  </a:solidFill>
                  <a:latin typeface="Arial" charset="0"/>
                  <a:cs typeface="Arial" charset="0"/>
                </a:defRPr>
              </a:lvl2pPr>
              <a:lvl3pPr marL="1143000" indent="-228600" algn="l" defTabSz="1019175" eaLnBrk="0" hangingPunct="0">
                <a:defRPr sz="2000">
                  <a:solidFill>
                    <a:schemeClr val="tx1"/>
                  </a:solidFill>
                  <a:latin typeface="Arial" charset="0"/>
                  <a:cs typeface="Arial" charset="0"/>
                </a:defRPr>
              </a:lvl3pPr>
              <a:lvl4pPr marL="1600200" indent="-228600" algn="l" defTabSz="1019175" eaLnBrk="0" hangingPunct="0">
                <a:defRPr sz="2000">
                  <a:solidFill>
                    <a:schemeClr val="tx1"/>
                  </a:solidFill>
                  <a:latin typeface="Arial" charset="0"/>
                  <a:cs typeface="Arial" charset="0"/>
                </a:defRPr>
              </a:lvl4pPr>
              <a:lvl5pPr marL="2057400" indent="-228600" algn="l" defTabSz="1019175" eaLnBrk="0" hangingPunct="0">
                <a:defRPr sz="2000">
                  <a:solidFill>
                    <a:schemeClr val="tx1"/>
                  </a:solidFill>
                  <a:latin typeface="Arial" charset="0"/>
                  <a:cs typeface="Arial" charset="0"/>
                </a:defRPr>
              </a:lvl5pPr>
              <a:lvl6pPr marL="2514600" indent="-228600" defTabSz="1019175" eaLnBrk="0" fontAlgn="base" hangingPunct="0">
                <a:spcBef>
                  <a:spcPct val="0"/>
                </a:spcBef>
                <a:spcAft>
                  <a:spcPct val="0"/>
                </a:spcAft>
                <a:defRPr sz="2000">
                  <a:solidFill>
                    <a:schemeClr val="tx1"/>
                  </a:solidFill>
                  <a:latin typeface="Arial" charset="0"/>
                  <a:cs typeface="Arial" charset="0"/>
                </a:defRPr>
              </a:lvl6pPr>
              <a:lvl7pPr marL="2971800" indent="-228600" defTabSz="1019175" eaLnBrk="0" fontAlgn="base" hangingPunct="0">
                <a:spcBef>
                  <a:spcPct val="0"/>
                </a:spcBef>
                <a:spcAft>
                  <a:spcPct val="0"/>
                </a:spcAft>
                <a:defRPr sz="2000">
                  <a:solidFill>
                    <a:schemeClr val="tx1"/>
                  </a:solidFill>
                  <a:latin typeface="Arial" charset="0"/>
                  <a:cs typeface="Arial" charset="0"/>
                </a:defRPr>
              </a:lvl7pPr>
              <a:lvl8pPr marL="3429000" indent="-228600" defTabSz="1019175" eaLnBrk="0" fontAlgn="base" hangingPunct="0">
                <a:spcBef>
                  <a:spcPct val="0"/>
                </a:spcBef>
                <a:spcAft>
                  <a:spcPct val="0"/>
                </a:spcAft>
                <a:defRPr sz="2000">
                  <a:solidFill>
                    <a:schemeClr val="tx1"/>
                  </a:solidFill>
                  <a:latin typeface="Arial" charset="0"/>
                  <a:cs typeface="Arial" charset="0"/>
                </a:defRPr>
              </a:lvl8pPr>
              <a:lvl9pPr marL="3886200" indent="-228600" defTabSz="1019175"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200" b="1" dirty="0">
                  <a:solidFill>
                    <a:srgbClr val="EE3524"/>
                  </a:solidFill>
                  <a:latin typeface="Times New Roman" pitchFamily="18" charset="0"/>
                  <a:sym typeface="Wingdings" pitchFamily="2" charset="2"/>
                </a:rPr>
                <a:t></a:t>
              </a:r>
              <a:endParaRPr lang="en-US" sz="2200" dirty="0">
                <a:solidFill>
                  <a:srgbClr val="EE3524"/>
                </a:solidFill>
              </a:endParaRPr>
            </a:p>
          </p:txBody>
        </p:sp>
      </p:grpSp>
      <p:sp>
        <p:nvSpPr>
          <p:cNvPr id="28" name="AutoShape 179"/>
          <p:cNvSpPr>
            <a:spLocks noChangeArrowheads="1"/>
          </p:cNvSpPr>
          <p:nvPr/>
        </p:nvSpPr>
        <p:spPr bwMode="auto">
          <a:xfrm>
            <a:off x="3471654" y="1622766"/>
            <a:ext cx="681246" cy="369050"/>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sp>
        <p:nvSpPr>
          <p:cNvPr id="29" name="AutoShape 179"/>
          <p:cNvSpPr>
            <a:spLocks noChangeArrowheads="1"/>
          </p:cNvSpPr>
          <p:nvPr/>
        </p:nvSpPr>
        <p:spPr bwMode="auto">
          <a:xfrm>
            <a:off x="3476076" y="2442565"/>
            <a:ext cx="1450402" cy="412651"/>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sp>
        <p:nvSpPr>
          <p:cNvPr id="31" name="AutoShape 179"/>
          <p:cNvSpPr>
            <a:spLocks noChangeArrowheads="1"/>
          </p:cNvSpPr>
          <p:nvPr/>
        </p:nvSpPr>
        <p:spPr bwMode="auto">
          <a:xfrm>
            <a:off x="3460807" y="4612095"/>
            <a:ext cx="981288" cy="412651"/>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sp>
        <p:nvSpPr>
          <p:cNvPr id="33" name="AutoShape 179"/>
          <p:cNvSpPr>
            <a:spLocks noChangeArrowheads="1"/>
          </p:cNvSpPr>
          <p:nvPr/>
        </p:nvSpPr>
        <p:spPr bwMode="auto">
          <a:xfrm>
            <a:off x="3455897" y="3730531"/>
            <a:ext cx="1427260" cy="426858"/>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sp>
        <p:nvSpPr>
          <p:cNvPr id="35" name="AutoShape 179"/>
          <p:cNvSpPr>
            <a:spLocks noChangeArrowheads="1"/>
          </p:cNvSpPr>
          <p:nvPr/>
        </p:nvSpPr>
        <p:spPr bwMode="auto">
          <a:xfrm>
            <a:off x="6251296" y="1632493"/>
            <a:ext cx="682903" cy="359323"/>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sp>
        <p:nvSpPr>
          <p:cNvPr id="36" name="AutoShape 179"/>
          <p:cNvSpPr>
            <a:spLocks noChangeArrowheads="1"/>
          </p:cNvSpPr>
          <p:nvPr/>
        </p:nvSpPr>
        <p:spPr bwMode="auto">
          <a:xfrm>
            <a:off x="6244746" y="2025335"/>
            <a:ext cx="1416063" cy="412651"/>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sp>
        <p:nvSpPr>
          <p:cNvPr id="38" name="AutoShape 179"/>
          <p:cNvSpPr>
            <a:spLocks noChangeArrowheads="1"/>
          </p:cNvSpPr>
          <p:nvPr/>
        </p:nvSpPr>
        <p:spPr bwMode="auto">
          <a:xfrm>
            <a:off x="6237294" y="3745218"/>
            <a:ext cx="981288" cy="412651"/>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sp>
        <p:nvSpPr>
          <p:cNvPr id="39" name="AutoShape 179"/>
          <p:cNvSpPr>
            <a:spLocks noChangeArrowheads="1"/>
          </p:cNvSpPr>
          <p:nvPr/>
        </p:nvSpPr>
        <p:spPr bwMode="auto">
          <a:xfrm>
            <a:off x="6237294" y="5030296"/>
            <a:ext cx="811657" cy="412651"/>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sp>
        <p:nvSpPr>
          <p:cNvPr id="40" name="AutoShape 179"/>
          <p:cNvSpPr>
            <a:spLocks noChangeArrowheads="1"/>
          </p:cNvSpPr>
          <p:nvPr/>
        </p:nvSpPr>
        <p:spPr bwMode="auto">
          <a:xfrm>
            <a:off x="6239281" y="2875787"/>
            <a:ext cx="979302" cy="423261"/>
          </a:xfrm>
          <a:prstGeom prst="roundRect">
            <a:avLst>
              <a:gd name="adj" fmla="val 16667"/>
            </a:avLst>
          </a:prstGeom>
          <a:noFill/>
          <a:ln w="28575" algn="ctr">
            <a:solidFill>
              <a:srgbClr val="EE3524"/>
            </a:solidFill>
            <a:round/>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endParaRPr lang="en-US">
              <a:solidFill>
                <a:srgbClr val="EE3524"/>
              </a:solidFill>
            </a:endParaRPr>
          </a:p>
        </p:txBody>
      </p:sp>
      <p:sp>
        <p:nvSpPr>
          <p:cNvPr id="41" name="Line 181"/>
          <p:cNvSpPr>
            <a:spLocks noChangeShapeType="1"/>
          </p:cNvSpPr>
          <p:nvPr/>
        </p:nvSpPr>
        <p:spPr bwMode="auto">
          <a:xfrm>
            <a:off x="4152900" y="1777115"/>
            <a:ext cx="2098395" cy="19776"/>
          </a:xfrm>
          <a:prstGeom prst="line">
            <a:avLst/>
          </a:prstGeom>
          <a:noFill/>
          <a:ln w="28575">
            <a:solidFill>
              <a:srgbClr val="EE3524"/>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endParaRPr lang="en-US">
              <a:solidFill>
                <a:srgbClr val="EE3524"/>
              </a:solidFill>
            </a:endParaRPr>
          </a:p>
        </p:txBody>
      </p:sp>
      <p:sp>
        <p:nvSpPr>
          <p:cNvPr id="42" name="Line 181"/>
          <p:cNvSpPr>
            <a:spLocks noChangeShapeType="1"/>
          </p:cNvSpPr>
          <p:nvPr/>
        </p:nvSpPr>
        <p:spPr bwMode="auto">
          <a:xfrm flipV="1">
            <a:off x="4926478" y="2247639"/>
            <a:ext cx="1324818" cy="389705"/>
          </a:xfrm>
          <a:prstGeom prst="line">
            <a:avLst/>
          </a:prstGeom>
          <a:noFill/>
          <a:ln w="28575">
            <a:solidFill>
              <a:srgbClr val="EE3524"/>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endParaRPr lang="en-US">
              <a:solidFill>
                <a:srgbClr val="EE3524"/>
              </a:solidFill>
            </a:endParaRPr>
          </a:p>
        </p:txBody>
      </p:sp>
      <p:sp>
        <p:nvSpPr>
          <p:cNvPr id="44" name="Line 181"/>
          <p:cNvSpPr>
            <a:spLocks noChangeShapeType="1"/>
          </p:cNvSpPr>
          <p:nvPr/>
        </p:nvSpPr>
        <p:spPr bwMode="auto">
          <a:xfrm flipV="1">
            <a:off x="4883157" y="3093659"/>
            <a:ext cx="1368138" cy="862760"/>
          </a:xfrm>
          <a:prstGeom prst="line">
            <a:avLst/>
          </a:prstGeom>
          <a:noFill/>
          <a:ln w="28575">
            <a:solidFill>
              <a:srgbClr val="EE3524"/>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endParaRPr lang="en-US">
              <a:solidFill>
                <a:srgbClr val="EE3524"/>
              </a:solidFill>
            </a:endParaRPr>
          </a:p>
        </p:txBody>
      </p:sp>
      <p:sp>
        <p:nvSpPr>
          <p:cNvPr id="45" name="Line 181"/>
          <p:cNvSpPr>
            <a:spLocks noChangeShapeType="1"/>
          </p:cNvSpPr>
          <p:nvPr/>
        </p:nvSpPr>
        <p:spPr bwMode="auto">
          <a:xfrm flipV="1">
            <a:off x="4442095" y="3985613"/>
            <a:ext cx="1797183" cy="840452"/>
          </a:xfrm>
          <a:prstGeom prst="line">
            <a:avLst/>
          </a:prstGeom>
          <a:noFill/>
          <a:ln w="28575">
            <a:solidFill>
              <a:srgbClr val="EE3524"/>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endParaRPr lang="en-US">
              <a:solidFill>
                <a:srgbClr val="EE3524"/>
              </a:solidFill>
            </a:endParaRPr>
          </a:p>
        </p:txBody>
      </p:sp>
      <p:sp>
        <p:nvSpPr>
          <p:cNvPr id="46" name="Line 181"/>
          <p:cNvSpPr>
            <a:spLocks noChangeShapeType="1"/>
          </p:cNvSpPr>
          <p:nvPr/>
        </p:nvSpPr>
        <p:spPr bwMode="auto">
          <a:xfrm flipV="1">
            <a:off x="4259559" y="5208560"/>
            <a:ext cx="1991737" cy="409364"/>
          </a:xfrm>
          <a:prstGeom prst="line">
            <a:avLst/>
          </a:prstGeom>
          <a:noFill/>
          <a:ln w="28575">
            <a:solidFill>
              <a:srgbClr val="EE3524"/>
            </a:solidFill>
            <a:round/>
            <a:headEnd/>
            <a:tailEnd type="triangle" w="med" len="med"/>
          </a:ln>
          <a:extLst>
            <a:ext uri="{909E8E84-426E-40DD-AFC4-6F175D3DCCD1}">
              <a14:hiddenFill xmlns:a14="http://schemas.microsoft.com/office/drawing/2010/main">
                <a:noFill/>
              </a14:hiddenFill>
            </a:ext>
          </a:extLst>
        </p:spPr>
        <p:txBody>
          <a:bodyPr wrap="none" lIns="82058" tIns="41029" rIns="82058" bIns="41029" anchor="ctr"/>
          <a:lstStyle/>
          <a:p>
            <a:endParaRPr lang="en-US">
              <a:solidFill>
                <a:srgbClr val="EE3524"/>
              </a:solidFill>
            </a:endParaRPr>
          </a:p>
        </p:txBody>
      </p:sp>
    </p:spTree>
    <p:extLst>
      <p:ext uri="{BB962C8B-B14F-4D97-AF65-F5344CB8AC3E}">
        <p14:creationId xmlns:p14="http://schemas.microsoft.com/office/powerpoint/2010/main" val="1335721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507717" y="2614410"/>
            <a:ext cx="8157911" cy="38219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400" b="1" dirty="0" smtClean="0"/>
              <a:t>Difficulty finding information navigating site</a:t>
            </a:r>
            <a:endParaRPr lang="en-US" sz="1400" b="1" dirty="0"/>
          </a:p>
          <a:p>
            <a:endParaRPr lang="en-US" sz="1200" dirty="0" smtClean="0"/>
          </a:p>
          <a:p>
            <a:pPr lvl="1"/>
            <a:r>
              <a:rPr lang="en-US" sz="1200" dirty="0" smtClean="0"/>
              <a:t>“I </a:t>
            </a:r>
            <a:r>
              <a:rPr lang="en-US" sz="1200" dirty="0"/>
              <a:t>had to </a:t>
            </a:r>
            <a:r>
              <a:rPr lang="en-US" sz="1200" b="1" dirty="0"/>
              <a:t>navigate through various links </a:t>
            </a:r>
            <a:r>
              <a:rPr lang="en-US" sz="1200" dirty="0"/>
              <a:t>before I could get the information I needed</a:t>
            </a:r>
            <a:r>
              <a:rPr lang="en-US" sz="1200" dirty="0" smtClean="0"/>
              <a:t>.” (SAT 78, 03/24/2016)</a:t>
            </a:r>
          </a:p>
          <a:p>
            <a:pPr lvl="1"/>
            <a:endParaRPr lang="en-US" sz="1200" dirty="0"/>
          </a:p>
          <a:p>
            <a:pPr lvl="1"/>
            <a:r>
              <a:rPr lang="en-US" sz="1200" dirty="0" smtClean="0"/>
              <a:t>“The </a:t>
            </a:r>
            <a:r>
              <a:rPr lang="en-US" sz="1200" b="1" dirty="0"/>
              <a:t>site is not easily navigated </a:t>
            </a:r>
            <a:r>
              <a:rPr lang="en-US" sz="1200" dirty="0"/>
              <a:t>if you are looking for any sort of real </a:t>
            </a:r>
            <a:r>
              <a:rPr lang="en-US" sz="1200" dirty="0" smtClean="0"/>
              <a:t>information” (SAT 11, 01/15/2016)</a:t>
            </a:r>
          </a:p>
          <a:p>
            <a:pPr lvl="1"/>
            <a:endParaRPr lang="en-US" sz="1200" dirty="0"/>
          </a:p>
          <a:p>
            <a:pPr lvl="1"/>
            <a:endParaRPr lang="en-US" sz="1200" dirty="0"/>
          </a:p>
          <a:p>
            <a:r>
              <a:rPr lang="en-US" sz="1400" b="1" dirty="0" smtClean="0"/>
              <a:t>Did not navigate site, used direct link</a:t>
            </a:r>
          </a:p>
          <a:p>
            <a:endParaRPr lang="en-US" sz="1200" dirty="0"/>
          </a:p>
          <a:p>
            <a:pPr lvl="1"/>
            <a:r>
              <a:rPr lang="en-US" sz="1200" dirty="0" smtClean="0"/>
              <a:t>“</a:t>
            </a:r>
            <a:r>
              <a:rPr lang="en-US" sz="1200" dirty="0"/>
              <a:t>I didn't have difficulty - </a:t>
            </a:r>
            <a:r>
              <a:rPr lang="en-US" sz="1200" b="1" dirty="0"/>
              <a:t>I didn't navigate</a:t>
            </a:r>
            <a:r>
              <a:rPr lang="en-US" sz="1200" dirty="0"/>
              <a:t>. I found the sources from Google Scholar and </a:t>
            </a:r>
            <a:r>
              <a:rPr lang="en-US" sz="1200" b="1" dirty="0"/>
              <a:t>searched for them directly by title on Google</a:t>
            </a:r>
            <a:r>
              <a:rPr lang="en-US" sz="1200" dirty="0" smtClean="0"/>
              <a:t>.” (SAT 63, 05/08/2016) </a:t>
            </a:r>
          </a:p>
          <a:p>
            <a:pPr lvl="1"/>
            <a:endParaRPr lang="en-US" sz="1200" dirty="0"/>
          </a:p>
          <a:p>
            <a:pPr lvl="1"/>
            <a:r>
              <a:rPr lang="en-US" sz="1200" dirty="0" smtClean="0"/>
              <a:t>“</a:t>
            </a:r>
            <a:r>
              <a:rPr lang="en-US" sz="1200" dirty="0"/>
              <a:t>I </a:t>
            </a:r>
            <a:r>
              <a:rPr lang="en-US" sz="1200" b="1" dirty="0"/>
              <a:t>didn't need to navigate</a:t>
            </a:r>
            <a:r>
              <a:rPr lang="en-US" sz="1200" dirty="0"/>
              <a:t> because I was </a:t>
            </a:r>
            <a:r>
              <a:rPr lang="en-US" sz="1200" b="1" dirty="0"/>
              <a:t>taken to the information needed by a link from search engine </a:t>
            </a:r>
            <a:r>
              <a:rPr lang="en-US" sz="1200" dirty="0"/>
              <a:t>on the internet</a:t>
            </a:r>
            <a:r>
              <a:rPr lang="en-US" sz="1200" dirty="0" smtClean="0"/>
              <a:t>.” (SAT 70, 02/19/2016) </a:t>
            </a:r>
          </a:p>
          <a:p>
            <a:pPr lvl="1"/>
            <a:endParaRPr lang="en-US" sz="1200" dirty="0"/>
          </a:p>
          <a:p>
            <a:endParaRPr lang="en-US" sz="1200" dirty="0" smtClean="0"/>
          </a:p>
          <a:p>
            <a:endParaRPr lang="en-US" sz="1200" dirty="0"/>
          </a:p>
          <a:p>
            <a:endParaRPr lang="en-US" sz="1200" dirty="0"/>
          </a:p>
          <a:p>
            <a:endParaRPr lang="en-US" sz="1200" dirty="0" smtClean="0"/>
          </a:p>
        </p:txBody>
      </p:sp>
      <p:sp>
        <p:nvSpPr>
          <p:cNvPr id="2" name="Title 1"/>
          <p:cNvSpPr>
            <a:spLocks noGrp="1"/>
          </p:cNvSpPr>
          <p:nvPr>
            <p:ph type="title"/>
          </p:nvPr>
        </p:nvSpPr>
        <p:spPr>
          <a:xfrm>
            <a:off x="249825" y="504354"/>
            <a:ext cx="8682361" cy="775585"/>
          </a:xfrm>
        </p:spPr>
        <p:txBody>
          <a:bodyPr>
            <a:noAutofit/>
          </a:bodyPr>
          <a:lstStyle/>
          <a:p>
            <a:r>
              <a:rPr lang="en-US" sz="2400"/>
              <a:t>Visitors struggle </a:t>
            </a:r>
            <a:r>
              <a:rPr lang="en-US" sz="2400" smtClean="0"/>
              <a:t>to </a:t>
            </a:r>
            <a:r>
              <a:rPr lang="en-US" sz="2400" dirty="0"/>
              <a:t>find information while navigating the site, while </a:t>
            </a:r>
            <a:r>
              <a:rPr lang="en-US" sz="2400"/>
              <a:t>others do </a:t>
            </a:r>
            <a:r>
              <a:rPr lang="en-US" sz="2400" smtClean="0"/>
              <a:t>not </a:t>
            </a:r>
            <a:r>
              <a:rPr lang="en-US" sz="2400" dirty="0"/>
              <a:t>navigate </a:t>
            </a:r>
            <a:r>
              <a:rPr lang="en-US" sz="2400"/>
              <a:t>the site</a:t>
            </a:r>
            <a:r>
              <a:rPr lang="en-US" sz="2400" dirty="0"/>
              <a:t>,</a:t>
            </a:r>
            <a:r>
              <a:rPr lang="en-US" sz="2400"/>
              <a:t> but access </a:t>
            </a:r>
            <a:r>
              <a:rPr lang="en-US" sz="2400" smtClean="0"/>
              <a:t>information </a:t>
            </a:r>
            <a:r>
              <a:rPr lang="en-US" sz="2400" dirty="0"/>
              <a:t>through a direct link from a search </a:t>
            </a:r>
            <a:r>
              <a:rPr lang="en-US" sz="2400"/>
              <a:t>engine</a:t>
            </a:r>
            <a:r>
              <a:rPr lang="en-US" sz="2400" smtClean="0"/>
              <a:t>.</a:t>
            </a:r>
            <a:endParaRPr lang="en-US" sz="2400" dirty="0"/>
          </a:p>
        </p:txBody>
      </p:sp>
      <p:sp>
        <p:nvSpPr>
          <p:cNvPr id="3" name="Slide Number Placeholder 2"/>
          <p:cNvSpPr>
            <a:spLocks noGrp="1"/>
          </p:cNvSpPr>
          <p:nvPr>
            <p:ph type="sldNum" sz="quarter" idx="12"/>
          </p:nvPr>
        </p:nvSpPr>
        <p:spPr>
          <a:xfrm>
            <a:off x="443323" y="6425608"/>
            <a:ext cx="455987" cy="365125"/>
          </a:xfrm>
        </p:spPr>
        <p:txBody>
          <a:bodyPr/>
          <a:lstStyle/>
          <a:p>
            <a:fld id="{EB5131EF-D618-5347-8462-43F33F2C84D1}" type="slidenum">
              <a:rPr lang="en-US" smtClean="0"/>
              <a:t>23</a:t>
            </a:fld>
            <a:endParaRPr lang="en-US" dirty="0"/>
          </a:p>
        </p:txBody>
      </p:sp>
      <p:sp>
        <p:nvSpPr>
          <p:cNvPr id="9" name="Rectangle 8"/>
          <p:cNvSpPr/>
          <p:nvPr/>
        </p:nvSpPr>
        <p:spPr>
          <a:xfrm>
            <a:off x="580781" y="2176582"/>
            <a:ext cx="8020453" cy="3928004"/>
          </a:xfrm>
          <a:prstGeom prst="rect">
            <a:avLst/>
          </a:prstGeom>
          <a:no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069254" y="1945750"/>
            <a:ext cx="3043505"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1200" b="1" dirty="0" smtClean="0">
                <a:solidFill>
                  <a:schemeClr val="bg1"/>
                </a:solidFill>
              </a:rPr>
              <a:t>Navigation </a:t>
            </a:r>
          </a:p>
          <a:p>
            <a:pPr algn="ctr"/>
            <a:r>
              <a:rPr lang="en-US" sz="1200" b="1" dirty="0" smtClean="0">
                <a:solidFill>
                  <a:schemeClr val="bg1"/>
                </a:solidFill>
              </a:rPr>
              <a:t>Common Theme</a:t>
            </a:r>
            <a:endParaRPr lang="en-US" sz="1200" b="1" dirty="0">
              <a:solidFill>
                <a:schemeClr val="bg1"/>
              </a:solidFill>
            </a:endParaRPr>
          </a:p>
        </p:txBody>
      </p:sp>
      <p:sp>
        <p:nvSpPr>
          <p:cNvPr id="8" name="Rectangle 7"/>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Tree>
    <p:extLst>
      <p:ext uri="{BB962C8B-B14F-4D97-AF65-F5344CB8AC3E}">
        <p14:creationId xmlns:p14="http://schemas.microsoft.com/office/powerpoint/2010/main" val="561890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227"/>
            <a:ext cx="8491491" cy="888608"/>
          </a:xfrm>
        </p:spPr>
        <p:txBody>
          <a:bodyPr>
            <a:normAutofit/>
          </a:bodyPr>
          <a:lstStyle/>
          <a:p>
            <a:pPr algn="l"/>
            <a:r>
              <a:rPr lang="en-US" sz="2400" dirty="0" smtClean="0"/>
              <a:t>Link </a:t>
            </a:r>
            <a:r>
              <a:rPr lang="en-US" sz="2400" dirty="0"/>
              <a:t>labels to the same content confuse </a:t>
            </a:r>
            <a:r>
              <a:rPr lang="en-US" sz="2400" dirty="0" smtClean="0"/>
              <a:t>visitors</a:t>
            </a:r>
            <a:endParaRPr lang="en-US" sz="2400" dirty="0"/>
          </a:p>
        </p:txBody>
      </p:sp>
      <p:sp>
        <p:nvSpPr>
          <p:cNvPr id="3" name="Content Placeholder 2"/>
          <p:cNvSpPr>
            <a:spLocks noGrp="1"/>
          </p:cNvSpPr>
          <p:nvPr>
            <p:ph idx="1"/>
          </p:nvPr>
        </p:nvSpPr>
        <p:spPr>
          <a:xfrm>
            <a:off x="289056" y="1840991"/>
            <a:ext cx="2236837" cy="1691053"/>
          </a:xfrm>
        </p:spPr>
        <p:txBody>
          <a:bodyPr>
            <a:normAutofit/>
          </a:bodyPr>
          <a:lstStyle/>
          <a:p>
            <a:pPr marL="82535" indent="0">
              <a:lnSpc>
                <a:spcPct val="100000"/>
              </a:lnSpc>
              <a:buNone/>
            </a:pPr>
            <a:r>
              <a:rPr lang="en-US" sz="1200" b="1" smtClean="0"/>
              <a:t>Recommendation</a:t>
            </a:r>
            <a:r>
              <a:rPr lang="en-US" sz="1200" b="1" dirty="0"/>
              <a:t>: </a:t>
            </a:r>
            <a:r>
              <a:rPr lang="en-US" sz="1200" dirty="0"/>
              <a:t>Ensure multiple links to common destinations use common labels.</a:t>
            </a:r>
          </a:p>
        </p:txBody>
      </p:sp>
      <p:pic>
        <p:nvPicPr>
          <p:cNvPr id="4" name="Picture 3"/>
          <p:cNvPicPr>
            <a:picLocks noChangeAspect="1"/>
          </p:cNvPicPr>
          <p:nvPr/>
        </p:nvPicPr>
        <p:blipFill rotWithShape="1">
          <a:blip r:embed="rId3"/>
          <a:srcRect t="10111" b="29950"/>
          <a:stretch/>
        </p:blipFill>
        <p:spPr>
          <a:xfrm>
            <a:off x="2650176" y="1062038"/>
            <a:ext cx="5997388" cy="2466565"/>
          </a:xfrm>
          <a:prstGeom prst="rect">
            <a:avLst/>
          </a:prstGeom>
          <a:ln>
            <a:solidFill>
              <a:schemeClr val="bg1">
                <a:lumMod val="50000"/>
              </a:schemeClr>
            </a:solidFill>
          </a:ln>
        </p:spPr>
      </p:pic>
      <p:pic>
        <p:nvPicPr>
          <p:cNvPr id="5" name="Picture 4"/>
          <p:cNvPicPr>
            <a:picLocks noChangeAspect="1"/>
          </p:cNvPicPr>
          <p:nvPr/>
        </p:nvPicPr>
        <p:blipFill rotWithShape="1">
          <a:blip r:embed="rId4"/>
          <a:srcRect b="28983"/>
          <a:stretch/>
        </p:blipFill>
        <p:spPr>
          <a:xfrm>
            <a:off x="457123" y="3922719"/>
            <a:ext cx="5997388" cy="2165992"/>
          </a:xfrm>
          <a:prstGeom prst="rect">
            <a:avLst/>
          </a:prstGeom>
          <a:ln>
            <a:solidFill>
              <a:schemeClr val="bg1">
                <a:lumMod val="50000"/>
              </a:schemeClr>
            </a:solidFill>
          </a:ln>
        </p:spPr>
      </p:pic>
      <p:sp>
        <p:nvSpPr>
          <p:cNvPr id="7" name="Rounded Rectangle 6"/>
          <p:cNvSpPr/>
          <p:nvPr/>
        </p:nvSpPr>
        <p:spPr>
          <a:xfrm>
            <a:off x="4107491" y="3023616"/>
            <a:ext cx="2238756" cy="268224"/>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7237501" y="2192104"/>
            <a:ext cx="1231392" cy="508488"/>
          </a:xfrm>
          <a:prstGeom prst="roundRect">
            <a:avLst/>
          </a:prstGeom>
          <a:no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7" idx="2"/>
          </p:cNvCxnSpPr>
          <p:nvPr/>
        </p:nvCxnSpPr>
        <p:spPr>
          <a:xfrm flipH="1">
            <a:off x="2550749" y="3291840"/>
            <a:ext cx="2676120" cy="171387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p:cNvCxnSpPr>
          <p:nvPr/>
        </p:nvCxnSpPr>
        <p:spPr>
          <a:xfrm flipH="1">
            <a:off x="2650176" y="2700592"/>
            <a:ext cx="5203021" cy="230512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txBox="1">
            <a:spLocks/>
          </p:cNvSpPr>
          <p:nvPr/>
        </p:nvSpPr>
        <p:spPr>
          <a:xfrm>
            <a:off x="264199" y="1076618"/>
            <a:ext cx="2336341" cy="2469302"/>
          </a:xfrm>
          <a:prstGeom prst="rect">
            <a:avLst/>
          </a:prstGeom>
        </p:spPr>
        <p:txBody>
          <a:bodyPr vert="horz" lIns="121899" tIns="60949" rIns="121899" bIns="0" rtlCol="0">
            <a:normAutofit/>
          </a:bodyPr>
          <a:lstStyle>
            <a:lvl1pPr marL="385166" indent="-302631" algn="l" defTabSz="609493" rtl="0" eaLnBrk="1" latinLnBrk="0" hangingPunct="1">
              <a:lnSpc>
                <a:spcPct val="90000"/>
              </a:lnSpc>
              <a:spcBef>
                <a:spcPts val="900"/>
              </a:spcBef>
              <a:spcAft>
                <a:spcPts val="600"/>
              </a:spcAft>
              <a:buSzPct val="100000"/>
              <a:buFont typeface="Arial"/>
              <a:buChar char="•"/>
              <a:tabLst/>
              <a:defRPr sz="2100" b="0" kern="1200">
                <a:solidFill>
                  <a:schemeClr val="tx1"/>
                </a:solidFill>
                <a:latin typeface="+mn-lt"/>
                <a:ea typeface="+mn-ea"/>
                <a:cs typeface="+mn-cs"/>
              </a:defRPr>
            </a:lvl1pPr>
            <a:lvl2pPr marL="757634" indent="-302631" algn="l" defTabSz="759751" rtl="0" eaLnBrk="1" latinLnBrk="0" hangingPunct="1">
              <a:lnSpc>
                <a:spcPct val="90000"/>
              </a:lnSpc>
              <a:spcBef>
                <a:spcPts val="600"/>
              </a:spcBef>
              <a:spcAft>
                <a:spcPts val="600"/>
              </a:spcAft>
              <a:buSzPct val="90000"/>
              <a:buFont typeface="Lucida Grande"/>
              <a:buChar char="-"/>
              <a:tabLst/>
              <a:defRPr sz="2100" kern="1200">
                <a:solidFill>
                  <a:schemeClr val="tx1"/>
                </a:solidFill>
                <a:latin typeface="+mn-lt"/>
                <a:ea typeface="+mn-ea"/>
                <a:cs typeface="+mn-cs"/>
              </a:defRPr>
            </a:lvl2pPr>
            <a:lvl3pPr marL="1149150" indent="-304747" algn="l" defTabSz="609493" rtl="0" eaLnBrk="1" latinLnBrk="0" hangingPunct="1">
              <a:lnSpc>
                <a:spcPct val="90000"/>
              </a:lnSpc>
              <a:spcBef>
                <a:spcPts val="600"/>
              </a:spcBef>
              <a:spcAft>
                <a:spcPts val="600"/>
              </a:spcAft>
              <a:buSzPct val="90000"/>
              <a:buFont typeface="Wingdings" charset="2"/>
              <a:buChar char="§"/>
              <a:defRPr sz="1600" kern="1200">
                <a:solidFill>
                  <a:schemeClr val="tx1"/>
                </a:solidFill>
                <a:latin typeface="+mn-lt"/>
                <a:ea typeface="+mn-ea"/>
                <a:cs typeface="+mn-cs"/>
              </a:defRPr>
            </a:lvl3pPr>
            <a:lvl4pPr marL="1525850"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4pPr>
            <a:lvl5pPr marL="1900434" indent="-304747" algn="l" defTabSz="609493" rtl="0" eaLnBrk="1" latinLnBrk="0" hangingPunct="1">
              <a:lnSpc>
                <a:spcPct val="90000"/>
              </a:lnSpc>
              <a:spcBef>
                <a:spcPts val="600"/>
              </a:spcBef>
              <a:spcAft>
                <a:spcPts val="600"/>
              </a:spcAft>
              <a:buSzPct val="90000"/>
              <a:buFont typeface="Lucida Grande"/>
              <a:buChar char="-"/>
              <a:defRPr sz="16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82535" indent="0">
              <a:lnSpc>
                <a:spcPct val="100000"/>
              </a:lnSpc>
              <a:buNone/>
            </a:pPr>
            <a:endParaRPr lang="en-US" sz="1200" dirty="0"/>
          </a:p>
        </p:txBody>
      </p:sp>
      <p:sp>
        <p:nvSpPr>
          <p:cNvPr id="6" name="Slide Number Placeholder 5"/>
          <p:cNvSpPr>
            <a:spLocks noGrp="1"/>
          </p:cNvSpPr>
          <p:nvPr>
            <p:ph type="sldNum" sz="quarter" idx="12"/>
          </p:nvPr>
        </p:nvSpPr>
        <p:spPr/>
        <p:txBody>
          <a:bodyPr/>
          <a:lstStyle/>
          <a:p>
            <a:fld id="{C932CDCB-4B29-F641-AE31-D4360F16EBC3}" type="slidenum">
              <a:rPr lang="en-US" smtClean="0"/>
              <a:t>24</a:t>
            </a:fld>
            <a:endParaRPr lang="en-US" dirty="0"/>
          </a:p>
        </p:txBody>
      </p:sp>
    </p:spTree>
    <p:extLst>
      <p:ext uri="{BB962C8B-B14F-4D97-AF65-F5344CB8AC3E}">
        <p14:creationId xmlns:p14="http://schemas.microsoft.com/office/powerpoint/2010/main" val="2230319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33267"/>
            <a:ext cx="7772400" cy="1362075"/>
          </a:xfrm>
        </p:spPr>
        <p:txBody>
          <a:bodyPr>
            <a:normAutofit fontScale="90000"/>
          </a:bodyPr>
          <a:lstStyle/>
          <a:p>
            <a:r>
              <a:rPr lang="en-US" dirty="0" smtClean="0"/>
              <a:t>Key Findings, Recommendations</a:t>
            </a:r>
            <a:br>
              <a:rPr lang="en-US" dirty="0" smtClean="0"/>
            </a:br>
            <a:r>
              <a:rPr lang="en-US" dirty="0" smtClean="0"/>
              <a:t>&amp;</a:t>
            </a:r>
            <a:br>
              <a:rPr lang="en-US" dirty="0" smtClean="0"/>
            </a:br>
            <a:r>
              <a:rPr lang="en-US" dirty="0" smtClean="0"/>
              <a:t>Next Steps  </a:t>
            </a:r>
            <a:endParaRPr lang="en-US" dirty="0"/>
          </a:p>
        </p:txBody>
      </p:sp>
    </p:spTree>
    <p:extLst>
      <p:ext uri="{BB962C8B-B14F-4D97-AF65-F5344CB8AC3E}">
        <p14:creationId xmlns:p14="http://schemas.microsoft.com/office/powerpoint/2010/main" val="1669381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5131EF-D618-5347-8462-43F33F2C84D1}" type="slidenum">
              <a:rPr lang="en-US" smtClean="0"/>
              <a:t>26</a:t>
            </a:fld>
            <a:endParaRPr lang="en-US" dirty="0"/>
          </a:p>
        </p:txBody>
      </p:sp>
      <p:sp>
        <p:nvSpPr>
          <p:cNvPr id="3" name="Title 2"/>
          <p:cNvSpPr>
            <a:spLocks noGrp="1"/>
          </p:cNvSpPr>
          <p:nvPr>
            <p:ph type="title"/>
          </p:nvPr>
        </p:nvSpPr>
        <p:spPr>
          <a:xfrm>
            <a:off x="483714" y="361883"/>
            <a:ext cx="8229599" cy="775585"/>
          </a:xfrm>
        </p:spPr>
        <p:txBody>
          <a:bodyPr>
            <a:noAutofit/>
          </a:bodyPr>
          <a:lstStyle/>
          <a:p>
            <a:r>
              <a:rPr lang="en-US" sz="2400" dirty="0" smtClean="0"/>
              <a:t>Summary of Key Findings</a:t>
            </a:r>
            <a:br>
              <a:rPr lang="en-US" sz="2400" dirty="0" smtClean="0"/>
            </a:br>
            <a:endParaRPr lang="en-US" sz="2400" dirty="0"/>
          </a:p>
        </p:txBody>
      </p:sp>
      <p:sp>
        <p:nvSpPr>
          <p:cNvPr id="5" name="TextBox 4"/>
          <p:cNvSpPr txBox="1"/>
          <p:nvPr/>
        </p:nvSpPr>
        <p:spPr>
          <a:xfrm>
            <a:off x="528986" y="981092"/>
            <a:ext cx="7921782" cy="3447098"/>
          </a:xfrm>
          <a:prstGeom prst="rect">
            <a:avLst/>
          </a:prstGeom>
          <a:noFill/>
        </p:spPr>
        <p:txBody>
          <a:bodyPr wrap="square" rtlCol="0">
            <a:spAutoFit/>
          </a:bodyPr>
          <a:lstStyle/>
          <a:p>
            <a:pPr>
              <a:spcAft>
                <a:spcPts val="600"/>
              </a:spcAft>
            </a:pPr>
            <a:r>
              <a:rPr lang="en-US" sz="1200" b="1" dirty="0"/>
              <a:t>Improvements to </a:t>
            </a:r>
            <a:r>
              <a:rPr lang="en-US" sz="1200" b="1" dirty="0" smtClean="0"/>
              <a:t>Information Browsing</a:t>
            </a:r>
            <a:r>
              <a:rPr lang="en-US" sz="1200" b="1" dirty="0"/>
              <a:t>, </a:t>
            </a:r>
            <a:r>
              <a:rPr lang="en-US" sz="1200" b="1" dirty="0" smtClean="0"/>
              <a:t>Site Information</a:t>
            </a:r>
            <a:r>
              <a:rPr lang="en-US" sz="1200" b="1" dirty="0"/>
              <a:t>, and </a:t>
            </a:r>
            <a:r>
              <a:rPr lang="en-US" sz="1200" b="1" dirty="0" smtClean="0"/>
              <a:t>Navigation </a:t>
            </a:r>
            <a:r>
              <a:rPr lang="en-US" sz="1200" b="1" dirty="0"/>
              <a:t>will have the biggest impact on EPA’s satisfaction and desired outcomes. </a:t>
            </a:r>
          </a:p>
          <a:p>
            <a:pPr>
              <a:spcAft>
                <a:spcPts val="600"/>
              </a:spcAft>
            </a:pPr>
            <a:endParaRPr lang="en-US" sz="1200" b="1" dirty="0" smtClean="0"/>
          </a:p>
          <a:p>
            <a:pPr>
              <a:spcAft>
                <a:spcPts val="600"/>
              </a:spcAft>
            </a:pPr>
            <a:r>
              <a:rPr lang="en-US" sz="1200" b="1" dirty="0" smtClean="0"/>
              <a:t>Information Browsing</a:t>
            </a:r>
          </a:p>
          <a:p>
            <a:pPr marL="633413" lvl="1" indent="-171450">
              <a:spcAft>
                <a:spcPts val="600"/>
              </a:spcAft>
              <a:buFont typeface="Arial" panose="020B0604020202020204" pitchFamily="34" charset="0"/>
              <a:buChar char="•"/>
            </a:pPr>
            <a:r>
              <a:rPr lang="en-US" sz="1200" dirty="0" smtClean="0"/>
              <a:t>Visitors </a:t>
            </a:r>
            <a:r>
              <a:rPr lang="en-US" sz="1200" dirty="0"/>
              <a:t>using the basic search </a:t>
            </a:r>
            <a:r>
              <a:rPr lang="en-US" sz="1200" dirty="0" smtClean="0"/>
              <a:t>are </a:t>
            </a:r>
            <a:r>
              <a:rPr lang="en-US" sz="1200" dirty="0"/>
              <a:t>the least satisfied group. </a:t>
            </a:r>
            <a:endParaRPr lang="en-US" sz="1200" dirty="0" smtClean="0"/>
          </a:p>
          <a:p>
            <a:pPr marL="633413" lvl="1" indent="-171450">
              <a:spcAft>
                <a:spcPts val="600"/>
              </a:spcAft>
              <a:buFont typeface="Arial" panose="020B0604020202020204" pitchFamily="34" charset="0"/>
              <a:buChar char="•"/>
            </a:pPr>
            <a:r>
              <a:rPr lang="en-US" sz="1200" dirty="0" smtClean="0"/>
              <a:t>Including significant keywords in </a:t>
            </a:r>
            <a:r>
              <a:rPr lang="en-US" sz="1200" dirty="0"/>
              <a:t>page headings, copy, and metadata </a:t>
            </a:r>
            <a:r>
              <a:rPr lang="en-US" sz="1200" dirty="0" smtClean="0"/>
              <a:t>tags will improve </a:t>
            </a:r>
            <a:r>
              <a:rPr lang="en-US" sz="1200" dirty="0"/>
              <a:t>Search’s ability to retrieve relevant </a:t>
            </a:r>
            <a:r>
              <a:rPr lang="en-US" sz="1200" dirty="0" smtClean="0"/>
              <a:t>results.</a:t>
            </a:r>
          </a:p>
          <a:p>
            <a:pPr>
              <a:spcAft>
                <a:spcPts val="600"/>
              </a:spcAft>
            </a:pPr>
            <a:endParaRPr lang="en-US" sz="1200" b="1" dirty="0" smtClean="0"/>
          </a:p>
          <a:p>
            <a:pPr>
              <a:spcAft>
                <a:spcPts val="600"/>
              </a:spcAft>
            </a:pPr>
            <a:endParaRPr lang="en-US" sz="1200" b="1" dirty="0"/>
          </a:p>
          <a:p>
            <a:pPr>
              <a:spcAft>
                <a:spcPts val="600"/>
              </a:spcAft>
            </a:pPr>
            <a:r>
              <a:rPr lang="en-US" sz="1200" b="1" dirty="0" smtClean="0"/>
              <a:t>Site </a:t>
            </a:r>
            <a:r>
              <a:rPr lang="en-US" sz="1200" b="1" dirty="0"/>
              <a:t>Information </a:t>
            </a:r>
            <a:endParaRPr lang="en-US" sz="1200" b="1" dirty="0" smtClean="0"/>
          </a:p>
          <a:p>
            <a:pPr marL="633413" lvl="1" indent="-171450">
              <a:spcAft>
                <a:spcPts val="600"/>
              </a:spcAft>
              <a:buFont typeface="Arial" panose="020B0604020202020204" pitchFamily="34" charset="0"/>
              <a:buChar char="•"/>
            </a:pPr>
            <a:r>
              <a:rPr lang="en-US" sz="1200" dirty="0" smtClean="0"/>
              <a:t>Visitors </a:t>
            </a:r>
            <a:r>
              <a:rPr lang="en-US" sz="1200" dirty="0"/>
              <a:t>suggest that site content should be further organized, or categorized, and updated more </a:t>
            </a:r>
            <a:r>
              <a:rPr lang="en-US" sz="1200" dirty="0" smtClean="0"/>
              <a:t>often. </a:t>
            </a:r>
            <a:endParaRPr lang="en-US" sz="1200" b="1" dirty="0" smtClean="0"/>
          </a:p>
          <a:p>
            <a:pPr marL="633413" lvl="1" indent="-171450">
              <a:spcAft>
                <a:spcPts val="600"/>
              </a:spcAft>
              <a:buFont typeface="Arial" panose="020B0604020202020204" pitchFamily="34" charset="0"/>
              <a:buChar char="•"/>
            </a:pPr>
            <a:r>
              <a:rPr lang="en-US" sz="1200" dirty="0" smtClean="0"/>
              <a:t>Nearly </a:t>
            </a:r>
            <a:r>
              <a:rPr lang="en-US" sz="1200" dirty="0"/>
              <a:t>one-fifth of visitors struggle to find water and air related information. </a:t>
            </a:r>
            <a:endParaRPr lang="en-US" sz="1200" dirty="0" smtClean="0"/>
          </a:p>
          <a:p>
            <a:pPr marL="633413" lvl="1" indent="-171450">
              <a:spcAft>
                <a:spcPts val="600"/>
              </a:spcAft>
              <a:buFont typeface="Arial" panose="020B0604020202020204" pitchFamily="34" charset="0"/>
              <a:buChar char="•"/>
            </a:pPr>
            <a:r>
              <a:rPr lang="en-US" sz="1200" dirty="0" smtClean="0"/>
              <a:t>Exposing the topical categories on the homepage and in the global navigation will help visitors find content.</a:t>
            </a:r>
          </a:p>
        </p:txBody>
      </p:sp>
    </p:spTree>
    <p:extLst>
      <p:ext uri="{BB962C8B-B14F-4D97-AF65-F5344CB8AC3E}">
        <p14:creationId xmlns:p14="http://schemas.microsoft.com/office/powerpoint/2010/main" val="1772549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5131EF-D618-5347-8462-43F33F2C84D1}" type="slidenum">
              <a:rPr lang="en-US" smtClean="0"/>
              <a:t>27</a:t>
            </a:fld>
            <a:endParaRPr lang="en-US" dirty="0"/>
          </a:p>
        </p:txBody>
      </p:sp>
      <p:sp>
        <p:nvSpPr>
          <p:cNvPr id="3" name="Title 2"/>
          <p:cNvSpPr>
            <a:spLocks noGrp="1"/>
          </p:cNvSpPr>
          <p:nvPr>
            <p:ph type="title"/>
          </p:nvPr>
        </p:nvSpPr>
        <p:spPr>
          <a:xfrm>
            <a:off x="483714" y="361883"/>
            <a:ext cx="8229599" cy="775585"/>
          </a:xfrm>
        </p:spPr>
        <p:txBody>
          <a:bodyPr>
            <a:noAutofit/>
          </a:bodyPr>
          <a:lstStyle/>
          <a:p>
            <a:r>
              <a:rPr lang="en-US" sz="2400" dirty="0" smtClean="0"/>
              <a:t>Summary of Key Findings, Continued</a:t>
            </a:r>
            <a:br>
              <a:rPr lang="en-US" sz="2400" dirty="0" smtClean="0"/>
            </a:br>
            <a:endParaRPr lang="en-US" sz="2400" dirty="0"/>
          </a:p>
        </p:txBody>
      </p:sp>
      <p:sp>
        <p:nvSpPr>
          <p:cNvPr id="5" name="TextBox 4"/>
          <p:cNvSpPr txBox="1"/>
          <p:nvPr/>
        </p:nvSpPr>
        <p:spPr>
          <a:xfrm>
            <a:off x="528986" y="981092"/>
            <a:ext cx="7921782" cy="3524042"/>
          </a:xfrm>
          <a:prstGeom prst="rect">
            <a:avLst/>
          </a:prstGeom>
          <a:noFill/>
        </p:spPr>
        <p:txBody>
          <a:bodyPr wrap="square" rtlCol="0">
            <a:spAutoFit/>
          </a:bodyPr>
          <a:lstStyle/>
          <a:p>
            <a:pPr>
              <a:spcAft>
                <a:spcPts val="600"/>
              </a:spcAft>
            </a:pPr>
            <a:r>
              <a:rPr lang="en-US" sz="1200" b="1" dirty="0" smtClean="0"/>
              <a:t>Navigation</a:t>
            </a:r>
          </a:p>
          <a:p>
            <a:pPr marL="633413" lvl="1" indent="-171450">
              <a:spcAft>
                <a:spcPts val="600"/>
              </a:spcAft>
              <a:buFont typeface="Arial" panose="020B0604020202020204" pitchFamily="34" charset="0"/>
              <a:buChar char="•"/>
            </a:pPr>
            <a:r>
              <a:rPr lang="en-US" sz="1200" dirty="0" smtClean="0"/>
              <a:t>Visitors struggle to find information while navigating the site.</a:t>
            </a:r>
          </a:p>
          <a:p>
            <a:pPr marL="633413" lvl="1" indent="-171450">
              <a:spcAft>
                <a:spcPts val="600"/>
              </a:spcAft>
              <a:buFont typeface="Arial" panose="020B0604020202020204" pitchFamily="34" charset="0"/>
              <a:buChar char="•"/>
            </a:pPr>
            <a:r>
              <a:rPr lang="en-US" sz="1200" dirty="0" smtClean="0"/>
              <a:t>Other visitors access information directly from a search engine. </a:t>
            </a:r>
          </a:p>
          <a:p>
            <a:pPr marL="633413" lvl="1" indent="-171450">
              <a:spcAft>
                <a:spcPts val="600"/>
              </a:spcAft>
              <a:buFont typeface="Arial" panose="020B0604020202020204" pitchFamily="34" charset="0"/>
              <a:buChar char="•"/>
            </a:pPr>
            <a:r>
              <a:rPr lang="en-US" sz="1200" dirty="0" smtClean="0"/>
              <a:t>Accurate navigation menus and breadcrumb trails aid navigation and provide orientation cues for all visitors.</a:t>
            </a:r>
          </a:p>
          <a:p>
            <a:pPr indent="-377718">
              <a:spcAft>
                <a:spcPts val="600"/>
              </a:spcAft>
            </a:pPr>
            <a:endParaRPr lang="en-US" sz="1200" b="1" dirty="0" smtClean="0"/>
          </a:p>
          <a:p>
            <a:pPr indent="-377718">
              <a:spcAft>
                <a:spcPts val="600"/>
              </a:spcAft>
            </a:pPr>
            <a:endParaRPr lang="en-US" sz="1200" b="1" dirty="0"/>
          </a:p>
          <a:p>
            <a:pPr indent="-377718">
              <a:spcAft>
                <a:spcPts val="600"/>
              </a:spcAft>
            </a:pPr>
            <a:r>
              <a:rPr lang="en-US" sz="1200" b="1" dirty="0" smtClean="0"/>
              <a:t>Visitor Groups</a:t>
            </a:r>
          </a:p>
          <a:p>
            <a:pPr marL="633413" lvl="1" indent="-171450">
              <a:spcAft>
                <a:spcPts val="600"/>
              </a:spcAft>
              <a:buFont typeface="Arial" panose="020B0604020202020204" pitchFamily="34" charset="0"/>
              <a:buChar char="•"/>
            </a:pPr>
            <a:r>
              <a:rPr lang="en-US" sz="1200" dirty="0" smtClean="0"/>
              <a:t>Concerned citizen or consumer visitors are the least satisfied group with the lowest task accomplishment. </a:t>
            </a:r>
          </a:p>
          <a:p>
            <a:pPr marL="633413" lvl="1" indent="-171450">
              <a:spcAft>
                <a:spcPts val="600"/>
              </a:spcAft>
              <a:buFont typeface="Arial" panose="020B0604020202020204" pitchFamily="34" charset="0"/>
              <a:buChar char="•"/>
            </a:pPr>
            <a:r>
              <a:rPr lang="en-US" sz="1200" dirty="0" smtClean="0"/>
              <a:t>Over half of the concerned citizen or consumer visitor group are first time visitors. </a:t>
            </a:r>
          </a:p>
          <a:p>
            <a:pPr marL="633413" lvl="1" indent="-171450">
              <a:spcAft>
                <a:spcPts val="600"/>
              </a:spcAft>
              <a:buFont typeface="Arial" panose="020B0604020202020204" pitchFamily="34" charset="0"/>
              <a:buChar char="•"/>
            </a:pPr>
            <a:r>
              <a:rPr lang="en-US" sz="1200" dirty="0" smtClean="0"/>
              <a:t>Students and educators have the highest accomplishment rates and satisfaction. </a:t>
            </a:r>
          </a:p>
          <a:p>
            <a:pPr marL="633413" lvl="1" indent="-171450">
              <a:spcAft>
                <a:spcPts val="600"/>
              </a:spcAft>
              <a:buFont typeface="Arial" panose="020B0604020202020204" pitchFamily="34" charset="0"/>
              <a:buChar char="•"/>
            </a:pPr>
            <a:r>
              <a:rPr lang="en-US" sz="1200" dirty="0" smtClean="0"/>
              <a:t>Explicit paths for audiences such as concerned citizens, educators, researchers and businesses may help visitors navigate to content of interest.</a:t>
            </a:r>
          </a:p>
          <a:p>
            <a:pPr>
              <a:spcAft>
                <a:spcPts val="600"/>
              </a:spcAft>
            </a:pPr>
            <a:endParaRPr lang="en-US" sz="1200" dirty="0" smtClean="0"/>
          </a:p>
        </p:txBody>
      </p:sp>
    </p:spTree>
    <p:extLst>
      <p:ext uri="{BB962C8B-B14F-4D97-AF65-F5344CB8AC3E}">
        <p14:creationId xmlns:p14="http://schemas.microsoft.com/office/powerpoint/2010/main" val="2586278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5131EF-D618-5347-8462-43F33F2C84D1}" type="slidenum">
              <a:rPr lang="en-US" smtClean="0"/>
              <a:t>28</a:t>
            </a:fld>
            <a:endParaRPr lang="en-US" dirty="0"/>
          </a:p>
        </p:txBody>
      </p:sp>
      <p:sp>
        <p:nvSpPr>
          <p:cNvPr id="3" name="Title 2"/>
          <p:cNvSpPr>
            <a:spLocks noGrp="1"/>
          </p:cNvSpPr>
          <p:nvPr>
            <p:ph type="title"/>
          </p:nvPr>
        </p:nvSpPr>
        <p:spPr>
          <a:xfrm>
            <a:off x="457200" y="345091"/>
            <a:ext cx="8229599" cy="775585"/>
          </a:xfrm>
        </p:spPr>
        <p:txBody>
          <a:bodyPr>
            <a:noAutofit/>
          </a:bodyPr>
          <a:lstStyle/>
          <a:p>
            <a:r>
              <a:rPr lang="en-US" sz="2400" dirty="0" smtClean="0"/>
              <a:t>Recommendations </a:t>
            </a:r>
            <a:br>
              <a:rPr lang="en-US" sz="2400" dirty="0" smtClean="0"/>
            </a:br>
            <a:endParaRPr lang="en-US" sz="2400" dirty="0"/>
          </a:p>
        </p:txBody>
      </p:sp>
      <p:sp>
        <p:nvSpPr>
          <p:cNvPr id="4" name="Rectangle 3"/>
          <p:cNvSpPr/>
          <p:nvPr/>
        </p:nvSpPr>
        <p:spPr>
          <a:xfrm>
            <a:off x="579674" y="936010"/>
            <a:ext cx="8107125" cy="369332"/>
          </a:xfrm>
          <a:prstGeom prst="rect">
            <a:avLst/>
          </a:prstGeom>
        </p:spPr>
        <p:txBody>
          <a:bodyPr wrap="square">
            <a:spAutoFit/>
          </a:bodyPr>
          <a:lstStyle/>
          <a:p>
            <a:r>
              <a:rPr lang="en-US" b="1" dirty="0" smtClean="0"/>
              <a:t> </a:t>
            </a:r>
            <a:endParaRPr lang="en-US" b="1" dirty="0"/>
          </a:p>
        </p:txBody>
      </p:sp>
      <p:sp>
        <p:nvSpPr>
          <p:cNvPr id="5" name="Rectangle 4"/>
          <p:cNvSpPr/>
          <p:nvPr/>
        </p:nvSpPr>
        <p:spPr>
          <a:xfrm>
            <a:off x="509453" y="1117963"/>
            <a:ext cx="7604234" cy="2862322"/>
          </a:xfrm>
          <a:prstGeom prst="rect">
            <a:avLst/>
          </a:prstGeom>
        </p:spPr>
        <p:txBody>
          <a:bodyPr wrap="square">
            <a:spAutoFit/>
          </a:bodyPr>
          <a:lstStyle/>
          <a:p>
            <a:pPr marL="0" lvl="1">
              <a:spcAft>
                <a:spcPts val="600"/>
              </a:spcAft>
            </a:pPr>
            <a:r>
              <a:rPr lang="en-US" sz="1400" b="1" dirty="0">
                <a:solidFill>
                  <a:schemeClr val="tx1">
                    <a:lumMod val="75000"/>
                  </a:schemeClr>
                </a:solidFill>
              </a:rPr>
              <a:t>Address </a:t>
            </a:r>
            <a:r>
              <a:rPr lang="en-US" sz="1400" b="1" dirty="0" smtClean="0">
                <a:solidFill>
                  <a:schemeClr val="tx1">
                    <a:lumMod val="75000"/>
                  </a:schemeClr>
                </a:solidFill>
              </a:rPr>
              <a:t>Search’s </a:t>
            </a:r>
            <a:r>
              <a:rPr lang="en-US" sz="1400" b="1" dirty="0">
                <a:solidFill>
                  <a:schemeClr val="tx1">
                    <a:lumMod val="75000"/>
                  </a:schemeClr>
                </a:solidFill>
              </a:rPr>
              <a:t>ability to narrow results and return relevant, updated information. </a:t>
            </a:r>
            <a:endParaRPr lang="en-US" sz="1400" dirty="0">
              <a:solidFill>
                <a:schemeClr val="tx1">
                  <a:lumMod val="75000"/>
                </a:schemeClr>
              </a:solidFill>
            </a:endParaRPr>
          </a:p>
          <a:p>
            <a:pPr marL="742950" lvl="1" indent="-285750">
              <a:spcAft>
                <a:spcPts val="600"/>
              </a:spcAft>
              <a:buFont typeface="Arial" panose="020B0604020202020204" pitchFamily="34" charset="0"/>
              <a:buChar char="•"/>
            </a:pPr>
            <a:r>
              <a:rPr lang="en-US" sz="1400" dirty="0" smtClean="0">
                <a:solidFill>
                  <a:schemeClr val="tx1">
                    <a:lumMod val="75000"/>
                  </a:schemeClr>
                </a:solidFill>
              </a:rPr>
              <a:t>Provide </a:t>
            </a:r>
            <a:r>
              <a:rPr lang="en-US" sz="1400" dirty="0">
                <a:solidFill>
                  <a:schemeClr val="tx1">
                    <a:lumMod val="75000"/>
                  </a:schemeClr>
                </a:solidFill>
              </a:rPr>
              <a:t>meaningful keywords in page headings, content and metadata tags.</a:t>
            </a:r>
          </a:p>
          <a:p>
            <a:pPr marL="742950" lvl="1" indent="-285750">
              <a:spcAft>
                <a:spcPts val="600"/>
              </a:spcAft>
              <a:buFont typeface="Arial" panose="020B0604020202020204" pitchFamily="34" charset="0"/>
              <a:buChar char="•"/>
            </a:pPr>
            <a:r>
              <a:rPr lang="en-US" sz="1400" dirty="0" smtClean="0">
                <a:solidFill>
                  <a:schemeClr val="tx1">
                    <a:lumMod val="75000"/>
                  </a:schemeClr>
                </a:solidFill>
              </a:rPr>
              <a:t>Provide </a:t>
            </a:r>
            <a:r>
              <a:rPr lang="en-US" sz="1400" dirty="0">
                <a:solidFill>
                  <a:schemeClr val="tx1">
                    <a:lumMod val="75000"/>
                  </a:schemeClr>
                </a:solidFill>
              </a:rPr>
              <a:t>useful descriptions for Search results.</a:t>
            </a:r>
          </a:p>
          <a:p>
            <a:pPr marL="0" lvl="1">
              <a:spcAft>
                <a:spcPts val="600"/>
              </a:spcAft>
            </a:pPr>
            <a:endParaRPr lang="en-US" sz="1400" b="1" dirty="0" smtClean="0"/>
          </a:p>
          <a:p>
            <a:pPr marL="0" lvl="1">
              <a:spcAft>
                <a:spcPts val="600"/>
              </a:spcAft>
            </a:pPr>
            <a:endParaRPr lang="en-US" sz="1400" b="1" dirty="0"/>
          </a:p>
          <a:p>
            <a:pPr marL="0" lvl="1">
              <a:spcAft>
                <a:spcPts val="600"/>
              </a:spcAft>
            </a:pPr>
            <a:r>
              <a:rPr lang="en-US" sz="1400" b="1" dirty="0" smtClean="0"/>
              <a:t>Address </a:t>
            </a:r>
            <a:r>
              <a:rPr lang="en-US" sz="1400" b="1" dirty="0"/>
              <a:t>site information issues by updating content </a:t>
            </a:r>
            <a:r>
              <a:rPr lang="en-US" sz="1400" b="1" dirty="0" smtClean="0"/>
              <a:t>regularly. </a:t>
            </a:r>
            <a:endParaRPr lang="en-US" sz="1400" dirty="0"/>
          </a:p>
          <a:p>
            <a:pPr marL="742950" lvl="1" indent="-285750">
              <a:spcAft>
                <a:spcPts val="600"/>
              </a:spcAft>
              <a:buFont typeface="Arial" panose="020B0604020202020204" pitchFamily="34" charset="0"/>
              <a:buChar char="•"/>
            </a:pPr>
            <a:r>
              <a:rPr lang="en-US" sz="1400" dirty="0" smtClean="0"/>
              <a:t>Provide </a:t>
            </a:r>
            <a:r>
              <a:rPr lang="en-US" sz="1400" dirty="0"/>
              <a:t>access to critical content and </a:t>
            </a:r>
            <a:r>
              <a:rPr lang="en-US" sz="1400" dirty="0" smtClean="0"/>
              <a:t>current issues </a:t>
            </a:r>
            <a:r>
              <a:rPr lang="en-US" sz="1400" dirty="0"/>
              <a:t>in the homepage centerwell.</a:t>
            </a:r>
          </a:p>
          <a:p>
            <a:pPr marL="742950" lvl="1" indent="-285750">
              <a:spcAft>
                <a:spcPts val="600"/>
              </a:spcAft>
              <a:buFont typeface="Arial" panose="020B0604020202020204" pitchFamily="34" charset="0"/>
              <a:buChar char="•"/>
            </a:pPr>
            <a:r>
              <a:rPr lang="en-US" sz="1400" dirty="0" smtClean="0"/>
              <a:t>Ensure </a:t>
            </a:r>
            <a:r>
              <a:rPr lang="en-US" sz="1400" dirty="0"/>
              <a:t>copy presents the most important content or main point before supporting details.</a:t>
            </a:r>
          </a:p>
          <a:p>
            <a:pPr marL="457200" lvl="1">
              <a:spcAft>
                <a:spcPts val="600"/>
              </a:spcAft>
            </a:pPr>
            <a:endParaRPr lang="en-US" sz="1400" dirty="0"/>
          </a:p>
        </p:txBody>
      </p:sp>
    </p:spTree>
    <p:extLst>
      <p:ext uri="{BB962C8B-B14F-4D97-AF65-F5344CB8AC3E}">
        <p14:creationId xmlns:p14="http://schemas.microsoft.com/office/powerpoint/2010/main" val="3436100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5131EF-D618-5347-8462-43F33F2C84D1}" type="slidenum">
              <a:rPr lang="en-US" smtClean="0"/>
              <a:t>29</a:t>
            </a:fld>
            <a:endParaRPr lang="en-US" dirty="0"/>
          </a:p>
        </p:txBody>
      </p:sp>
      <p:sp>
        <p:nvSpPr>
          <p:cNvPr id="3" name="Title 2"/>
          <p:cNvSpPr>
            <a:spLocks noGrp="1"/>
          </p:cNvSpPr>
          <p:nvPr>
            <p:ph type="title"/>
          </p:nvPr>
        </p:nvSpPr>
        <p:spPr>
          <a:xfrm>
            <a:off x="457200" y="345091"/>
            <a:ext cx="8229599" cy="775585"/>
          </a:xfrm>
        </p:spPr>
        <p:txBody>
          <a:bodyPr>
            <a:noAutofit/>
          </a:bodyPr>
          <a:lstStyle/>
          <a:p>
            <a:r>
              <a:rPr lang="en-US" sz="2400" dirty="0" smtClean="0"/>
              <a:t>Recommendations, Continued </a:t>
            </a:r>
            <a:br>
              <a:rPr lang="en-US" sz="2400" dirty="0" smtClean="0"/>
            </a:br>
            <a:endParaRPr lang="en-US" sz="2400" dirty="0"/>
          </a:p>
        </p:txBody>
      </p:sp>
      <p:sp>
        <p:nvSpPr>
          <p:cNvPr id="4" name="Rectangle 3"/>
          <p:cNvSpPr/>
          <p:nvPr/>
        </p:nvSpPr>
        <p:spPr>
          <a:xfrm>
            <a:off x="579674" y="936010"/>
            <a:ext cx="8107125" cy="369332"/>
          </a:xfrm>
          <a:prstGeom prst="rect">
            <a:avLst/>
          </a:prstGeom>
        </p:spPr>
        <p:txBody>
          <a:bodyPr wrap="square">
            <a:spAutoFit/>
          </a:bodyPr>
          <a:lstStyle/>
          <a:p>
            <a:r>
              <a:rPr lang="en-US" b="1" dirty="0" smtClean="0"/>
              <a:t> </a:t>
            </a:r>
            <a:endParaRPr lang="en-US" b="1" dirty="0"/>
          </a:p>
        </p:txBody>
      </p:sp>
      <p:sp>
        <p:nvSpPr>
          <p:cNvPr id="5" name="Rectangle 4"/>
          <p:cNvSpPr/>
          <p:nvPr/>
        </p:nvSpPr>
        <p:spPr>
          <a:xfrm>
            <a:off x="509453" y="1117963"/>
            <a:ext cx="7604234" cy="3585597"/>
          </a:xfrm>
          <a:prstGeom prst="rect">
            <a:avLst/>
          </a:prstGeom>
        </p:spPr>
        <p:txBody>
          <a:bodyPr wrap="square">
            <a:spAutoFit/>
          </a:bodyPr>
          <a:lstStyle/>
          <a:p>
            <a:pPr marL="0" lvl="1">
              <a:spcAft>
                <a:spcPts val="600"/>
              </a:spcAft>
            </a:pPr>
            <a:r>
              <a:rPr lang="en-US" sz="1400" b="1" dirty="0" smtClean="0"/>
              <a:t>Audit </a:t>
            </a:r>
            <a:r>
              <a:rPr lang="en-US" sz="1400" b="1" dirty="0"/>
              <a:t>the content on the site and ensure it is properly categorized based on users expectations (i.e. Consumers vs. Non-consumers/Business</a:t>
            </a:r>
            <a:r>
              <a:rPr lang="en-US" sz="1400" b="1" dirty="0" smtClean="0"/>
              <a:t>). </a:t>
            </a:r>
            <a:endParaRPr lang="en-US" sz="1400" dirty="0"/>
          </a:p>
          <a:p>
            <a:pPr marL="742950" lvl="1" indent="-285750">
              <a:spcAft>
                <a:spcPts val="600"/>
              </a:spcAft>
              <a:buFont typeface="Arial" panose="020B0604020202020204" pitchFamily="34" charset="0"/>
              <a:buChar char="•"/>
            </a:pPr>
            <a:r>
              <a:rPr lang="en-US" sz="1400" dirty="0" smtClean="0"/>
              <a:t>Consider </a:t>
            </a:r>
            <a:r>
              <a:rPr lang="en-US" sz="1400" dirty="0"/>
              <a:t>organizing content topically while providing explicit paths for audience segments.</a:t>
            </a:r>
          </a:p>
          <a:p>
            <a:pPr marL="0" lvl="1">
              <a:spcAft>
                <a:spcPts val="600"/>
              </a:spcAft>
            </a:pPr>
            <a:endParaRPr lang="en-US" sz="1400" b="1" dirty="0" smtClean="0"/>
          </a:p>
          <a:p>
            <a:pPr marL="0" lvl="1">
              <a:spcAft>
                <a:spcPts val="600"/>
              </a:spcAft>
            </a:pPr>
            <a:endParaRPr lang="en-US" sz="1400" b="1" dirty="0"/>
          </a:p>
          <a:p>
            <a:pPr marL="0" lvl="1">
              <a:spcAft>
                <a:spcPts val="600"/>
              </a:spcAft>
            </a:pPr>
            <a:r>
              <a:rPr lang="en-US" sz="1400" b="1" dirty="0" smtClean="0"/>
              <a:t>Address </a:t>
            </a:r>
            <a:r>
              <a:rPr lang="en-US" sz="1400" b="1" dirty="0"/>
              <a:t>site navigation issues, specifically the site’s organizational layout to help visitors find the information they are looking </a:t>
            </a:r>
            <a:r>
              <a:rPr lang="en-US" sz="1400" b="1" dirty="0" smtClean="0"/>
              <a:t>for.</a:t>
            </a:r>
            <a:endParaRPr lang="en-US" sz="1400" b="1" dirty="0"/>
          </a:p>
          <a:p>
            <a:pPr marL="742950" lvl="1" indent="-285750">
              <a:spcAft>
                <a:spcPts val="600"/>
              </a:spcAft>
              <a:buFont typeface="Arial" panose="020B0604020202020204" pitchFamily="34" charset="0"/>
              <a:buChar char="•"/>
            </a:pPr>
            <a:r>
              <a:rPr lang="en-US" sz="1400" dirty="0" smtClean="0"/>
              <a:t>Avoid </a:t>
            </a:r>
            <a:r>
              <a:rPr lang="en-US" sz="1400" dirty="0"/>
              <a:t>jargon and abbreviations in labels and content.</a:t>
            </a:r>
          </a:p>
          <a:p>
            <a:pPr marL="742950" lvl="1" indent="-285750">
              <a:spcAft>
                <a:spcPts val="600"/>
              </a:spcAft>
              <a:buFont typeface="Arial" panose="020B0604020202020204" pitchFamily="34" charset="0"/>
              <a:buChar char="•"/>
            </a:pPr>
            <a:r>
              <a:rPr lang="en-US" sz="1400" dirty="0" smtClean="0"/>
              <a:t>Ensure </a:t>
            </a:r>
            <a:r>
              <a:rPr lang="en-US" sz="1400" dirty="0"/>
              <a:t>navigation menus reflect the hierarchy of the entire section</a:t>
            </a:r>
            <a:r>
              <a:rPr lang="en-US" sz="1400" dirty="0" smtClean="0"/>
              <a:t>.</a:t>
            </a:r>
            <a:r>
              <a:rPr lang="en-US" sz="1400" dirty="0">
                <a:sym typeface="Wingdings" pitchFamily="2" charset="2"/>
              </a:rPr>
              <a:t> </a:t>
            </a:r>
            <a:endParaRPr lang="en-US" sz="1400" dirty="0" smtClean="0">
              <a:sym typeface="Wingdings" pitchFamily="2" charset="2"/>
            </a:endParaRPr>
          </a:p>
          <a:p>
            <a:pPr marL="742950" lvl="1" indent="-285750">
              <a:spcAft>
                <a:spcPts val="600"/>
              </a:spcAft>
              <a:buFont typeface="Arial" panose="020B0604020202020204" pitchFamily="34" charset="0"/>
              <a:buChar char="•"/>
            </a:pPr>
            <a:r>
              <a:rPr lang="en-US" sz="1400" dirty="0" smtClean="0">
                <a:sym typeface="Wingdings" pitchFamily="2" charset="2"/>
              </a:rPr>
              <a:t>Indicate </a:t>
            </a:r>
            <a:r>
              <a:rPr lang="en-US" sz="1400" dirty="0">
                <a:sym typeface="Wingdings" pitchFamily="2" charset="2"/>
              </a:rPr>
              <a:t>the location of the current page in the menu. </a:t>
            </a:r>
            <a:r>
              <a:rPr lang="en-US" sz="1400" dirty="0"/>
              <a:t>	</a:t>
            </a:r>
          </a:p>
          <a:p>
            <a:pPr marL="742950" lvl="1" indent="-285750">
              <a:spcAft>
                <a:spcPts val="600"/>
              </a:spcAft>
              <a:buFont typeface="Arial" panose="020B0604020202020204" pitchFamily="34" charset="0"/>
              <a:buChar char="•"/>
            </a:pPr>
            <a:r>
              <a:rPr lang="en-US" sz="1400" dirty="0" smtClean="0"/>
              <a:t>Provide </a:t>
            </a:r>
            <a:r>
              <a:rPr lang="en-US" sz="1400" dirty="0"/>
              <a:t>common labels for links that lead to common destinations.</a:t>
            </a:r>
          </a:p>
          <a:p>
            <a:pPr marL="457200" lvl="1">
              <a:spcAft>
                <a:spcPts val="600"/>
              </a:spcAft>
            </a:pPr>
            <a:endParaRPr lang="en-US" sz="1400" dirty="0"/>
          </a:p>
        </p:txBody>
      </p:sp>
    </p:spTree>
    <p:extLst>
      <p:ext uri="{BB962C8B-B14F-4D97-AF65-F5344CB8AC3E}">
        <p14:creationId xmlns:p14="http://schemas.microsoft.com/office/powerpoint/2010/main" val="2810043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85"/>
            <a:ext cx="8229600" cy="888608"/>
          </a:xfrm>
        </p:spPr>
        <p:txBody>
          <a:bodyPr>
            <a:normAutofit/>
          </a:bodyPr>
          <a:lstStyle/>
          <a:p>
            <a:r>
              <a:rPr lang="en-US" sz="2400" dirty="0" smtClean="0"/>
              <a:t>Capturing the Voice of Visitors </a:t>
            </a:r>
            <a:endParaRPr lang="en-US" sz="2400" dirty="0"/>
          </a:p>
        </p:txBody>
      </p:sp>
      <p:graphicFrame>
        <p:nvGraphicFramePr>
          <p:cNvPr id="5" name="Diagram 4"/>
          <p:cNvGraphicFramePr/>
          <p:nvPr>
            <p:extLst>
              <p:ext uri="{D42A27DB-BD31-4B8C-83A1-F6EECF244321}">
                <p14:modId xmlns:p14="http://schemas.microsoft.com/office/powerpoint/2010/main" val="2194609441"/>
              </p:ext>
            </p:extLst>
          </p:nvPr>
        </p:nvGraphicFramePr>
        <p:xfrm>
          <a:off x="1464433" y="893434"/>
          <a:ext cx="3839088"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15223" y="1465674"/>
            <a:ext cx="2106719" cy="261610"/>
          </a:xfrm>
          <a:prstGeom prst="rect">
            <a:avLst/>
          </a:prstGeom>
          <a:noFill/>
        </p:spPr>
        <p:txBody>
          <a:bodyPr wrap="square" rtlCol="0">
            <a:spAutoFit/>
          </a:bodyPr>
          <a:lstStyle/>
          <a:p>
            <a:r>
              <a:rPr lang="en-US" sz="1100" b="1" i="1" dirty="0" smtClean="0"/>
              <a:t>Start of Collection: </a:t>
            </a:r>
            <a:endParaRPr lang="en-US" sz="900" b="1" i="1" dirty="0"/>
          </a:p>
        </p:txBody>
      </p:sp>
      <p:sp>
        <p:nvSpPr>
          <p:cNvPr id="7" name="TextBox 6"/>
          <p:cNvSpPr txBox="1"/>
          <p:nvPr/>
        </p:nvSpPr>
        <p:spPr>
          <a:xfrm>
            <a:off x="315223" y="2697839"/>
            <a:ext cx="2023712" cy="261610"/>
          </a:xfrm>
          <a:prstGeom prst="rect">
            <a:avLst/>
          </a:prstGeom>
          <a:noFill/>
        </p:spPr>
        <p:txBody>
          <a:bodyPr wrap="square" rtlCol="0">
            <a:spAutoFit/>
          </a:bodyPr>
          <a:lstStyle/>
          <a:p>
            <a:r>
              <a:rPr lang="en-US" sz="1100" b="1" i="1" dirty="0" smtClean="0"/>
              <a:t>Analysis Date Range </a:t>
            </a:r>
            <a:endParaRPr lang="en-US" sz="900" b="1" i="1" dirty="0"/>
          </a:p>
        </p:txBody>
      </p:sp>
      <p:sp>
        <p:nvSpPr>
          <p:cNvPr id="8" name="TextBox 7"/>
          <p:cNvSpPr txBox="1"/>
          <p:nvPr/>
        </p:nvSpPr>
        <p:spPr>
          <a:xfrm>
            <a:off x="315223" y="3949615"/>
            <a:ext cx="2106719" cy="261610"/>
          </a:xfrm>
          <a:prstGeom prst="rect">
            <a:avLst/>
          </a:prstGeom>
          <a:noFill/>
        </p:spPr>
        <p:txBody>
          <a:bodyPr wrap="square" rtlCol="0">
            <a:spAutoFit/>
          </a:bodyPr>
          <a:lstStyle/>
          <a:p>
            <a:r>
              <a:rPr lang="en-US" sz="1100" b="1" i="1" dirty="0" smtClean="0"/>
              <a:t>Completion Percentage:</a:t>
            </a:r>
            <a:endParaRPr lang="en-US" sz="900" b="1" i="1" dirty="0"/>
          </a:p>
        </p:txBody>
      </p:sp>
      <p:sp>
        <p:nvSpPr>
          <p:cNvPr id="9" name="TextBox 8"/>
          <p:cNvSpPr txBox="1"/>
          <p:nvPr/>
        </p:nvSpPr>
        <p:spPr>
          <a:xfrm>
            <a:off x="315223" y="5175904"/>
            <a:ext cx="2106719" cy="261610"/>
          </a:xfrm>
          <a:prstGeom prst="rect">
            <a:avLst/>
          </a:prstGeom>
          <a:noFill/>
        </p:spPr>
        <p:txBody>
          <a:bodyPr wrap="square" rtlCol="0">
            <a:spAutoFit/>
          </a:bodyPr>
          <a:lstStyle/>
          <a:p>
            <a:r>
              <a:rPr lang="en-US" sz="1100" b="1" i="1" dirty="0" smtClean="0"/>
              <a:t>Collection Method:</a:t>
            </a:r>
            <a:endParaRPr lang="en-US" sz="900" b="1" i="1" dirty="0"/>
          </a:p>
        </p:txBody>
      </p:sp>
      <p:sp>
        <p:nvSpPr>
          <p:cNvPr id="3" name="Slide Number Placeholder 2"/>
          <p:cNvSpPr>
            <a:spLocks noGrp="1"/>
          </p:cNvSpPr>
          <p:nvPr>
            <p:ph type="sldNum" sz="quarter" idx="12"/>
          </p:nvPr>
        </p:nvSpPr>
        <p:spPr/>
        <p:txBody>
          <a:bodyPr/>
          <a:lstStyle/>
          <a:p>
            <a:fld id="{C932CDCB-4B29-F641-AE31-D4360F16EBC3}" type="slidenum">
              <a:rPr lang="en-US" smtClean="0"/>
              <a:t>3</a:t>
            </a:fld>
            <a:endParaRPr lang="en-US" dirty="0"/>
          </a:p>
        </p:txBody>
      </p:sp>
      <p:pic>
        <p:nvPicPr>
          <p:cNvPr id="12" name="Picture 11"/>
          <p:cNvPicPr>
            <a:picLocks noChangeAspect="1"/>
          </p:cNvPicPr>
          <p:nvPr/>
        </p:nvPicPr>
        <p:blipFill>
          <a:blip r:embed="rId8"/>
          <a:stretch>
            <a:fillRect/>
          </a:stretch>
        </p:blipFill>
        <p:spPr>
          <a:xfrm>
            <a:off x="4612115" y="1091778"/>
            <a:ext cx="4188230" cy="4084125"/>
          </a:xfrm>
          <a:prstGeom prst="rect">
            <a:avLst/>
          </a:prstGeom>
          <a:ln>
            <a:solidFill>
              <a:schemeClr val="tx1">
                <a:lumMod val="50000"/>
              </a:schemeClr>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9"/>
          <a:stretch>
            <a:fillRect/>
          </a:stretch>
        </p:blipFill>
        <p:spPr>
          <a:xfrm>
            <a:off x="6603030" y="3385539"/>
            <a:ext cx="2386444" cy="2416525"/>
          </a:xfrm>
          <a:prstGeom prst="rect">
            <a:avLst/>
          </a:prstGeom>
          <a:ln>
            <a:solidFill>
              <a:schemeClr val="tx1">
                <a:lumMod val="50000"/>
              </a:schemeClr>
            </a:solidFill>
          </a:ln>
          <a:effectLst>
            <a:outerShdw blurRad="50800" dist="38100" dir="2700000" algn="tl" rotWithShape="0">
              <a:prstClr val="black">
                <a:alpha val="40000"/>
              </a:prstClr>
            </a:outerShdw>
          </a:effectLst>
        </p:spPr>
      </p:pic>
      <p:sp>
        <p:nvSpPr>
          <p:cNvPr id="10" name="TextBox 9"/>
          <p:cNvSpPr txBox="1"/>
          <p:nvPr/>
        </p:nvSpPr>
        <p:spPr>
          <a:xfrm>
            <a:off x="268568" y="4143039"/>
            <a:ext cx="1910201" cy="215444"/>
          </a:xfrm>
          <a:prstGeom prst="rect">
            <a:avLst/>
          </a:prstGeom>
          <a:noFill/>
        </p:spPr>
        <p:txBody>
          <a:bodyPr wrap="square" rtlCol="0">
            <a:spAutoFit/>
          </a:bodyPr>
          <a:lstStyle/>
          <a:p>
            <a:r>
              <a:rPr lang="en-US" sz="800" dirty="0"/>
              <a:t>F</a:t>
            </a:r>
            <a:r>
              <a:rPr lang="en-US" sz="800" dirty="0" smtClean="0"/>
              <a:t>oreSee Completion percentage:51%</a:t>
            </a:r>
            <a:endParaRPr lang="en-US" sz="800" dirty="0"/>
          </a:p>
        </p:txBody>
      </p:sp>
      <p:sp>
        <p:nvSpPr>
          <p:cNvPr id="14" name="TextBox 13"/>
          <p:cNvSpPr txBox="1"/>
          <p:nvPr/>
        </p:nvSpPr>
        <p:spPr>
          <a:xfrm>
            <a:off x="268567" y="4270570"/>
            <a:ext cx="1910201" cy="307777"/>
          </a:xfrm>
          <a:prstGeom prst="rect">
            <a:avLst/>
          </a:prstGeom>
          <a:noFill/>
        </p:spPr>
        <p:txBody>
          <a:bodyPr wrap="square" rtlCol="0">
            <a:spAutoFit/>
          </a:bodyPr>
          <a:lstStyle/>
          <a:p>
            <a:pPr algn="ctr"/>
            <a:r>
              <a:rPr lang="en-US" sz="700" dirty="0" smtClean="0"/>
              <a:t>Total number of surveys completed to June 15, 2016: 143,588</a:t>
            </a:r>
            <a:endParaRPr lang="en-US" sz="700" dirty="0"/>
          </a:p>
        </p:txBody>
      </p:sp>
    </p:spTree>
    <p:extLst>
      <p:ext uri="{BB962C8B-B14F-4D97-AF65-F5344CB8AC3E}">
        <p14:creationId xmlns:p14="http://schemas.microsoft.com/office/powerpoint/2010/main" val="3136614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B5131EF-D618-5347-8462-43F33F2C84D1}" type="slidenum">
              <a:rPr lang="en-US" smtClean="0"/>
              <a:t>30</a:t>
            </a:fld>
            <a:endParaRPr lang="en-US" dirty="0"/>
          </a:p>
        </p:txBody>
      </p:sp>
      <p:sp>
        <p:nvSpPr>
          <p:cNvPr id="4" name="Rectangle 3"/>
          <p:cNvSpPr/>
          <p:nvPr/>
        </p:nvSpPr>
        <p:spPr>
          <a:xfrm>
            <a:off x="579674" y="936010"/>
            <a:ext cx="8107125" cy="369332"/>
          </a:xfrm>
          <a:prstGeom prst="rect">
            <a:avLst/>
          </a:prstGeom>
        </p:spPr>
        <p:txBody>
          <a:bodyPr wrap="square">
            <a:spAutoFit/>
          </a:bodyPr>
          <a:lstStyle/>
          <a:p>
            <a:r>
              <a:rPr lang="en-US" b="1" dirty="0" smtClean="0"/>
              <a:t> </a:t>
            </a:r>
            <a:endParaRPr lang="en-US" b="1" dirty="0"/>
          </a:p>
        </p:txBody>
      </p:sp>
      <p:sp>
        <p:nvSpPr>
          <p:cNvPr id="7" name="Rectangle 6"/>
          <p:cNvSpPr/>
          <p:nvPr/>
        </p:nvSpPr>
        <p:spPr>
          <a:xfrm>
            <a:off x="515363" y="1117176"/>
            <a:ext cx="8064904" cy="1415772"/>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b="1" dirty="0"/>
              <a:t>Review </a:t>
            </a:r>
            <a:r>
              <a:rPr lang="en-US" sz="1400" b="1" dirty="0" smtClean="0"/>
              <a:t>Questionnaire</a:t>
            </a:r>
            <a:endParaRPr lang="en-US" sz="1400" dirty="0"/>
          </a:p>
          <a:p>
            <a:pPr marL="285750" indent="-285750">
              <a:spcAft>
                <a:spcPts val="1200"/>
              </a:spcAft>
              <a:buFont typeface="Arial" panose="020B0604020202020204" pitchFamily="34" charset="0"/>
              <a:buChar char="•"/>
            </a:pPr>
            <a:r>
              <a:rPr lang="en-US" sz="1400" b="1" dirty="0" smtClean="0"/>
              <a:t>Discuss </a:t>
            </a:r>
            <a:r>
              <a:rPr lang="en-US" sz="1400" b="1" dirty="0"/>
              <a:t>next Satisfaction Insight Review </a:t>
            </a:r>
            <a:r>
              <a:rPr lang="en-US" sz="1400" b="1" dirty="0" smtClean="0"/>
              <a:t>timeframe</a:t>
            </a:r>
            <a:endParaRPr lang="en-US" sz="1400" b="1" dirty="0"/>
          </a:p>
          <a:p>
            <a:pPr marL="285750" indent="-285750">
              <a:spcAft>
                <a:spcPts val="1200"/>
              </a:spcAft>
              <a:buFont typeface="Arial" panose="020B0604020202020204" pitchFamily="34" charset="0"/>
              <a:buChar char="•"/>
            </a:pPr>
            <a:r>
              <a:rPr lang="en-US" sz="1400" b="1" dirty="0" smtClean="0"/>
              <a:t>Automated </a:t>
            </a:r>
            <a:r>
              <a:rPr lang="en-US" sz="1400" b="1" dirty="0"/>
              <a:t>Reporting</a:t>
            </a:r>
          </a:p>
          <a:p>
            <a:pPr marL="285750" indent="-285750">
              <a:spcAft>
                <a:spcPts val="1200"/>
              </a:spcAft>
              <a:buFont typeface="Arial" panose="020B0604020202020204" pitchFamily="34" charset="0"/>
              <a:buChar char="•"/>
            </a:pPr>
            <a:r>
              <a:rPr lang="en-US" sz="1400" b="1" dirty="0" smtClean="0"/>
              <a:t>Portal </a:t>
            </a:r>
            <a:r>
              <a:rPr lang="en-US" sz="1400" b="1" dirty="0"/>
              <a:t>Access &amp; </a:t>
            </a:r>
            <a:r>
              <a:rPr lang="en-US" sz="1400" b="1" dirty="0" smtClean="0"/>
              <a:t>Training</a:t>
            </a:r>
            <a:endParaRPr lang="en-US" sz="1400" b="1" dirty="0"/>
          </a:p>
        </p:txBody>
      </p:sp>
      <p:sp>
        <p:nvSpPr>
          <p:cNvPr id="8" name="Title 7"/>
          <p:cNvSpPr>
            <a:spLocks noGrp="1"/>
          </p:cNvSpPr>
          <p:nvPr>
            <p:ph type="title"/>
          </p:nvPr>
        </p:nvSpPr>
        <p:spPr>
          <a:xfrm>
            <a:off x="350667" y="130723"/>
            <a:ext cx="8229600" cy="888608"/>
          </a:xfrm>
        </p:spPr>
        <p:txBody>
          <a:bodyPr>
            <a:normAutofit/>
          </a:bodyPr>
          <a:lstStyle/>
          <a:p>
            <a:r>
              <a:rPr lang="en-US" sz="2400" dirty="0" smtClean="0"/>
              <a:t>Next Steps</a:t>
            </a:r>
            <a:endParaRPr lang="en-US" sz="2400" dirty="0"/>
          </a:p>
        </p:txBody>
      </p:sp>
    </p:spTree>
    <p:extLst>
      <p:ext uri="{BB962C8B-B14F-4D97-AF65-F5344CB8AC3E}">
        <p14:creationId xmlns:p14="http://schemas.microsoft.com/office/powerpoint/2010/main" val="1778839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sz="2500" dirty="0"/>
              <a:t>Your ForeSee Team</a:t>
            </a:r>
          </a:p>
        </p:txBody>
      </p:sp>
      <p:sp>
        <p:nvSpPr>
          <p:cNvPr id="14" name="TextBox 13"/>
          <p:cNvSpPr txBox="1">
            <a:spLocks noChangeArrowheads="1"/>
          </p:cNvSpPr>
          <p:nvPr/>
        </p:nvSpPr>
        <p:spPr>
          <a:xfrm>
            <a:off x="1011308" y="1200143"/>
            <a:ext cx="6634368"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Bef>
                <a:spcPct val="20000"/>
              </a:spcBef>
              <a:defRPr/>
            </a:pPr>
            <a:r>
              <a:rPr kumimoji="0" lang="en-US" b="1" i="0" u="none" strike="noStrike" kern="1200" cap="none" spc="0" normalizeH="0" baseline="0" noProof="0" dirty="0" smtClean="0">
                <a:ln>
                  <a:noFill/>
                </a:ln>
                <a:solidFill>
                  <a:schemeClr val="tx1">
                    <a:lumMod val="75000"/>
                    <a:lumOff val="25000"/>
                  </a:schemeClr>
                </a:solidFill>
                <a:effectLst/>
                <a:uLnTx/>
                <a:uFillTx/>
                <a:latin typeface="Arial" pitchFamily="34" charset="0"/>
                <a:cs typeface="Arial" pitchFamily="34" charset="0"/>
              </a:rPr>
              <a:t>Client Services Team</a:t>
            </a:r>
            <a:endParaRPr lang="en-US" dirty="0" smtClean="0">
              <a:solidFill>
                <a:schemeClr val="tx1">
                  <a:lumMod val="75000"/>
                  <a:lumOff val="25000"/>
                </a:schemeClr>
              </a:solidFill>
              <a:latin typeface="Arial" pitchFamily="34" charset="0"/>
              <a:cs typeface="Arial" pitchFamily="34" charset="0"/>
            </a:endParaRPr>
          </a:p>
          <a:p>
            <a:pPr marL="342900" indent="-342900">
              <a:lnSpc>
                <a:spcPct val="90000"/>
              </a:lnSpc>
              <a:spcBef>
                <a:spcPct val="20000"/>
              </a:spcBef>
              <a:defRPr/>
            </a:pPr>
            <a:r>
              <a:rPr kumimoji="0" lang="en-US" sz="1400" i="1" u="none" strike="noStrike" kern="1200" cap="none" spc="0" normalizeH="0" baseline="0" noProof="0" dirty="0" smtClean="0">
                <a:ln>
                  <a:noFill/>
                </a:ln>
                <a:solidFill>
                  <a:schemeClr val="tx1">
                    <a:lumMod val="75000"/>
                    <a:lumOff val="25000"/>
                  </a:schemeClr>
                </a:solidFill>
                <a:effectLst/>
                <a:uLnTx/>
                <a:uFillTx/>
                <a:latin typeface="Arial" pitchFamily="34" charset="0"/>
                <a:cs typeface="Arial" pitchFamily="34" charset="0"/>
              </a:rPr>
              <a:t>Survey design, code development</a:t>
            </a:r>
            <a:r>
              <a:rPr lang="en-US" sz="1400" i="1" dirty="0" smtClean="0">
                <a:solidFill>
                  <a:schemeClr val="tx1">
                    <a:lumMod val="75000"/>
                    <a:lumOff val="25000"/>
                  </a:schemeClr>
                </a:solidFill>
                <a:latin typeface="Arial" pitchFamily="34" charset="0"/>
                <a:cs typeface="Arial" pitchFamily="34" charset="0"/>
              </a:rPr>
              <a:t>, </a:t>
            </a:r>
            <a:r>
              <a:rPr kumimoji="0" lang="en-US" sz="1400" i="1" u="none" strike="noStrike" kern="1200" cap="none" spc="0" normalizeH="0" baseline="0" noProof="0" dirty="0" smtClean="0">
                <a:ln>
                  <a:noFill/>
                </a:ln>
                <a:solidFill>
                  <a:schemeClr val="tx1">
                    <a:lumMod val="75000"/>
                    <a:lumOff val="25000"/>
                  </a:schemeClr>
                </a:solidFill>
                <a:effectLst/>
                <a:uLnTx/>
                <a:uFillTx/>
                <a:latin typeface="Arial" pitchFamily="34" charset="0"/>
                <a:cs typeface="Arial" pitchFamily="34" charset="0"/>
              </a:rPr>
              <a:t>reporting, analysis and strategic</a:t>
            </a:r>
            <a:r>
              <a:rPr kumimoji="0" lang="en-US" sz="1400" i="1" u="none" strike="noStrike" kern="1200" cap="none" spc="0" normalizeH="0" noProof="0" dirty="0" smtClean="0">
                <a:ln>
                  <a:noFill/>
                </a:ln>
                <a:solidFill>
                  <a:schemeClr val="tx1">
                    <a:lumMod val="75000"/>
                    <a:lumOff val="25000"/>
                  </a:schemeClr>
                </a:solidFill>
                <a:effectLst/>
                <a:uLnTx/>
                <a:uFillTx/>
                <a:latin typeface="Arial" pitchFamily="34" charset="0"/>
                <a:cs typeface="Arial" pitchFamily="34" charset="0"/>
              </a:rPr>
              <a:t> planning</a:t>
            </a:r>
            <a:endParaRPr kumimoji="0" lang="en-US" sz="1400" i="1" u="none" strike="noStrike" kern="1200" cap="none" spc="0" normalizeH="0" baseline="0" noProof="0" dirty="0" smtClean="0">
              <a:ln>
                <a:noFill/>
              </a:ln>
              <a:solidFill>
                <a:schemeClr val="tx1">
                  <a:lumMod val="75000"/>
                  <a:lumOff val="25000"/>
                </a:schemeClr>
              </a:solidFill>
              <a:effectLst/>
              <a:uLnTx/>
              <a:uFillTx/>
              <a:latin typeface="Arial" pitchFamily="34" charset="0"/>
              <a:cs typeface="Arial" pitchFamily="34" charset="0"/>
            </a:endParaRPr>
          </a:p>
        </p:txBody>
      </p:sp>
      <p:sp>
        <p:nvSpPr>
          <p:cNvPr id="15" name="Rectangle 14"/>
          <p:cNvSpPr>
            <a:spLocks noChangeArrowheads="1"/>
          </p:cNvSpPr>
          <p:nvPr/>
        </p:nvSpPr>
        <p:spPr bwMode="auto">
          <a:xfrm>
            <a:off x="989381" y="3929361"/>
            <a:ext cx="6705600" cy="754040"/>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20000"/>
              </a:spcBef>
            </a:pPr>
            <a:r>
              <a:rPr lang="en-US" b="1" dirty="0" smtClean="0">
                <a:solidFill>
                  <a:schemeClr val="tx1">
                    <a:lumMod val="75000"/>
                    <a:lumOff val="25000"/>
                  </a:schemeClr>
                </a:solidFill>
                <a:latin typeface="Arial" pitchFamily="34" charset="0"/>
                <a:cs typeface="Arial" pitchFamily="34" charset="0"/>
              </a:rPr>
              <a:t>Account Management Team</a:t>
            </a:r>
          </a:p>
          <a:p>
            <a:pPr marL="342900" indent="-342900">
              <a:spcBef>
                <a:spcPct val="20000"/>
              </a:spcBef>
            </a:pPr>
            <a:r>
              <a:rPr lang="en-US" sz="1400" i="1" dirty="0" smtClean="0">
                <a:solidFill>
                  <a:schemeClr val="tx1">
                    <a:lumMod val="75000"/>
                    <a:lumOff val="25000"/>
                  </a:schemeClr>
                </a:solidFill>
                <a:latin typeface="Arial" pitchFamily="34" charset="0"/>
                <a:cs typeface="Arial" pitchFamily="34" charset="0"/>
              </a:rPr>
              <a:t>Contracts, negotiations, relationship management, and strategic planning</a:t>
            </a:r>
            <a:endParaRPr lang="en-US" b="1" dirty="0">
              <a:solidFill>
                <a:schemeClr val="tx1">
                  <a:lumMod val="75000"/>
                  <a:lumOff val="25000"/>
                </a:schemeClr>
              </a:solidFill>
              <a:latin typeface="Arial" pitchFamily="34" charset="0"/>
              <a:cs typeface="Arial" pitchFamily="34" charset="0"/>
            </a:endParaRPr>
          </a:p>
        </p:txBody>
      </p:sp>
      <p:sp>
        <p:nvSpPr>
          <p:cNvPr id="8" name="Rectangle 25"/>
          <p:cNvSpPr>
            <a:spLocks noChangeArrowheads="1"/>
          </p:cNvSpPr>
          <p:nvPr/>
        </p:nvSpPr>
        <p:spPr bwMode="auto">
          <a:xfrm>
            <a:off x="1010013" y="1787192"/>
            <a:ext cx="3083256" cy="1066800"/>
          </a:xfrm>
          <a:prstGeom prst="rect">
            <a:avLst/>
          </a:prstGeom>
          <a:noFill/>
          <a:ln w="9525">
            <a:noFill/>
            <a:miter lim="800000"/>
            <a:headEnd/>
            <a:tailEnd/>
          </a:ln>
        </p:spPr>
        <p:txBody>
          <a:bodyPr/>
          <a:lstStyle/>
          <a:p>
            <a:pPr marL="0" lvl="1" eaLnBrk="0" hangingPunct="0">
              <a:lnSpc>
                <a:spcPct val="85000"/>
              </a:lnSpc>
              <a:spcBef>
                <a:spcPct val="20000"/>
              </a:spcBef>
              <a:buClr>
                <a:srgbClr val="FF0000"/>
              </a:buClr>
            </a:pPr>
            <a:r>
              <a:rPr lang="en-US" sz="1400" b="1" dirty="0" smtClean="0">
                <a:solidFill>
                  <a:schemeClr val="accent1"/>
                </a:solidFill>
                <a:cs typeface="Arial" pitchFamily="34" charset="0"/>
              </a:rPr>
              <a:t>Andrea Rodriguez</a:t>
            </a:r>
            <a:endParaRPr lang="en-US" sz="1400" b="1" dirty="0">
              <a:solidFill>
                <a:schemeClr val="accent1"/>
              </a:solidFill>
              <a:cs typeface="Arial" pitchFamily="34" charset="0"/>
            </a:endParaRPr>
          </a:p>
          <a:p>
            <a:pPr marL="0" lvl="1" eaLnBrk="0" hangingPunct="0">
              <a:lnSpc>
                <a:spcPct val="85000"/>
              </a:lnSpc>
              <a:spcBef>
                <a:spcPct val="20000"/>
              </a:spcBef>
              <a:buClr>
                <a:srgbClr val="FF0000"/>
              </a:buClr>
            </a:pPr>
            <a:r>
              <a:rPr lang="en-US" sz="1400" dirty="0" smtClean="0">
                <a:solidFill>
                  <a:schemeClr val="tx1">
                    <a:lumMod val="75000"/>
                    <a:lumOff val="25000"/>
                  </a:schemeClr>
                </a:solidFill>
                <a:cs typeface="Arial" pitchFamily="34" charset="0"/>
              </a:rPr>
              <a:t>Data Analyst</a:t>
            </a:r>
            <a:endParaRPr lang="en-US" sz="1400" dirty="0">
              <a:solidFill>
                <a:schemeClr val="tx1">
                  <a:lumMod val="75000"/>
                  <a:lumOff val="25000"/>
                </a:schemeClr>
              </a:solidFill>
              <a:cs typeface="Arial" pitchFamily="34" charset="0"/>
            </a:endParaRPr>
          </a:p>
          <a:p>
            <a:pPr marL="0" lvl="1" eaLnBrk="0" hangingPunct="0">
              <a:lnSpc>
                <a:spcPct val="85000"/>
              </a:lnSpc>
              <a:spcBef>
                <a:spcPct val="20000"/>
              </a:spcBef>
              <a:buClr>
                <a:srgbClr val="FF0000"/>
              </a:buClr>
            </a:pPr>
            <a:r>
              <a:rPr lang="en-US" sz="1400" dirty="0" smtClean="0">
                <a:solidFill>
                  <a:schemeClr val="tx1">
                    <a:lumMod val="75000"/>
                    <a:lumOff val="25000"/>
                  </a:schemeClr>
                </a:solidFill>
                <a:cs typeface="Arial" pitchFamily="34" charset="0"/>
              </a:rPr>
              <a:t>Andrea.Rodriguez@foresee.com</a:t>
            </a:r>
            <a:endParaRPr lang="en-US" sz="1400" dirty="0">
              <a:solidFill>
                <a:schemeClr val="tx1">
                  <a:lumMod val="75000"/>
                  <a:lumOff val="25000"/>
                </a:schemeClr>
              </a:solidFill>
              <a:cs typeface="Arial" pitchFamily="34" charset="0"/>
            </a:endParaRPr>
          </a:p>
          <a:p>
            <a:pPr marL="0" lvl="1" eaLnBrk="0" hangingPunct="0">
              <a:lnSpc>
                <a:spcPct val="85000"/>
              </a:lnSpc>
              <a:spcBef>
                <a:spcPct val="20000"/>
              </a:spcBef>
              <a:buClr>
                <a:srgbClr val="FF0000"/>
              </a:buClr>
            </a:pPr>
            <a:r>
              <a:rPr lang="en-US" sz="1400" dirty="0" smtClean="0">
                <a:solidFill>
                  <a:schemeClr val="tx1">
                    <a:lumMod val="75000"/>
                    <a:lumOff val="25000"/>
                  </a:schemeClr>
                </a:solidFill>
                <a:cs typeface="Arial" pitchFamily="34" charset="0"/>
              </a:rPr>
              <a:t>734-352-6213</a:t>
            </a:r>
            <a:endParaRPr lang="en-US" sz="1400" dirty="0">
              <a:solidFill>
                <a:schemeClr val="tx1">
                  <a:lumMod val="75000"/>
                  <a:lumOff val="25000"/>
                </a:schemeClr>
              </a:solidFill>
              <a:cs typeface="Arial" pitchFamily="34" charset="0"/>
            </a:endParaRPr>
          </a:p>
        </p:txBody>
      </p:sp>
      <p:sp>
        <p:nvSpPr>
          <p:cNvPr id="2" name="Slide Number Placeholder 1"/>
          <p:cNvSpPr>
            <a:spLocks noGrp="1"/>
          </p:cNvSpPr>
          <p:nvPr>
            <p:ph type="sldNum" sz="quarter" idx="12"/>
          </p:nvPr>
        </p:nvSpPr>
        <p:spPr/>
        <p:txBody>
          <a:bodyPr/>
          <a:lstStyle/>
          <a:p>
            <a:fld id="{EB5131EF-D618-5347-8462-43F33F2C84D1}" type="slidenum">
              <a:rPr lang="en-US" smtClean="0"/>
              <a:t>31</a:t>
            </a:fld>
            <a:endParaRPr lang="en-US" dirty="0"/>
          </a:p>
        </p:txBody>
      </p:sp>
      <p:sp>
        <p:nvSpPr>
          <p:cNvPr id="11" name="Rectangle 25"/>
          <p:cNvSpPr>
            <a:spLocks noChangeArrowheads="1"/>
          </p:cNvSpPr>
          <p:nvPr/>
        </p:nvSpPr>
        <p:spPr bwMode="auto">
          <a:xfrm>
            <a:off x="989381" y="4653584"/>
            <a:ext cx="3083256" cy="1066800"/>
          </a:xfrm>
          <a:prstGeom prst="rect">
            <a:avLst/>
          </a:prstGeom>
          <a:noFill/>
          <a:ln w="9525">
            <a:noFill/>
            <a:miter lim="800000"/>
            <a:headEnd/>
            <a:tailEnd/>
          </a:ln>
        </p:spPr>
        <p:txBody>
          <a:bodyPr/>
          <a:lstStyle/>
          <a:p>
            <a:pPr marL="0" lvl="1" eaLnBrk="0" hangingPunct="0">
              <a:lnSpc>
                <a:spcPct val="85000"/>
              </a:lnSpc>
              <a:spcBef>
                <a:spcPct val="20000"/>
              </a:spcBef>
              <a:buClr>
                <a:srgbClr val="FF0000"/>
              </a:buClr>
            </a:pPr>
            <a:r>
              <a:rPr lang="en-US" sz="1400" b="1" dirty="0" smtClean="0">
                <a:solidFill>
                  <a:schemeClr val="accent1"/>
                </a:solidFill>
                <a:cs typeface="Arial" pitchFamily="34" charset="0"/>
              </a:rPr>
              <a:t>Phil Pegher</a:t>
            </a:r>
            <a:endParaRPr lang="en-US" sz="1400" b="1" dirty="0">
              <a:solidFill>
                <a:schemeClr val="accent1"/>
              </a:solidFill>
              <a:cs typeface="Arial" pitchFamily="34" charset="0"/>
            </a:endParaRPr>
          </a:p>
          <a:p>
            <a:pPr marL="0" lvl="1" eaLnBrk="0" hangingPunct="0">
              <a:lnSpc>
                <a:spcPct val="85000"/>
              </a:lnSpc>
              <a:spcBef>
                <a:spcPct val="20000"/>
              </a:spcBef>
              <a:buClr>
                <a:srgbClr val="FF0000"/>
              </a:buClr>
            </a:pPr>
            <a:r>
              <a:rPr lang="en-US" sz="1400" dirty="0" smtClean="0">
                <a:solidFill>
                  <a:schemeClr val="tx1">
                    <a:lumMod val="75000"/>
                    <a:lumOff val="25000"/>
                  </a:schemeClr>
                </a:solidFill>
                <a:cs typeface="Arial" pitchFamily="34" charset="0"/>
              </a:rPr>
              <a:t>Enterprise Account </a:t>
            </a:r>
            <a:r>
              <a:rPr lang="en-US" sz="1400" dirty="0">
                <a:solidFill>
                  <a:schemeClr val="tx1">
                    <a:lumMod val="75000"/>
                    <a:lumOff val="25000"/>
                  </a:schemeClr>
                </a:solidFill>
                <a:cs typeface="Arial" pitchFamily="34" charset="0"/>
              </a:rPr>
              <a:t>Manager</a:t>
            </a:r>
          </a:p>
          <a:p>
            <a:pPr marL="0" lvl="1" eaLnBrk="0" hangingPunct="0">
              <a:lnSpc>
                <a:spcPct val="85000"/>
              </a:lnSpc>
              <a:spcBef>
                <a:spcPct val="20000"/>
              </a:spcBef>
              <a:buClr>
                <a:srgbClr val="FF0000"/>
              </a:buClr>
            </a:pPr>
            <a:r>
              <a:rPr lang="en-US" sz="1400" dirty="0" smtClean="0">
                <a:solidFill>
                  <a:schemeClr val="tx1">
                    <a:lumMod val="75000"/>
                    <a:lumOff val="25000"/>
                  </a:schemeClr>
                </a:solidFill>
                <a:cs typeface="Arial" pitchFamily="34" charset="0"/>
              </a:rPr>
              <a:t>Phil.Pegher@foresee.com</a:t>
            </a:r>
          </a:p>
          <a:p>
            <a:pPr marL="0" lvl="1" eaLnBrk="0" hangingPunct="0">
              <a:lnSpc>
                <a:spcPct val="85000"/>
              </a:lnSpc>
              <a:spcBef>
                <a:spcPct val="20000"/>
              </a:spcBef>
              <a:buClr>
                <a:srgbClr val="FF0000"/>
              </a:buClr>
            </a:pPr>
            <a:r>
              <a:rPr lang="en-US" sz="1400" dirty="0" smtClean="0">
                <a:solidFill>
                  <a:schemeClr val="tx1">
                    <a:lumMod val="75000"/>
                    <a:lumOff val="25000"/>
                  </a:schemeClr>
                </a:solidFill>
                <a:cs typeface="Arial" pitchFamily="34" charset="0"/>
              </a:rPr>
              <a:t>734-352-6378</a:t>
            </a:r>
            <a:endParaRPr lang="en-US" sz="1400" dirty="0">
              <a:solidFill>
                <a:schemeClr val="tx1">
                  <a:lumMod val="75000"/>
                  <a:lumOff val="25000"/>
                </a:schemeClr>
              </a:solidFill>
              <a:cs typeface="Arial" pitchFamily="34" charset="0"/>
            </a:endParaRPr>
          </a:p>
          <a:p>
            <a:pPr marL="0" lvl="1" eaLnBrk="0" hangingPunct="0">
              <a:lnSpc>
                <a:spcPct val="85000"/>
              </a:lnSpc>
              <a:spcBef>
                <a:spcPct val="20000"/>
              </a:spcBef>
              <a:buClr>
                <a:srgbClr val="FF0000"/>
              </a:buClr>
            </a:pPr>
            <a:endParaRPr lang="en-US" sz="1400" b="1" dirty="0">
              <a:solidFill>
                <a:srgbClr val="009CDE"/>
              </a:solidFill>
              <a:cs typeface="Arial" pitchFamily="34" charset="0"/>
            </a:endParaRPr>
          </a:p>
        </p:txBody>
      </p:sp>
      <p:sp>
        <p:nvSpPr>
          <p:cNvPr id="9" name="Rectangle 25"/>
          <p:cNvSpPr>
            <a:spLocks noChangeArrowheads="1"/>
          </p:cNvSpPr>
          <p:nvPr/>
        </p:nvSpPr>
        <p:spPr bwMode="auto">
          <a:xfrm>
            <a:off x="3931984" y="1781334"/>
            <a:ext cx="3083256" cy="1066800"/>
          </a:xfrm>
          <a:prstGeom prst="rect">
            <a:avLst/>
          </a:prstGeom>
          <a:noFill/>
          <a:ln w="9525">
            <a:noFill/>
            <a:miter lim="800000"/>
            <a:headEnd/>
            <a:tailEnd/>
          </a:ln>
        </p:spPr>
        <p:txBody>
          <a:bodyPr/>
          <a:lstStyle/>
          <a:p>
            <a:pPr marL="0" lvl="1" eaLnBrk="0" hangingPunct="0">
              <a:lnSpc>
                <a:spcPct val="85000"/>
              </a:lnSpc>
              <a:spcBef>
                <a:spcPct val="20000"/>
              </a:spcBef>
              <a:buClr>
                <a:srgbClr val="FF0000"/>
              </a:buClr>
            </a:pPr>
            <a:r>
              <a:rPr lang="en-US" sz="1400" b="1" dirty="0" smtClean="0">
                <a:solidFill>
                  <a:schemeClr val="accent1"/>
                </a:solidFill>
                <a:cs typeface="Arial" pitchFamily="34" charset="0"/>
              </a:rPr>
              <a:t>Katie Bennett</a:t>
            </a:r>
            <a:endParaRPr lang="en-US" sz="1400" b="1" dirty="0">
              <a:solidFill>
                <a:schemeClr val="accent1"/>
              </a:solidFill>
              <a:cs typeface="Arial" pitchFamily="34" charset="0"/>
            </a:endParaRPr>
          </a:p>
          <a:p>
            <a:pPr marL="0" lvl="1" eaLnBrk="0" hangingPunct="0">
              <a:lnSpc>
                <a:spcPct val="85000"/>
              </a:lnSpc>
              <a:spcBef>
                <a:spcPct val="20000"/>
              </a:spcBef>
              <a:buClr>
                <a:srgbClr val="FF0000"/>
              </a:buClr>
            </a:pPr>
            <a:r>
              <a:rPr lang="en-US" sz="1400" dirty="0" smtClean="0">
                <a:solidFill>
                  <a:schemeClr val="tx1">
                    <a:lumMod val="75000"/>
                    <a:lumOff val="25000"/>
                  </a:schemeClr>
                </a:solidFill>
                <a:cs typeface="Arial" pitchFamily="34" charset="0"/>
              </a:rPr>
              <a:t>Client Manager</a:t>
            </a:r>
            <a:endParaRPr lang="en-US" sz="1400" dirty="0">
              <a:solidFill>
                <a:schemeClr val="tx1">
                  <a:lumMod val="75000"/>
                  <a:lumOff val="25000"/>
                </a:schemeClr>
              </a:solidFill>
              <a:cs typeface="Arial" pitchFamily="34" charset="0"/>
            </a:endParaRPr>
          </a:p>
          <a:p>
            <a:pPr marL="0" lvl="1" eaLnBrk="0" hangingPunct="0">
              <a:lnSpc>
                <a:spcPct val="85000"/>
              </a:lnSpc>
              <a:spcBef>
                <a:spcPct val="20000"/>
              </a:spcBef>
              <a:buClr>
                <a:srgbClr val="FF0000"/>
              </a:buClr>
            </a:pPr>
            <a:r>
              <a:rPr lang="en-US" sz="1400" dirty="0" smtClean="0">
                <a:solidFill>
                  <a:schemeClr val="tx1">
                    <a:lumMod val="75000"/>
                    <a:lumOff val="25000"/>
                  </a:schemeClr>
                </a:solidFill>
                <a:cs typeface="Arial" pitchFamily="34" charset="0"/>
              </a:rPr>
              <a:t>Katherine.Bennett@foresee.com</a:t>
            </a:r>
          </a:p>
          <a:p>
            <a:pPr marL="0" lvl="1" eaLnBrk="0" hangingPunct="0">
              <a:lnSpc>
                <a:spcPct val="85000"/>
              </a:lnSpc>
              <a:spcBef>
                <a:spcPct val="20000"/>
              </a:spcBef>
              <a:buClr>
                <a:srgbClr val="FF0000"/>
              </a:buClr>
            </a:pPr>
            <a:r>
              <a:rPr lang="en-US" sz="1400" dirty="0" smtClean="0">
                <a:solidFill>
                  <a:schemeClr val="tx1">
                    <a:lumMod val="75000"/>
                    <a:lumOff val="25000"/>
                  </a:schemeClr>
                </a:solidFill>
                <a:cs typeface="Arial" pitchFamily="34" charset="0"/>
              </a:rPr>
              <a:t>734-205-2634</a:t>
            </a:r>
            <a:endParaRPr lang="en-US" sz="1400" dirty="0">
              <a:solidFill>
                <a:schemeClr val="tx1">
                  <a:lumMod val="75000"/>
                  <a:lumOff val="25000"/>
                </a:schemeClr>
              </a:solidFill>
              <a:cs typeface="Arial" pitchFamily="34" charset="0"/>
            </a:endParaRPr>
          </a:p>
        </p:txBody>
      </p:sp>
      <p:sp>
        <p:nvSpPr>
          <p:cNvPr id="10" name="Rectangle 25"/>
          <p:cNvSpPr>
            <a:spLocks noChangeArrowheads="1"/>
          </p:cNvSpPr>
          <p:nvPr/>
        </p:nvSpPr>
        <p:spPr bwMode="auto">
          <a:xfrm>
            <a:off x="998285" y="2742627"/>
            <a:ext cx="3083256" cy="1066800"/>
          </a:xfrm>
          <a:prstGeom prst="rect">
            <a:avLst/>
          </a:prstGeom>
          <a:noFill/>
          <a:ln w="9525">
            <a:noFill/>
            <a:miter lim="800000"/>
            <a:headEnd/>
            <a:tailEnd/>
          </a:ln>
        </p:spPr>
        <p:txBody>
          <a:bodyPr/>
          <a:lstStyle/>
          <a:p>
            <a:pPr marL="0" lvl="1" eaLnBrk="0" hangingPunct="0">
              <a:lnSpc>
                <a:spcPct val="85000"/>
              </a:lnSpc>
              <a:spcBef>
                <a:spcPct val="20000"/>
              </a:spcBef>
              <a:buClr>
                <a:srgbClr val="FF0000"/>
              </a:buClr>
            </a:pPr>
            <a:r>
              <a:rPr lang="en-US" sz="1400" b="1" dirty="0">
                <a:solidFill>
                  <a:schemeClr val="accent1"/>
                </a:solidFill>
                <a:cs typeface="Arial" pitchFamily="34" charset="0"/>
              </a:rPr>
              <a:t>Susan Lindstrom</a:t>
            </a:r>
          </a:p>
          <a:p>
            <a:pPr marL="0" lvl="1" eaLnBrk="0" hangingPunct="0">
              <a:lnSpc>
                <a:spcPct val="85000"/>
              </a:lnSpc>
              <a:spcBef>
                <a:spcPct val="20000"/>
              </a:spcBef>
              <a:buClr>
                <a:srgbClr val="FF0000"/>
              </a:buClr>
            </a:pPr>
            <a:r>
              <a:rPr lang="en-US" sz="1400" dirty="0">
                <a:solidFill>
                  <a:schemeClr val="tx1">
                    <a:lumMod val="75000"/>
                    <a:lumOff val="25000"/>
                  </a:schemeClr>
                </a:solidFill>
                <a:cs typeface="Arial" pitchFamily="34" charset="0"/>
              </a:rPr>
              <a:t>Usability </a:t>
            </a:r>
            <a:r>
              <a:rPr lang="en-US" sz="1400" dirty="0" smtClean="0">
                <a:solidFill>
                  <a:schemeClr val="tx1">
                    <a:lumMod val="75000"/>
                    <a:lumOff val="25000"/>
                  </a:schemeClr>
                </a:solidFill>
                <a:cs typeface="Arial" pitchFamily="34" charset="0"/>
              </a:rPr>
              <a:t>Analyst</a:t>
            </a:r>
            <a:endParaRPr lang="en-US" sz="1400" dirty="0">
              <a:solidFill>
                <a:schemeClr val="tx1">
                  <a:lumMod val="75000"/>
                  <a:lumOff val="25000"/>
                </a:schemeClr>
              </a:solidFill>
              <a:cs typeface="Arial" pitchFamily="34" charset="0"/>
            </a:endParaRPr>
          </a:p>
          <a:p>
            <a:pPr marL="0" lvl="1" eaLnBrk="0" hangingPunct="0">
              <a:lnSpc>
                <a:spcPct val="85000"/>
              </a:lnSpc>
              <a:spcBef>
                <a:spcPct val="20000"/>
              </a:spcBef>
              <a:buClr>
                <a:srgbClr val="FF0000"/>
              </a:buClr>
            </a:pPr>
            <a:r>
              <a:rPr lang="en-US" sz="1400" dirty="0" smtClean="0">
                <a:solidFill>
                  <a:schemeClr val="tx1">
                    <a:lumMod val="75000"/>
                    <a:lumOff val="25000"/>
                  </a:schemeClr>
                </a:solidFill>
                <a:cs typeface="Arial" pitchFamily="34" charset="0"/>
              </a:rPr>
              <a:t>Susan.Lindstrom@foresee.com</a:t>
            </a:r>
            <a:endParaRPr lang="en-US" sz="1400" dirty="0">
              <a:solidFill>
                <a:schemeClr val="tx1">
                  <a:lumMod val="75000"/>
                  <a:lumOff val="25000"/>
                </a:schemeClr>
              </a:solidFill>
              <a:cs typeface="Arial" pitchFamily="34" charset="0"/>
            </a:endParaRPr>
          </a:p>
          <a:p>
            <a:pPr marL="0" lvl="1" eaLnBrk="0" hangingPunct="0">
              <a:lnSpc>
                <a:spcPct val="85000"/>
              </a:lnSpc>
              <a:spcBef>
                <a:spcPct val="20000"/>
              </a:spcBef>
              <a:buClr>
                <a:srgbClr val="FF0000"/>
              </a:buClr>
            </a:pPr>
            <a:r>
              <a:rPr lang="en-US" sz="1400" dirty="0">
                <a:solidFill>
                  <a:schemeClr val="tx1">
                    <a:lumMod val="75000"/>
                    <a:lumOff val="25000"/>
                  </a:schemeClr>
                </a:solidFill>
                <a:cs typeface="Arial" pitchFamily="34" charset="0"/>
              </a:rPr>
              <a:t>734-352-6402</a:t>
            </a:r>
          </a:p>
        </p:txBody>
      </p:sp>
    </p:spTree>
    <p:extLst>
      <p:ext uri="{BB962C8B-B14F-4D97-AF65-F5344CB8AC3E}">
        <p14:creationId xmlns:p14="http://schemas.microsoft.com/office/powerpoint/2010/main" val="2436616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Data and Usability </a:t>
            </a:r>
            <a:r>
              <a:rPr lang="en-US" dirty="0" smtClean="0"/>
              <a:t>Review</a:t>
            </a:r>
            <a:endParaRPr lang="en-US" dirty="0"/>
          </a:p>
        </p:txBody>
      </p:sp>
    </p:spTree>
    <p:extLst>
      <p:ext uri="{BB962C8B-B14F-4D97-AF65-F5344CB8AC3E}">
        <p14:creationId xmlns:p14="http://schemas.microsoft.com/office/powerpoint/2010/main" val="931174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490400" y="2216222"/>
            <a:ext cx="8011601" cy="2248248"/>
            <a:chOff x="808308" y="2114774"/>
            <a:chExt cx="7537510" cy="2028538"/>
          </a:xfrm>
        </p:grpSpPr>
        <p:grpSp>
          <p:nvGrpSpPr>
            <p:cNvPr id="56" name="Group 55"/>
            <p:cNvGrpSpPr/>
            <p:nvPr/>
          </p:nvGrpSpPr>
          <p:grpSpPr>
            <a:xfrm>
              <a:off x="3798115" y="2427196"/>
              <a:ext cx="1488435" cy="1425969"/>
              <a:chOff x="6042861" y="4279474"/>
              <a:chExt cx="1717437" cy="1715568"/>
            </a:xfrm>
          </p:grpSpPr>
          <p:sp>
            <p:nvSpPr>
              <p:cNvPr id="54" name="Arc 53"/>
              <p:cNvSpPr>
                <a:spLocks noChangeAspect="1"/>
              </p:cNvSpPr>
              <p:nvPr/>
            </p:nvSpPr>
            <p:spPr>
              <a:xfrm>
                <a:off x="6042861" y="4279475"/>
                <a:ext cx="1716013" cy="1715567"/>
              </a:xfrm>
              <a:prstGeom prst="arc">
                <a:avLst>
                  <a:gd name="adj1" fmla="val 10804259"/>
                  <a:gd name="adj2" fmla="val 0"/>
                </a:avLst>
              </a:prstGeom>
              <a:ln w="1524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n>
                    <a:solidFill>
                      <a:srgbClr val="000000"/>
                    </a:solidFill>
                  </a:ln>
                  <a:solidFill>
                    <a:srgbClr val="222B3C"/>
                  </a:solidFill>
                </a:endParaRPr>
              </a:p>
            </p:txBody>
          </p:sp>
          <p:sp>
            <p:nvSpPr>
              <p:cNvPr id="55" name="Arc 54"/>
              <p:cNvSpPr>
                <a:spLocks noChangeAspect="1"/>
              </p:cNvSpPr>
              <p:nvPr/>
            </p:nvSpPr>
            <p:spPr>
              <a:xfrm>
                <a:off x="6044285" y="4279474"/>
                <a:ext cx="1716013" cy="1715567"/>
              </a:xfrm>
              <a:prstGeom prst="arc">
                <a:avLst>
                  <a:gd name="adj1" fmla="val 10804259"/>
                  <a:gd name="adj2" fmla="val 17847015"/>
                </a:avLst>
              </a:prstGeom>
              <a:ln w="152400"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ln>
                    <a:solidFill>
                      <a:srgbClr val="000000"/>
                    </a:solidFill>
                  </a:ln>
                  <a:solidFill>
                    <a:srgbClr val="222B3C"/>
                  </a:solidFill>
                </a:endParaRPr>
              </a:p>
            </p:txBody>
          </p:sp>
        </p:grpSp>
        <p:grpSp>
          <p:nvGrpSpPr>
            <p:cNvPr id="89" name="Group 88"/>
            <p:cNvGrpSpPr/>
            <p:nvPr/>
          </p:nvGrpSpPr>
          <p:grpSpPr>
            <a:xfrm>
              <a:off x="808308" y="2114774"/>
              <a:ext cx="7537510" cy="2028538"/>
              <a:chOff x="808308" y="2114774"/>
              <a:chExt cx="7537510" cy="2028538"/>
            </a:xfrm>
          </p:grpSpPr>
          <p:cxnSp>
            <p:nvCxnSpPr>
              <p:cNvPr id="3" name="Straight Connector 2"/>
              <p:cNvCxnSpPr/>
              <p:nvPr/>
            </p:nvCxnSpPr>
            <p:spPr>
              <a:xfrm>
                <a:off x="808308" y="2400438"/>
                <a:ext cx="2514600" cy="0"/>
              </a:xfrm>
              <a:prstGeom prst="line">
                <a:avLst/>
              </a:prstGeom>
              <a:ln w="12700" cmpd="sng">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808308" y="2713611"/>
                <a:ext cx="2514600" cy="0"/>
              </a:xfrm>
              <a:prstGeom prst="line">
                <a:avLst/>
              </a:prstGeom>
              <a:ln w="3175" cmpd="sng">
                <a:solidFill>
                  <a:schemeClr val="bg2">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808308" y="3026784"/>
                <a:ext cx="2514600" cy="0"/>
              </a:xfrm>
              <a:prstGeom prst="line">
                <a:avLst/>
              </a:prstGeom>
              <a:ln w="3175" cmpd="sng">
                <a:solidFill>
                  <a:schemeClr val="bg2">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808308" y="3339957"/>
                <a:ext cx="2514600" cy="0"/>
              </a:xfrm>
              <a:prstGeom prst="line">
                <a:avLst/>
              </a:prstGeom>
              <a:ln w="3175" cmpd="sng">
                <a:solidFill>
                  <a:schemeClr val="bg2">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808308" y="3653130"/>
                <a:ext cx="2514600" cy="0"/>
              </a:xfrm>
              <a:prstGeom prst="line">
                <a:avLst/>
              </a:prstGeom>
              <a:ln w="3175" cmpd="sng">
                <a:solidFill>
                  <a:schemeClr val="bg2">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8" name="Freeform 6"/>
              <p:cNvSpPr>
                <a:spLocks/>
              </p:cNvSpPr>
              <p:nvPr/>
            </p:nvSpPr>
            <p:spPr bwMode="auto">
              <a:xfrm>
                <a:off x="1104466" y="2427196"/>
                <a:ext cx="1701841"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endParaRPr lang="en-US" sz="1100" spc="39" dirty="0">
                  <a:cs typeface="Arial"/>
                </a:endParaRPr>
              </a:p>
            </p:txBody>
          </p:sp>
          <p:sp>
            <p:nvSpPr>
              <p:cNvPr id="9" name="Freeform 9"/>
              <p:cNvSpPr>
                <a:spLocks/>
              </p:cNvSpPr>
              <p:nvPr/>
            </p:nvSpPr>
            <p:spPr bwMode="auto">
              <a:xfrm>
                <a:off x="1104466" y="2742248"/>
                <a:ext cx="1701841" cy="265215"/>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100" spc="39" dirty="0" smtClean="0">
                    <a:cs typeface="Arial"/>
                  </a:rPr>
                  <a:t>Look and Feel</a:t>
                </a:r>
                <a:endParaRPr lang="en-US" sz="1100" spc="39" dirty="0">
                  <a:cs typeface="Arial"/>
                </a:endParaRPr>
              </a:p>
            </p:txBody>
          </p:sp>
          <p:sp>
            <p:nvSpPr>
              <p:cNvPr id="10" name="Freeform 9"/>
              <p:cNvSpPr>
                <a:spLocks/>
              </p:cNvSpPr>
              <p:nvPr/>
            </p:nvSpPr>
            <p:spPr bwMode="auto">
              <a:xfrm>
                <a:off x="1104466" y="3063413"/>
                <a:ext cx="1701841" cy="265215"/>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100" b="1" spc="39" dirty="0" smtClean="0">
                    <a:cs typeface="Arial"/>
                  </a:rPr>
                  <a:t>Navigation </a:t>
                </a:r>
                <a:endParaRPr lang="en-US" sz="1100" b="1" spc="39" dirty="0">
                  <a:cs typeface="Arial"/>
                </a:endParaRPr>
              </a:p>
            </p:txBody>
          </p:sp>
          <p:sp>
            <p:nvSpPr>
              <p:cNvPr id="11" name="Freeform 10"/>
              <p:cNvSpPr>
                <a:spLocks/>
              </p:cNvSpPr>
              <p:nvPr/>
            </p:nvSpPr>
            <p:spPr bwMode="auto">
              <a:xfrm>
                <a:off x="1104466" y="3376935"/>
                <a:ext cx="1701841" cy="265215"/>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100" b="1" spc="39" dirty="0" smtClean="0">
                    <a:cs typeface="Arial"/>
                  </a:rPr>
                  <a:t>Site Information </a:t>
                </a:r>
                <a:endParaRPr lang="en-US" sz="1100" b="1" spc="39" dirty="0">
                  <a:cs typeface="Arial"/>
                </a:endParaRPr>
              </a:p>
            </p:txBody>
          </p:sp>
          <p:cxnSp>
            <p:nvCxnSpPr>
              <p:cNvPr id="12" name="Straight Connector 11"/>
              <p:cNvCxnSpPr/>
              <p:nvPr/>
            </p:nvCxnSpPr>
            <p:spPr>
              <a:xfrm>
                <a:off x="808308" y="3966303"/>
                <a:ext cx="2514600" cy="0"/>
              </a:xfrm>
              <a:prstGeom prst="line">
                <a:avLst/>
              </a:prstGeom>
              <a:ln w="3175" cmpd="sng">
                <a:solidFill>
                  <a:schemeClr val="bg2">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 name="Freeform 13"/>
              <p:cNvSpPr>
                <a:spLocks/>
              </p:cNvSpPr>
              <p:nvPr/>
            </p:nvSpPr>
            <p:spPr bwMode="auto">
              <a:xfrm>
                <a:off x="1104466" y="3681765"/>
                <a:ext cx="1701841" cy="265215"/>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100" spc="39" dirty="0" smtClean="0">
                    <a:cs typeface="Arial"/>
                  </a:rPr>
                  <a:t>Site Performance </a:t>
                </a:r>
                <a:endParaRPr lang="en-US" sz="1100" spc="39" dirty="0">
                  <a:cs typeface="Arial"/>
                </a:endParaRPr>
              </a:p>
            </p:txBody>
          </p:sp>
          <p:sp>
            <p:nvSpPr>
              <p:cNvPr id="16" name="TextBox 15"/>
              <p:cNvSpPr txBox="1"/>
              <p:nvPr/>
            </p:nvSpPr>
            <p:spPr>
              <a:xfrm>
                <a:off x="808308" y="2427196"/>
                <a:ext cx="387580" cy="229102"/>
              </a:xfrm>
              <a:prstGeom prst="rect">
                <a:avLst/>
              </a:prstGeom>
              <a:noFill/>
            </p:spPr>
            <p:txBody>
              <a:bodyPr wrap="square" rtlCol="0">
                <a:spAutoFit/>
              </a:bodyPr>
              <a:lstStyle/>
              <a:p>
                <a:r>
                  <a:rPr lang="en-US" sz="1050" b="1" dirty="0" smtClean="0">
                    <a:solidFill>
                      <a:schemeClr val="accent5"/>
                    </a:solidFill>
                  </a:rPr>
                  <a:t>65</a:t>
                </a:r>
                <a:endParaRPr lang="en-US" sz="1050" b="1" dirty="0">
                  <a:solidFill>
                    <a:schemeClr val="accent5"/>
                  </a:solidFill>
                </a:endParaRPr>
              </a:p>
            </p:txBody>
          </p:sp>
          <p:sp>
            <p:nvSpPr>
              <p:cNvPr id="17" name="TextBox 16"/>
              <p:cNvSpPr txBox="1"/>
              <p:nvPr/>
            </p:nvSpPr>
            <p:spPr>
              <a:xfrm>
                <a:off x="808308" y="2742248"/>
                <a:ext cx="387580" cy="229102"/>
              </a:xfrm>
              <a:prstGeom prst="rect">
                <a:avLst/>
              </a:prstGeom>
              <a:noFill/>
            </p:spPr>
            <p:txBody>
              <a:bodyPr wrap="square" rtlCol="0">
                <a:spAutoFit/>
              </a:bodyPr>
              <a:lstStyle/>
              <a:p>
                <a:r>
                  <a:rPr lang="en-US" sz="1050" b="1" dirty="0" smtClean="0">
                    <a:solidFill>
                      <a:schemeClr val="accent5"/>
                    </a:solidFill>
                  </a:rPr>
                  <a:t>74</a:t>
                </a:r>
                <a:endParaRPr lang="en-US" sz="1050" b="1" dirty="0">
                  <a:solidFill>
                    <a:schemeClr val="accent5"/>
                  </a:solidFill>
                </a:endParaRPr>
              </a:p>
            </p:txBody>
          </p:sp>
          <p:sp>
            <p:nvSpPr>
              <p:cNvPr id="18" name="TextBox 17"/>
              <p:cNvSpPr txBox="1"/>
              <p:nvPr/>
            </p:nvSpPr>
            <p:spPr>
              <a:xfrm>
                <a:off x="808308" y="3057371"/>
                <a:ext cx="387580" cy="229102"/>
              </a:xfrm>
              <a:prstGeom prst="rect">
                <a:avLst/>
              </a:prstGeom>
              <a:noFill/>
            </p:spPr>
            <p:txBody>
              <a:bodyPr wrap="square" rtlCol="0">
                <a:spAutoFit/>
              </a:bodyPr>
              <a:lstStyle/>
              <a:p>
                <a:r>
                  <a:rPr lang="en-US" sz="1050" b="1" dirty="0" smtClean="0">
                    <a:solidFill>
                      <a:schemeClr val="accent5"/>
                    </a:solidFill>
                  </a:rPr>
                  <a:t>69</a:t>
                </a:r>
                <a:endParaRPr lang="en-US" sz="1050" b="1" dirty="0">
                  <a:solidFill>
                    <a:schemeClr val="accent5"/>
                  </a:solidFill>
                </a:endParaRPr>
              </a:p>
            </p:txBody>
          </p:sp>
          <p:sp>
            <p:nvSpPr>
              <p:cNvPr id="19" name="TextBox 18"/>
              <p:cNvSpPr txBox="1"/>
              <p:nvPr/>
            </p:nvSpPr>
            <p:spPr>
              <a:xfrm>
                <a:off x="808308" y="3371732"/>
                <a:ext cx="387580" cy="229102"/>
              </a:xfrm>
              <a:prstGeom prst="rect">
                <a:avLst/>
              </a:prstGeom>
              <a:noFill/>
            </p:spPr>
            <p:txBody>
              <a:bodyPr wrap="square" rtlCol="0">
                <a:spAutoFit/>
              </a:bodyPr>
              <a:lstStyle/>
              <a:p>
                <a:r>
                  <a:rPr lang="en-US" sz="1050" b="1" dirty="0" smtClean="0">
                    <a:solidFill>
                      <a:schemeClr val="accent5"/>
                    </a:solidFill>
                  </a:rPr>
                  <a:t>70</a:t>
                </a:r>
                <a:endParaRPr lang="en-US" sz="1050" b="1" dirty="0">
                  <a:solidFill>
                    <a:schemeClr val="accent5"/>
                  </a:solidFill>
                </a:endParaRPr>
              </a:p>
            </p:txBody>
          </p:sp>
          <p:sp>
            <p:nvSpPr>
              <p:cNvPr id="20" name="TextBox 19"/>
              <p:cNvSpPr txBox="1"/>
              <p:nvPr/>
            </p:nvSpPr>
            <p:spPr>
              <a:xfrm>
                <a:off x="808308" y="3678238"/>
                <a:ext cx="387580" cy="229102"/>
              </a:xfrm>
              <a:prstGeom prst="rect">
                <a:avLst/>
              </a:prstGeom>
              <a:noFill/>
            </p:spPr>
            <p:txBody>
              <a:bodyPr wrap="square" rtlCol="0">
                <a:spAutoFit/>
              </a:bodyPr>
              <a:lstStyle/>
              <a:p>
                <a:r>
                  <a:rPr lang="en-US" sz="1050" b="1" dirty="0" smtClean="0">
                    <a:solidFill>
                      <a:schemeClr val="accent5"/>
                    </a:solidFill>
                  </a:rPr>
                  <a:t>8</a:t>
                </a:r>
                <a:r>
                  <a:rPr lang="en-US" sz="1050" b="1" dirty="0">
                    <a:solidFill>
                      <a:schemeClr val="accent5"/>
                    </a:solidFill>
                  </a:rPr>
                  <a:t>0</a:t>
                </a:r>
              </a:p>
            </p:txBody>
          </p:sp>
          <p:sp>
            <p:nvSpPr>
              <p:cNvPr id="22" name="Isosceles Triangle 21"/>
              <p:cNvSpPr/>
              <p:nvPr/>
            </p:nvSpPr>
            <p:spPr>
              <a:xfrm rot="5400000">
                <a:off x="3240257" y="3205571"/>
                <a:ext cx="640080" cy="243546"/>
              </a:xfrm>
              <a:prstGeom prst="triangle">
                <a:avLst/>
              </a:prstGeom>
              <a:gradFill flip="none" rotWithShape="1">
                <a:gsLst>
                  <a:gs pos="0">
                    <a:schemeClr val="tx1">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52" tIns="45727" rIns="91452" bIns="45727" rtlCol="0" anchor="ctr"/>
              <a:lstStyle/>
              <a:p>
                <a:pPr algn="ctr"/>
                <a:endParaRPr lang="en-US" sz="1333" dirty="0">
                  <a:solidFill>
                    <a:srgbClr val="FFFFFF"/>
                  </a:solidFill>
                  <a:cs typeface="Arial"/>
                </a:endParaRPr>
              </a:p>
            </p:txBody>
          </p:sp>
          <p:sp>
            <p:nvSpPr>
              <p:cNvPr id="23" name="Isosceles Triangle 22"/>
              <p:cNvSpPr/>
              <p:nvPr/>
            </p:nvSpPr>
            <p:spPr>
              <a:xfrm rot="5400000">
                <a:off x="5251522" y="3158064"/>
                <a:ext cx="640080" cy="246888"/>
              </a:xfrm>
              <a:prstGeom prst="triangle">
                <a:avLst/>
              </a:prstGeom>
              <a:gradFill flip="none" rotWithShape="1">
                <a:gsLst>
                  <a:gs pos="0">
                    <a:schemeClr val="tx1">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91452" tIns="45727" rIns="91452" bIns="45727" rtlCol="0" anchor="ctr"/>
              <a:lstStyle/>
              <a:p>
                <a:pPr algn="ctr"/>
                <a:endParaRPr lang="en-US" sz="1333" dirty="0">
                  <a:solidFill>
                    <a:srgbClr val="FFFFFF"/>
                  </a:solidFill>
                  <a:cs typeface="Arial"/>
                </a:endParaRPr>
              </a:p>
            </p:txBody>
          </p:sp>
          <p:sp>
            <p:nvSpPr>
              <p:cNvPr id="24" name="TextBox 6"/>
              <p:cNvSpPr txBox="1"/>
              <p:nvPr/>
            </p:nvSpPr>
            <p:spPr>
              <a:xfrm>
                <a:off x="3501310" y="3782303"/>
                <a:ext cx="2080812" cy="36100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ea typeface="Verdana" panose="020B0604030504040204" pitchFamily="34" charset="0"/>
                    <a:cs typeface="Verdana" panose="020B0604030504040204" pitchFamily="34" charset="0"/>
                  </a:rPr>
                  <a:t>August 31, 2015 – June 15, 2016</a:t>
                </a:r>
                <a:endParaRPr lang="en-US" sz="1000" dirty="0">
                  <a:ea typeface="Verdana" panose="020B0604030504040204" pitchFamily="34" charset="0"/>
                  <a:cs typeface="Verdana" panose="020B0604030504040204" pitchFamily="34" charset="0"/>
                </a:endParaRPr>
              </a:p>
              <a:p>
                <a:pPr algn="ctr"/>
                <a:r>
                  <a:rPr lang="en-US" sz="1000" dirty="0" smtClean="0">
                    <a:ea typeface="Verdana" panose="020B0604030504040204" pitchFamily="34" charset="0"/>
                    <a:cs typeface="Verdana" panose="020B0604030504040204" pitchFamily="34" charset="0"/>
                  </a:rPr>
                  <a:t>N: 17,431</a:t>
                </a:r>
                <a:endParaRPr lang="en-US" sz="1000" dirty="0">
                  <a:ea typeface="Verdana" panose="020B0604030504040204" pitchFamily="34" charset="0"/>
                  <a:cs typeface="Verdana" panose="020B0604030504040204" pitchFamily="34" charset="0"/>
                </a:endParaRPr>
              </a:p>
            </p:txBody>
          </p:sp>
          <p:sp>
            <p:nvSpPr>
              <p:cNvPr id="25" name="TextBox 24"/>
              <p:cNvSpPr txBox="1"/>
              <p:nvPr/>
            </p:nvSpPr>
            <p:spPr>
              <a:xfrm>
                <a:off x="4122465" y="2819843"/>
                <a:ext cx="805349" cy="833098"/>
              </a:xfrm>
              <a:prstGeom prst="rect">
                <a:avLst/>
              </a:prstGeom>
              <a:noFill/>
            </p:spPr>
            <p:txBody>
              <a:bodyPr wrap="none" lIns="0" tIns="0" rIns="0" bIns="0" rtlCol="0">
                <a:spAutoFit/>
              </a:bodyPr>
              <a:lstStyle/>
              <a:p>
                <a:pPr algn="ctr"/>
                <a:r>
                  <a:rPr lang="en-US" sz="6000" b="1" dirty="0" smtClean="0">
                    <a:cs typeface="Arial"/>
                  </a:rPr>
                  <a:t>66</a:t>
                </a:r>
              </a:p>
            </p:txBody>
          </p:sp>
          <p:sp>
            <p:nvSpPr>
              <p:cNvPr id="26" name="TextBox 25"/>
              <p:cNvSpPr txBox="1"/>
              <p:nvPr/>
            </p:nvSpPr>
            <p:spPr>
              <a:xfrm>
                <a:off x="2805217" y="2435645"/>
                <a:ext cx="387580" cy="229102"/>
              </a:xfrm>
              <a:prstGeom prst="rect">
                <a:avLst/>
              </a:prstGeom>
              <a:noFill/>
            </p:spPr>
            <p:txBody>
              <a:bodyPr wrap="square" rtlCol="0">
                <a:spAutoFit/>
              </a:bodyPr>
              <a:lstStyle/>
              <a:p>
                <a:r>
                  <a:rPr lang="en-US" sz="1050" b="1" dirty="0" smtClean="0">
                    <a:solidFill>
                      <a:schemeClr val="accent2"/>
                    </a:solidFill>
                  </a:rPr>
                  <a:t>1.8</a:t>
                </a:r>
                <a:endParaRPr lang="en-US" sz="1050" b="1" dirty="0">
                  <a:solidFill>
                    <a:schemeClr val="accent2"/>
                  </a:solidFill>
                </a:endParaRPr>
              </a:p>
            </p:txBody>
          </p:sp>
          <p:sp>
            <p:nvSpPr>
              <p:cNvPr id="27" name="TextBox 26"/>
              <p:cNvSpPr txBox="1"/>
              <p:nvPr/>
            </p:nvSpPr>
            <p:spPr>
              <a:xfrm>
                <a:off x="2803849" y="2761720"/>
                <a:ext cx="387580" cy="229102"/>
              </a:xfrm>
              <a:prstGeom prst="rect">
                <a:avLst/>
              </a:prstGeom>
              <a:noFill/>
            </p:spPr>
            <p:txBody>
              <a:bodyPr wrap="square" rtlCol="0">
                <a:spAutoFit/>
              </a:bodyPr>
              <a:lstStyle/>
              <a:p>
                <a:r>
                  <a:rPr lang="en-US" sz="1050" b="1" dirty="0" smtClean="0">
                    <a:solidFill>
                      <a:schemeClr val="accent2"/>
                    </a:solidFill>
                  </a:rPr>
                  <a:t>0.7</a:t>
                </a:r>
                <a:endParaRPr lang="en-US" sz="1050" b="1" dirty="0">
                  <a:solidFill>
                    <a:schemeClr val="accent2"/>
                  </a:solidFill>
                </a:endParaRPr>
              </a:p>
            </p:txBody>
          </p:sp>
          <p:sp>
            <p:nvSpPr>
              <p:cNvPr id="28" name="TextBox 27"/>
              <p:cNvSpPr txBox="1"/>
              <p:nvPr/>
            </p:nvSpPr>
            <p:spPr>
              <a:xfrm>
                <a:off x="2803849" y="3067017"/>
                <a:ext cx="387580" cy="229102"/>
              </a:xfrm>
              <a:prstGeom prst="rect">
                <a:avLst/>
              </a:prstGeom>
              <a:noFill/>
            </p:spPr>
            <p:txBody>
              <a:bodyPr wrap="square" rtlCol="0">
                <a:spAutoFit/>
              </a:bodyPr>
              <a:lstStyle/>
              <a:p>
                <a:r>
                  <a:rPr lang="en-US" sz="1050" b="1" dirty="0" smtClean="0">
                    <a:solidFill>
                      <a:schemeClr val="accent2"/>
                    </a:solidFill>
                  </a:rPr>
                  <a:t>1.4</a:t>
                </a:r>
                <a:endParaRPr lang="en-US" sz="1050" b="1" dirty="0">
                  <a:solidFill>
                    <a:schemeClr val="accent2"/>
                  </a:solidFill>
                </a:endParaRPr>
              </a:p>
            </p:txBody>
          </p:sp>
          <p:sp>
            <p:nvSpPr>
              <p:cNvPr id="29" name="TextBox 28"/>
              <p:cNvSpPr txBox="1"/>
              <p:nvPr/>
            </p:nvSpPr>
            <p:spPr>
              <a:xfrm>
                <a:off x="2806307" y="3375329"/>
                <a:ext cx="387580" cy="229102"/>
              </a:xfrm>
              <a:prstGeom prst="rect">
                <a:avLst/>
              </a:prstGeom>
              <a:noFill/>
            </p:spPr>
            <p:txBody>
              <a:bodyPr wrap="square" rtlCol="0">
                <a:spAutoFit/>
              </a:bodyPr>
              <a:lstStyle/>
              <a:p>
                <a:r>
                  <a:rPr lang="en-US" sz="1050" b="1" dirty="0" smtClean="0">
                    <a:solidFill>
                      <a:schemeClr val="accent2"/>
                    </a:solidFill>
                  </a:rPr>
                  <a:t>1.5</a:t>
                </a:r>
                <a:endParaRPr lang="en-US" sz="1050" b="1" dirty="0">
                  <a:solidFill>
                    <a:schemeClr val="accent2"/>
                  </a:solidFill>
                </a:endParaRPr>
              </a:p>
            </p:txBody>
          </p:sp>
          <p:sp>
            <p:nvSpPr>
              <p:cNvPr id="30" name="TextBox 29"/>
              <p:cNvSpPr txBox="1"/>
              <p:nvPr/>
            </p:nvSpPr>
            <p:spPr>
              <a:xfrm>
                <a:off x="2812258" y="3672310"/>
                <a:ext cx="387580" cy="229102"/>
              </a:xfrm>
              <a:prstGeom prst="rect">
                <a:avLst/>
              </a:prstGeom>
              <a:noFill/>
            </p:spPr>
            <p:txBody>
              <a:bodyPr wrap="square" rtlCol="0">
                <a:spAutoFit/>
              </a:bodyPr>
              <a:lstStyle/>
              <a:p>
                <a:r>
                  <a:rPr lang="en-US" sz="1050" b="1" dirty="0" smtClean="0">
                    <a:solidFill>
                      <a:schemeClr val="accent2"/>
                    </a:solidFill>
                  </a:rPr>
                  <a:t>0.1</a:t>
                </a:r>
                <a:endParaRPr lang="en-US" sz="1050" b="1" dirty="0">
                  <a:solidFill>
                    <a:schemeClr val="accent2"/>
                  </a:solidFill>
                </a:endParaRPr>
              </a:p>
            </p:txBody>
          </p:sp>
          <p:sp>
            <p:nvSpPr>
              <p:cNvPr id="32" name="TextBox 31"/>
              <p:cNvSpPr txBox="1"/>
              <p:nvPr/>
            </p:nvSpPr>
            <p:spPr>
              <a:xfrm>
                <a:off x="808308" y="2124328"/>
                <a:ext cx="587606" cy="261610"/>
              </a:xfrm>
              <a:prstGeom prst="rect">
                <a:avLst/>
              </a:prstGeom>
              <a:noFill/>
            </p:spPr>
            <p:txBody>
              <a:bodyPr wrap="square" rtlCol="0">
                <a:spAutoFit/>
              </a:bodyPr>
              <a:lstStyle/>
              <a:p>
                <a:r>
                  <a:rPr lang="en-US" sz="1100" dirty="0" smtClean="0"/>
                  <a:t>Score</a:t>
                </a:r>
                <a:endParaRPr lang="en-US" sz="1100" dirty="0"/>
              </a:p>
            </p:txBody>
          </p:sp>
          <p:sp>
            <p:nvSpPr>
              <p:cNvPr id="33" name="TextBox 32"/>
              <p:cNvSpPr txBox="1"/>
              <p:nvPr/>
            </p:nvSpPr>
            <p:spPr>
              <a:xfrm>
                <a:off x="2702908" y="2114774"/>
                <a:ext cx="624262" cy="261610"/>
              </a:xfrm>
              <a:prstGeom prst="rect">
                <a:avLst/>
              </a:prstGeom>
              <a:noFill/>
            </p:spPr>
            <p:txBody>
              <a:bodyPr wrap="square" rtlCol="0">
                <a:spAutoFit/>
              </a:bodyPr>
              <a:lstStyle/>
              <a:p>
                <a:pPr algn="r"/>
                <a:r>
                  <a:rPr lang="en-US" sz="1100" dirty="0" smtClean="0"/>
                  <a:t>Impact</a:t>
                </a:r>
                <a:endParaRPr lang="en-US" sz="1100" dirty="0"/>
              </a:p>
            </p:txBody>
          </p:sp>
          <p:cxnSp>
            <p:nvCxnSpPr>
              <p:cNvPr id="39" name="Straight Connector 38"/>
              <p:cNvCxnSpPr/>
              <p:nvPr/>
            </p:nvCxnSpPr>
            <p:spPr>
              <a:xfrm>
                <a:off x="5831087" y="2409196"/>
                <a:ext cx="2514600" cy="0"/>
              </a:xfrm>
              <a:prstGeom prst="line">
                <a:avLst/>
              </a:prstGeom>
              <a:ln w="12700" cmpd="sng">
                <a:solidFill>
                  <a:schemeClr val="bg2">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831087" y="2722369"/>
                <a:ext cx="2514600" cy="0"/>
              </a:xfrm>
              <a:prstGeom prst="line">
                <a:avLst/>
              </a:prstGeom>
              <a:ln w="3175" cmpd="sng">
                <a:solidFill>
                  <a:schemeClr val="bg2">
                    <a:lumMod val="75000"/>
                  </a:schemeClr>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31087" y="3035542"/>
                <a:ext cx="2514600" cy="0"/>
              </a:xfrm>
              <a:prstGeom prst="line">
                <a:avLst/>
              </a:prstGeom>
              <a:ln w="3175" cmpd="sng">
                <a:solidFill>
                  <a:schemeClr val="bg2">
                    <a:lumMod val="75000"/>
                  </a:schemeClr>
                </a:solidFill>
                <a:headEnd type="none"/>
                <a:tailEnd type="oval" w="med" len="med"/>
              </a:ln>
              <a:effectLst/>
            </p:spPr>
            <p:style>
              <a:lnRef idx="2">
                <a:schemeClr val="accent1"/>
              </a:lnRef>
              <a:fillRef idx="0">
                <a:schemeClr val="accent1"/>
              </a:fillRef>
              <a:effectRef idx="1">
                <a:schemeClr val="accent1"/>
              </a:effectRef>
              <a:fontRef idx="minor">
                <a:schemeClr val="tx1"/>
              </a:fontRef>
            </p:style>
          </p:cxnSp>
          <p:sp>
            <p:nvSpPr>
              <p:cNvPr id="43" name="Freeform 6"/>
              <p:cNvSpPr>
                <a:spLocks/>
              </p:cNvSpPr>
              <p:nvPr/>
            </p:nvSpPr>
            <p:spPr bwMode="auto">
              <a:xfrm>
                <a:off x="6274328" y="2435954"/>
                <a:ext cx="1701841"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100" spc="39" dirty="0" smtClean="0">
                    <a:cs typeface="Arial"/>
                  </a:rPr>
                  <a:t>Recommend Agency </a:t>
                </a:r>
                <a:endParaRPr lang="en-US" sz="1100" spc="39" dirty="0">
                  <a:cs typeface="Arial"/>
                </a:endParaRPr>
              </a:p>
            </p:txBody>
          </p:sp>
          <p:sp>
            <p:nvSpPr>
              <p:cNvPr id="44" name="Freeform 9"/>
              <p:cNvSpPr>
                <a:spLocks/>
              </p:cNvSpPr>
              <p:nvPr/>
            </p:nvSpPr>
            <p:spPr bwMode="auto">
              <a:xfrm>
                <a:off x="6274328" y="2760833"/>
                <a:ext cx="1701841" cy="265215"/>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100" spc="39" dirty="0" smtClean="0">
                    <a:cs typeface="Arial"/>
                  </a:rPr>
                  <a:t>Use Information</a:t>
                </a:r>
                <a:endParaRPr lang="en-US" sz="1100" spc="39" dirty="0">
                  <a:cs typeface="Arial"/>
                </a:endParaRPr>
              </a:p>
            </p:txBody>
          </p:sp>
          <p:sp>
            <p:nvSpPr>
              <p:cNvPr id="46" name="TextBox 45"/>
              <p:cNvSpPr txBox="1"/>
              <p:nvPr/>
            </p:nvSpPr>
            <p:spPr>
              <a:xfrm>
                <a:off x="5831087" y="2435954"/>
                <a:ext cx="387580" cy="229102"/>
              </a:xfrm>
              <a:prstGeom prst="rect">
                <a:avLst/>
              </a:prstGeom>
              <a:noFill/>
            </p:spPr>
            <p:txBody>
              <a:bodyPr wrap="square" rtlCol="0">
                <a:spAutoFit/>
              </a:bodyPr>
              <a:lstStyle/>
              <a:p>
                <a:r>
                  <a:rPr lang="en-US" sz="1050" b="1" dirty="0" smtClean="0">
                    <a:solidFill>
                      <a:schemeClr val="accent1"/>
                    </a:solidFill>
                  </a:rPr>
                  <a:t>4.4</a:t>
                </a:r>
                <a:endParaRPr lang="en-US" sz="1050" b="1" dirty="0">
                  <a:solidFill>
                    <a:schemeClr val="accent1"/>
                  </a:solidFill>
                </a:endParaRPr>
              </a:p>
            </p:txBody>
          </p:sp>
          <p:sp>
            <p:nvSpPr>
              <p:cNvPr id="47" name="TextBox 46"/>
              <p:cNvSpPr txBox="1"/>
              <p:nvPr/>
            </p:nvSpPr>
            <p:spPr>
              <a:xfrm>
                <a:off x="5831087" y="2751006"/>
                <a:ext cx="387580" cy="229102"/>
              </a:xfrm>
              <a:prstGeom prst="rect">
                <a:avLst/>
              </a:prstGeom>
              <a:noFill/>
            </p:spPr>
            <p:txBody>
              <a:bodyPr wrap="square" rtlCol="0">
                <a:spAutoFit/>
              </a:bodyPr>
              <a:lstStyle/>
              <a:p>
                <a:r>
                  <a:rPr lang="en-US" sz="1050" b="1" dirty="0" smtClean="0">
                    <a:solidFill>
                      <a:schemeClr val="accent1"/>
                    </a:solidFill>
                  </a:rPr>
                  <a:t>4.3</a:t>
                </a:r>
                <a:endParaRPr lang="en-US" sz="1050" b="1" dirty="0">
                  <a:solidFill>
                    <a:schemeClr val="accent1"/>
                  </a:solidFill>
                </a:endParaRPr>
              </a:p>
            </p:txBody>
          </p:sp>
          <p:sp>
            <p:nvSpPr>
              <p:cNvPr id="49" name="TextBox 48"/>
              <p:cNvSpPr txBox="1"/>
              <p:nvPr/>
            </p:nvSpPr>
            <p:spPr>
              <a:xfrm>
                <a:off x="7958238" y="2454757"/>
                <a:ext cx="387580" cy="229102"/>
              </a:xfrm>
              <a:prstGeom prst="rect">
                <a:avLst/>
              </a:prstGeom>
              <a:noFill/>
            </p:spPr>
            <p:txBody>
              <a:bodyPr wrap="square" rtlCol="0">
                <a:spAutoFit/>
              </a:bodyPr>
              <a:lstStyle/>
              <a:p>
                <a:r>
                  <a:rPr lang="en-US" sz="1050" b="1" dirty="0" smtClean="0">
                    <a:solidFill>
                      <a:schemeClr val="accent5"/>
                    </a:solidFill>
                  </a:rPr>
                  <a:t>72</a:t>
                </a:r>
                <a:endParaRPr lang="en-US" sz="1050" b="1" dirty="0">
                  <a:solidFill>
                    <a:schemeClr val="accent5"/>
                  </a:solidFill>
                </a:endParaRPr>
              </a:p>
            </p:txBody>
          </p:sp>
          <p:sp>
            <p:nvSpPr>
              <p:cNvPr id="50" name="TextBox 49"/>
              <p:cNvSpPr txBox="1"/>
              <p:nvPr/>
            </p:nvSpPr>
            <p:spPr>
              <a:xfrm>
                <a:off x="7958238" y="2742221"/>
                <a:ext cx="387580" cy="229102"/>
              </a:xfrm>
              <a:prstGeom prst="rect">
                <a:avLst/>
              </a:prstGeom>
              <a:noFill/>
            </p:spPr>
            <p:txBody>
              <a:bodyPr wrap="square" rtlCol="0">
                <a:spAutoFit/>
              </a:bodyPr>
              <a:lstStyle/>
              <a:p>
                <a:r>
                  <a:rPr lang="en-US" sz="1050" b="1" dirty="0" smtClean="0">
                    <a:solidFill>
                      <a:schemeClr val="accent5"/>
                    </a:solidFill>
                  </a:rPr>
                  <a:t>74</a:t>
                </a:r>
                <a:endParaRPr lang="en-US" sz="1050" b="1" dirty="0">
                  <a:solidFill>
                    <a:schemeClr val="accent5"/>
                  </a:solidFill>
                </a:endParaRPr>
              </a:p>
            </p:txBody>
          </p:sp>
          <p:sp>
            <p:nvSpPr>
              <p:cNvPr id="52" name="TextBox 51"/>
              <p:cNvSpPr txBox="1"/>
              <p:nvPr/>
            </p:nvSpPr>
            <p:spPr>
              <a:xfrm>
                <a:off x="7757163" y="2124328"/>
                <a:ext cx="587606" cy="261610"/>
              </a:xfrm>
              <a:prstGeom prst="rect">
                <a:avLst/>
              </a:prstGeom>
              <a:noFill/>
            </p:spPr>
            <p:txBody>
              <a:bodyPr wrap="square" rtlCol="0">
                <a:spAutoFit/>
              </a:bodyPr>
              <a:lstStyle/>
              <a:p>
                <a:pPr algn="r"/>
                <a:r>
                  <a:rPr lang="en-US" sz="1100" dirty="0" smtClean="0"/>
                  <a:t>Score</a:t>
                </a:r>
                <a:endParaRPr lang="en-US" sz="1100" dirty="0"/>
              </a:p>
            </p:txBody>
          </p:sp>
          <p:sp>
            <p:nvSpPr>
              <p:cNvPr id="53" name="TextBox 52"/>
              <p:cNvSpPr txBox="1"/>
              <p:nvPr/>
            </p:nvSpPr>
            <p:spPr>
              <a:xfrm>
                <a:off x="5812759" y="2114774"/>
                <a:ext cx="624262" cy="261610"/>
              </a:xfrm>
              <a:prstGeom prst="rect">
                <a:avLst/>
              </a:prstGeom>
              <a:noFill/>
            </p:spPr>
            <p:txBody>
              <a:bodyPr wrap="square" rtlCol="0">
                <a:spAutoFit/>
              </a:bodyPr>
              <a:lstStyle/>
              <a:p>
                <a:r>
                  <a:rPr lang="en-US" sz="1100" dirty="0" smtClean="0"/>
                  <a:t>Impact</a:t>
                </a:r>
                <a:endParaRPr lang="en-US" sz="1100" dirty="0"/>
              </a:p>
            </p:txBody>
          </p:sp>
        </p:grpSp>
        <p:sp>
          <p:nvSpPr>
            <p:cNvPr id="80" name="TextBox 79"/>
            <p:cNvSpPr txBox="1"/>
            <p:nvPr/>
          </p:nvSpPr>
          <p:spPr>
            <a:xfrm>
              <a:off x="5212139" y="3173040"/>
              <a:ext cx="129844" cy="102657"/>
            </a:xfrm>
            <a:prstGeom prst="rect">
              <a:avLst/>
            </a:prstGeom>
            <a:noFill/>
          </p:spPr>
          <p:txBody>
            <a:bodyPr wrap="none" lIns="0" tIns="0" rIns="0" bIns="0" rtlCol="0">
              <a:spAutoFit/>
            </a:bodyPr>
            <a:lstStyle/>
            <a:p>
              <a:pPr algn="ctr"/>
              <a:r>
                <a:rPr lang="en-US" sz="667" b="1" dirty="0">
                  <a:solidFill>
                    <a:prstClr val="white">
                      <a:lumMod val="75000"/>
                    </a:prstClr>
                  </a:solidFill>
                  <a:cs typeface="Arial"/>
                </a:rPr>
                <a:t>100</a:t>
              </a:r>
            </a:p>
          </p:txBody>
        </p:sp>
        <p:sp>
          <p:nvSpPr>
            <p:cNvPr id="81" name="TextBox 80"/>
            <p:cNvSpPr txBox="1"/>
            <p:nvPr/>
          </p:nvSpPr>
          <p:spPr>
            <a:xfrm>
              <a:off x="3766897" y="3153449"/>
              <a:ext cx="48090" cy="102657"/>
            </a:xfrm>
            <a:prstGeom prst="rect">
              <a:avLst/>
            </a:prstGeom>
            <a:noFill/>
          </p:spPr>
          <p:txBody>
            <a:bodyPr wrap="none" lIns="0" tIns="0" rIns="0" bIns="0" rtlCol="0">
              <a:spAutoFit/>
            </a:bodyPr>
            <a:lstStyle/>
            <a:p>
              <a:pPr algn="ctr"/>
              <a:r>
                <a:rPr lang="en-US" sz="667" b="1" dirty="0" smtClean="0">
                  <a:solidFill>
                    <a:prstClr val="white">
                      <a:lumMod val="75000"/>
                    </a:prstClr>
                  </a:solidFill>
                  <a:cs typeface="Arial"/>
                </a:rPr>
                <a:t>0</a:t>
              </a:r>
              <a:endParaRPr lang="en-US" sz="667" b="1" dirty="0">
                <a:solidFill>
                  <a:prstClr val="white">
                    <a:lumMod val="75000"/>
                  </a:prstClr>
                </a:solidFill>
                <a:cs typeface="Arial"/>
              </a:endParaRPr>
            </a:p>
          </p:txBody>
        </p:sp>
      </p:grpSp>
      <p:sp>
        <p:nvSpPr>
          <p:cNvPr id="2" name="Title 1"/>
          <p:cNvSpPr>
            <a:spLocks noGrp="1"/>
          </p:cNvSpPr>
          <p:nvPr>
            <p:ph type="title"/>
          </p:nvPr>
        </p:nvSpPr>
        <p:spPr>
          <a:xfrm>
            <a:off x="297657" y="449947"/>
            <a:ext cx="8512457" cy="888608"/>
          </a:xfrm>
        </p:spPr>
        <p:txBody>
          <a:bodyPr>
            <a:noAutofit/>
          </a:bodyPr>
          <a:lstStyle/>
          <a:p>
            <a:r>
              <a:rPr lang="en-US" sz="2400" dirty="0" smtClean="0"/>
              <a:t>Improvements to information browsing, site information, and navigation will have the biggest impact on EPA’s satisfaction and desired outcomes. </a:t>
            </a:r>
            <a:endParaRPr lang="en-US" sz="2400" dirty="0"/>
          </a:p>
        </p:txBody>
      </p:sp>
      <p:cxnSp>
        <p:nvCxnSpPr>
          <p:cNvPr id="57" name="Straight Connector 56"/>
          <p:cNvCxnSpPr/>
          <p:nvPr/>
        </p:nvCxnSpPr>
        <p:spPr>
          <a:xfrm>
            <a:off x="855933" y="1790838"/>
            <a:ext cx="2514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682072" y="1790838"/>
            <a:ext cx="177915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794473" y="1790838"/>
            <a:ext cx="277981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Freeform 6"/>
          <p:cNvSpPr>
            <a:spLocks/>
          </p:cNvSpPr>
          <p:nvPr/>
        </p:nvSpPr>
        <p:spPr bwMode="auto">
          <a:xfrm>
            <a:off x="1262312" y="1817641"/>
            <a:ext cx="1701841"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050" spc="39" dirty="0" smtClean="0">
                <a:cs typeface="Arial"/>
              </a:rPr>
              <a:t>Drivers of Satisfaction</a:t>
            </a:r>
            <a:endParaRPr lang="en-US" sz="1050" spc="39" dirty="0">
              <a:cs typeface="Arial"/>
            </a:endParaRPr>
          </a:p>
        </p:txBody>
      </p:sp>
      <p:sp>
        <p:nvSpPr>
          <p:cNvPr id="63" name="Freeform 6"/>
          <p:cNvSpPr>
            <a:spLocks/>
          </p:cNvSpPr>
          <p:nvPr/>
        </p:nvSpPr>
        <p:spPr bwMode="auto">
          <a:xfrm>
            <a:off x="5812759" y="1817641"/>
            <a:ext cx="2761528"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050" spc="39" dirty="0" smtClean="0">
                <a:cs typeface="Arial"/>
              </a:rPr>
              <a:t>Outcomes of the Customer Experience</a:t>
            </a:r>
            <a:endParaRPr lang="en-US" sz="1050" spc="39" dirty="0">
              <a:cs typeface="Arial"/>
            </a:endParaRPr>
          </a:p>
        </p:txBody>
      </p:sp>
      <p:sp>
        <p:nvSpPr>
          <p:cNvPr id="64" name="Freeform 6"/>
          <p:cNvSpPr>
            <a:spLocks/>
          </p:cNvSpPr>
          <p:nvPr/>
        </p:nvSpPr>
        <p:spPr bwMode="auto">
          <a:xfrm>
            <a:off x="1243513" y="1529190"/>
            <a:ext cx="1607033"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400" b="1" spc="39" dirty="0" smtClean="0">
                <a:cs typeface="Arial"/>
              </a:rPr>
              <a:t>LEVERS</a:t>
            </a:r>
            <a:endParaRPr lang="en-US" sz="1400" b="1" spc="39" dirty="0">
              <a:cs typeface="Arial"/>
            </a:endParaRPr>
          </a:p>
        </p:txBody>
      </p:sp>
      <p:sp>
        <p:nvSpPr>
          <p:cNvPr id="65" name="Freeform 6"/>
          <p:cNvSpPr>
            <a:spLocks/>
          </p:cNvSpPr>
          <p:nvPr/>
        </p:nvSpPr>
        <p:spPr bwMode="auto">
          <a:xfrm>
            <a:off x="3702966" y="1504555"/>
            <a:ext cx="1701841"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400" b="1" spc="39" dirty="0" smtClean="0">
                <a:cs typeface="Arial"/>
              </a:rPr>
              <a:t>CX SCORE</a:t>
            </a:r>
            <a:endParaRPr lang="en-US" sz="1400" b="1" spc="39" dirty="0">
              <a:cs typeface="Arial"/>
            </a:endParaRPr>
          </a:p>
        </p:txBody>
      </p:sp>
      <p:sp>
        <p:nvSpPr>
          <p:cNvPr id="66" name="Freeform 6"/>
          <p:cNvSpPr>
            <a:spLocks/>
          </p:cNvSpPr>
          <p:nvPr/>
        </p:nvSpPr>
        <p:spPr bwMode="auto">
          <a:xfrm>
            <a:off x="5812759" y="1495061"/>
            <a:ext cx="2761528" cy="270059"/>
          </a:xfrm>
          <a:custGeom>
            <a:avLst/>
            <a:gdLst>
              <a:gd name="T0" fmla="*/ 1525 w 1620"/>
              <a:gd name="T1" fmla="*/ 223 h 223"/>
              <a:gd name="T2" fmla="*/ 0 w 1620"/>
              <a:gd name="T3" fmla="*/ 223 h 223"/>
              <a:gd name="T4" fmla="*/ 91 w 1620"/>
              <a:gd name="T5" fmla="*/ 111 h 223"/>
              <a:gd name="T6" fmla="*/ 0 w 1620"/>
              <a:gd name="T7" fmla="*/ 0 h 223"/>
              <a:gd name="T8" fmla="*/ 1525 w 1620"/>
              <a:gd name="T9" fmla="*/ 0 h 223"/>
              <a:gd name="T10" fmla="*/ 1620 w 1620"/>
              <a:gd name="T11" fmla="*/ 111 h 223"/>
              <a:gd name="T12" fmla="*/ 1525 w 1620"/>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1620" h="223">
                <a:moveTo>
                  <a:pt x="1525" y="223"/>
                </a:moveTo>
                <a:lnTo>
                  <a:pt x="0" y="223"/>
                </a:lnTo>
                <a:lnTo>
                  <a:pt x="91" y="111"/>
                </a:lnTo>
                <a:lnTo>
                  <a:pt x="0" y="0"/>
                </a:lnTo>
                <a:lnTo>
                  <a:pt x="1525" y="0"/>
                </a:lnTo>
                <a:lnTo>
                  <a:pt x="1620" y="111"/>
                </a:lnTo>
                <a:lnTo>
                  <a:pt x="1525" y="223"/>
                </a:lnTo>
                <a:close/>
              </a:path>
            </a:pathLst>
          </a:custGeom>
          <a:noFill/>
          <a:ln>
            <a:noFill/>
          </a:ln>
          <a:effectLst/>
          <a:extLst/>
        </p:spPr>
        <p:txBody>
          <a:bodyPr vert="horz" wrap="square" lIns="0" tIns="0" rIns="0" bIns="27443" numCol="1" anchor="ctr" anchorCtr="0" compatLnSpc="1">
            <a:prstTxWarp prst="textNoShape">
              <a:avLst/>
            </a:prstTxWarp>
          </a:bodyPr>
          <a:lstStyle/>
          <a:p>
            <a:pPr algn="ctr"/>
            <a:r>
              <a:rPr lang="en-US" sz="1400" b="1" spc="39" dirty="0" smtClean="0">
                <a:cs typeface="Arial"/>
              </a:rPr>
              <a:t>OUTCOMES</a:t>
            </a:r>
            <a:endParaRPr lang="en-US" sz="1400" b="1" spc="39" dirty="0">
              <a:cs typeface="Arial"/>
            </a:endParaRPr>
          </a:p>
        </p:txBody>
      </p:sp>
      <p:sp>
        <p:nvSpPr>
          <p:cNvPr id="83" name="Rectangle 82"/>
          <p:cNvSpPr/>
          <p:nvPr/>
        </p:nvSpPr>
        <p:spPr>
          <a:xfrm>
            <a:off x="739517" y="5270735"/>
            <a:ext cx="2041969" cy="295466"/>
          </a:xfrm>
          <a:prstGeom prst="rect">
            <a:avLst/>
          </a:prstGeom>
          <a:solidFill>
            <a:schemeClr val="bg1">
              <a:lumMod val="95000"/>
            </a:schemeClr>
          </a:solidFill>
        </p:spPr>
        <p:txBody>
          <a:bodyPr wrap="none" lIns="274320" tIns="64008" rIns="91440" bIns="64008">
            <a:spAutoFit/>
          </a:bodyPr>
          <a:lstStyle/>
          <a:p>
            <a:pPr fontAlgn="base">
              <a:lnSpc>
                <a:spcPct val="90000"/>
              </a:lnSpc>
              <a:spcBef>
                <a:spcPct val="20000"/>
              </a:spcBef>
              <a:spcAft>
                <a:spcPct val="0"/>
              </a:spcAft>
            </a:pPr>
            <a:r>
              <a:rPr lang="en-US" altLang="en-US" sz="1200" b="1" dirty="0" smtClean="0">
                <a:cs typeface="Arial" panose="020B0604020202020204" pitchFamily="34" charset="0"/>
              </a:rPr>
              <a:t>HOW ARE WE DOING?</a:t>
            </a:r>
            <a:endParaRPr lang="en-US" altLang="en-US" sz="1200" b="1" dirty="0">
              <a:cs typeface="Arial" panose="020B0604020202020204" pitchFamily="34" charset="0"/>
            </a:endParaRPr>
          </a:p>
        </p:txBody>
      </p:sp>
      <p:sp>
        <p:nvSpPr>
          <p:cNvPr id="84" name="Oval 83"/>
          <p:cNvSpPr/>
          <p:nvPr/>
        </p:nvSpPr>
        <p:spPr>
          <a:xfrm>
            <a:off x="540371" y="5216437"/>
            <a:ext cx="404062" cy="404062"/>
          </a:xfrm>
          <a:prstGeom prst="ellipse">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lIns="0" tIns="0" rIns="0" bIns="27432" rtlCol="0" anchor="ctr" anchorCtr="0"/>
          <a:lstStyle/>
          <a:p>
            <a:pPr algn="ctr"/>
            <a:r>
              <a:rPr lang="en-US" b="1" dirty="0" smtClean="0"/>
              <a:t>1</a:t>
            </a:r>
            <a:endParaRPr lang="en-US" b="1" dirty="0"/>
          </a:p>
        </p:txBody>
      </p:sp>
      <p:sp>
        <p:nvSpPr>
          <p:cNvPr id="85" name="Rectangle 84"/>
          <p:cNvSpPr/>
          <p:nvPr/>
        </p:nvSpPr>
        <p:spPr>
          <a:xfrm>
            <a:off x="3504532" y="5270735"/>
            <a:ext cx="2172518" cy="295466"/>
          </a:xfrm>
          <a:prstGeom prst="rect">
            <a:avLst/>
          </a:prstGeom>
          <a:solidFill>
            <a:schemeClr val="bg1">
              <a:lumMod val="95000"/>
            </a:schemeClr>
          </a:solidFill>
        </p:spPr>
        <p:txBody>
          <a:bodyPr wrap="none" lIns="274320" tIns="64008" rIns="91440" bIns="64008">
            <a:spAutoFit/>
          </a:bodyPr>
          <a:lstStyle/>
          <a:p>
            <a:pPr fontAlgn="base">
              <a:lnSpc>
                <a:spcPct val="90000"/>
              </a:lnSpc>
              <a:spcBef>
                <a:spcPct val="20000"/>
              </a:spcBef>
              <a:spcAft>
                <a:spcPct val="0"/>
              </a:spcAft>
            </a:pPr>
            <a:r>
              <a:rPr lang="en-US" altLang="en-US" sz="1200" b="1" dirty="0" smtClean="0">
                <a:cs typeface="Arial" panose="020B0604020202020204" pitchFamily="34" charset="0"/>
              </a:rPr>
              <a:t>WHAT SHOULD WE DO?</a:t>
            </a:r>
            <a:endParaRPr lang="en-US" altLang="en-US" sz="1200" b="1" dirty="0">
              <a:cs typeface="Arial" panose="020B0604020202020204" pitchFamily="34" charset="0"/>
            </a:endParaRPr>
          </a:p>
        </p:txBody>
      </p:sp>
      <p:sp>
        <p:nvSpPr>
          <p:cNvPr id="86" name="Oval 85"/>
          <p:cNvSpPr/>
          <p:nvPr/>
        </p:nvSpPr>
        <p:spPr>
          <a:xfrm>
            <a:off x="3304970" y="5216437"/>
            <a:ext cx="404062" cy="40406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27432" rtlCol="0" anchor="ctr" anchorCtr="0"/>
          <a:lstStyle/>
          <a:p>
            <a:pPr algn="ctr"/>
            <a:r>
              <a:rPr lang="en-US" b="1" dirty="0"/>
              <a:t>2</a:t>
            </a:r>
          </a:p>
        </p:txBody>
      </p:sp>
      <p:sp>
        <p:nvSpPr>
          <p:cNvPr id="87" name="Rectangle 86"/>
          <p:cNvSpPr/>
          <p:nvPr/>
        </p:nvSpPr>
        <p:spPr>
          <a:xfrm>
            <a:off x="6413883" y="5270735"/>
            <a:ext cx="2259721" cy="295466"/>
          </a:xfrm>
          <a:prstGeom prst="rect">
            <a:avLst/>
          </a:prstGeom>
          <a:solidFill>
            <a:schemeClr val="bg1">
              <a:lumMod val="95000"/>
            </a:schemeClr>
          </a:solidFill>
        </p:spPr>
        <p:txBody>
          <a:bodyPr wrap="none" lIns="274320" tIns="64008" rIns="91440" bIns="64008">
            <a:spAutoFit/>
          </a:bodyPr>
          <a:lstStyle/>
          <a:p>
            <a:pPr fontAlgn="base">
              <a:lnSpc>
                <a:spcPct val="90000"/>
              </a:lnSpc>
              <a:spcBef>
                <a:spcPct val="20000"/>
              </a:spcBef>
              <a:spcAft>
                <a:spcPct val="0"/>
              </a:spcAft>
            </a:pPr>
            <a:r>
              <a:rPr lang="en-US" altLang="en-US" sz="1200" b="1" dirty="0" smtClean="0">
                <a:cs typeface="Arial" panose="020B0604020202020204" pitchFamily="34" charset="0"/>
              </a:rPr>
              <a:t>WHY SHOULD WE DO IT?</a:t>
            </a:r>
            <a:endParaRPr lang="en-US" altLang="en-US" sz="1200" b="1" dirty="0">
              <a:cs typeface="Arial" panose="020B0604020202020204" pitchFamily="34" charset="0"/>
            </a:endParaRPr>
          </a:p>
        </p:txBody>
      </p:sp>
      <p:sp>
        <p:nvSpPr>
          <p:cNvPr id="88" name="Oval 87"/>
          <p:cNvSpPr/>
          <p:nvPr/>
        </p:nvSpPr>
        <p:spPr>
          <a:xfrm>
            <a:off x="6211852" y="5216437"/>
            <a:ext cx="404062" cy="40406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27432" rtlCol="0" anchor="ctr" anchorCtr="0"/>
          <a:lstStyle/>
          <a:p>
            <a:pPr algn="ctr"/>
            <a:r>
              <a:rPr lang="en-US" b="1" dirty="0" smtClean="0"/>
              <a:t>3</a:t>
            </a:r>
            <a:endParaRPr lang="en-US" b="1" dirty="0"/>
          </a:p>
        </p:txBody>
      </p:sp>
      <p:sp>
        <p:nvSpPr>
          <p:cNvPr id="105" name="Freeform 9"/>
          <p:cNvSpPr>
            <a:spLocks/>
          </p:cNvSpPr>
          <p:nvPr/>
        </p:nvSpPr>
        <p:spPr bwMode="auto">
          <a:xfrm>
            <a:off x="795539" y="2577918"/>
            <a:ext cx="1808883" cy="293940"/>
          </a:xfrm>
          <a:custGeom>
            <a:avLst/>
            <a:gdLst>
              <a:gd name="T0" fmla="*/ 1525 w 1620"/>
              <a:gd name="T1" fmla="*/ 219 h 219"/>
              <a:gd name="T2" fmla="*/ 0 w 1620"/>
              <a:gd name="T3" fmla="*/ 219 h 219"/>
              <a:gd name="T4" fmla="*/ 91 w 1620"/>
              <a:gd name="T5" fmla="*/ 112 h 219"/>
              <a:gd name="T6" fmla="*/ 0 w 1620"/>
              <a:gd name="T7" fmla="*/ 0 h 219"/>
              <a:gd name="T8" fmla="*/ 1525 w 1620"/>
              <a:gd name="T9" fmla="*/ 0 h 219"/>
              <a:gd name="T10" fmla="*/ 1620 w 1620"/>
              <a:gd name="T11" fmla="*/ 112 h 219"/>
              <a:gd name="T12" fmla="*/ 1525 w 1620"/>
              <a:gd name="T13" fmla="*/ 219 h 219"/>
            </a:gdLst>
            <a:ahLst/>
            <a:cxnLst>
              <a:cxn ang="0">
                <a:pos x="T0" y="T1"/>
              </a:cxn>
              <a:cxn ang="0">
                <a:pos x="T2" y="T3"/>
              </a:cxn>
              <a:cxn ang="0">
                <a:pos x="T4" y="T5"/>
              </a:cxn>
              <a:cxn ang="0">
                <a:pos x="T6" y="T7"/>
              </a:cxn>
              <a:cxn ang="0">
                <a:pos x="T8" y="T9"/>
              </a:cxn>
              <a:cxn ang="0">
                <a:pos x="T10" y="T11"/>
              </a:cxn>
              <a:cxn ang="0">
                <a:pos x="T12" y="T13"/>
              </a:cxn>
            </a:cxnLst>
            <a:rect l="0" t="0" r="r" b="b"/>
            <a:pathLst>
              <a:path w="1620" h="219">
                <a:moveTo>
                  <a:pt x="1525" y="219"/>
                </a:moveTo>
                <a:lnTo>
                  <a:pt x="0" y="219"/>
                </a:lnTo>
                <a:lnTo>
                  <a:pt x="91" y="112"/>
                </a:lnTo>
                <a:lnTo>
                  <a:pt x="0" y="0"/>
                </a:lnTo>
                <a:lnTo>
                  <a:pt x="1525" y="0"/>
                </a:lnTo>
                <a:lnTo>
                  <a:pt x="1620" y="112"/>
                </a:lnTo>
                <a:lnTo>
                  <a:pt x="1525" y="219"/>
                </a:lnTo>
                <a:close/>
              </a:path>
            </a:pathLst>
          </a:custGeom>
          <a:noFill/>
          <a:ln>
            <a:noFill/>
          </a:ln>
          <a:extLst/>
        </p:spPr>
        <p:txBody>
          <a:bodyPr vert="horz" wrap="square" lIns="0" tIns="0" rIns="0" bIns="27443" numCol="1" anchor="ctr" anchorCtr="0" compatLnSpc="1">
            <a:prstTxWarp prst="textNoShape">
              <a:avLst/>
            </a:prstTxWarp>
          </a:bodyPr>
          <a:lstStyle/>
          <a:p>
            <a:pPr algn="ctr"/>
            <a:r>
              <a:rPr lang="en-US" sz="1100" b="1" spc="39" dirty="0" smtClean="0">
                <a:cs typeface="Arial"/>
              </a:rPr>
              <a:t>Information Browsing </a:t>
            </a:r>
            <a:endParaRPr lang="en-US" sz="1100" b="1" spc="39" dirty="0">
              <a:cs typeface="Arial"/>
            </a:endParaRPr>
          </a:p>
        </p:txBody>
      </p:sp>
      <p:sp>
        <p:nvSpPr>
          <p:cNvPr id="67" name="Rectangle 66"/>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
        <p:nvSpPr>
          <p:cNvPr id="68" name="Rectangle 67"/>
          <p:cNvSpPr>
            <a:spLocks noChangeArrowheads="1"/>
          </p:cNvSpPr>
          <p:nvPr/>
        </p:nvSpPr>
        <p:spPr bwMode="auto">
          <a:xfrm rot="10801223" flipV="1">
            <a:off x="2504204" y="4411049"/>
            <a:ext cx="3886142" cy="215436"/>
          </a:xfrm>
          <a:prstGeom prst="rect">
            <a:avLst/>
          </a:prstGeom>
          <a:noFill/>
          <a:ln w="19050">
            <a:noFill/>
            <a:miter lim="800000"/>
            <a:headEnd/>
            <a:tailEnd/>
          </a:ln>
        </p:spPr>
        <p:txBody>
          <a:bodyPr wrap="square" lIns="91432" tIns="45716" rIns="91432" bIns="45716">
            <a:spAutoFit/>
          </a:bodyPr>
          <a:lstStyle/>
          <a:p>
            <a:pPr algn="ctr" eaLnBrk="0" hangingPunct="0">
              <a:buNone/>
              <a:tabLst>
                <a:tab pos="228600" algn="l"/>
                <a:tab pos="342900" algn="l"/>
                <a:tab pos="457200" algn="l"/>
              </a:tabLst>
            </a:pPr>
            <a:r>
              <a:rPr lang="en-US" sz="800" dirty="0" smtClean="0">
                <a:solidFill>
                  <a:schemeClr val="tx1">
                    <a:lumMod val="50000"/>
                  </a:schemeClr>
                </a:solidFill>
                <a:latin typeface="+mj-lt"/>
              </a:rPr>
              <a:t>C.I. +/- 0.2  at 90% level of confidence</a:t>
            </a:r>
            <a:endParaRPr lang="en-US" sz="800" dirty="0">
              <a:solidFill>
                <a:schemeClr val="tx1">
                  <a:lumMod val="50000"/>
                </a:schemeClr>
              </a:solidFill>
              <a:latin typeface="+mj-lt"/>
            </a:endParaRPr>
          </a:p>
        </p:txBody>
      </p:sp>
      <p:sp>
        <p:nvSpPr>
          <p:cNvPr id="13" name="Slide Number Placeholder 12"/>
          <p:cNvSpPr>
            <a:spLocks noGrp="1"/>
          </p:cNvSpPr>
          <p:nvPr>
            <p:ph type="sldNum" sz="quarter" idx="12"/>
          </p:nvPr>
        </p:nvSpPr>
        <p:spPr/>
        <p:txBody>
          <a:bodyPr/>
          <a:lstStyle/>
          <a:p>
            <a:fld id="{C932CDCB-4B29-F641-AE31-D4360F16EBC3}" type="slidenum">
              <a:rPr lang="en-US" smtClean="0"/>
              <a:t>5</a:t>
            </a:fld>
            <a:endParaRPr lang="en-US" dirty="0"/>
          </a:p>
        </p:txBody>
      </p:sp>
    </p:spTree>
    <p:extLst>
      <p:ext uri="{BB962C8B-B14F-4D97-AF65-F5344CB8AC3E}">
        <p14:creationId xmlns:p14="http://schemas.microsoft.com/office/powerpoint/2010/main" val="964888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3771547296"/>
              </p:ext>
            </p:extLst>
          </p:nvPr>
        </p:nvGraphicFramePr>
        <p:xfrm>
          <a:off x="0" y="1186991"/>
          <a:ext cx="5117853" cy="408156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86351"/>
            <a:ext cx="8229600" cy="888608"/>
          </a:xfrm>
        </p:spPr>
        <p:txBody>
          <a:bodyPr>
            <a:normAutofit/>
          </a:bodyPr>
          <a:lstStyle/>
          <a:p>
            <a:r>
              <a:rPr lang="en-US" sz="2400" dirty="0" smtClean="0"/>
              <a:t>Information Browsing, Site Information, and Navigation are the top priority elements for EPA visitors. </a:t>
            </a:r>
            <a:endParaRPr lang="en-US" sz="2400" dirty="0"/>
          </a:p>
        </p:txBody>
      </p:sp>
      <p:sp>
        <p:nvSpPr>
          <p:cNvPr id="13" name="Rectangle 12"/>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
        <p:nvSpPr>
          <p:cNvPr id="17" name="Text Box 5"/>
          <p:cNvSpPr txBox="1">
            <a:spLocks noChangeArrowheads="1"/>
          </p:cNvSpPr>
          <p:nvPr/>
        </p:nvSpPr>
        <p:spPr bwMode="auto">
          <a:xfrm>
            <a:off x="5614611" y="2094540"/>
            <a:ext cx="3239539" cy="646331"/>
          </a:xfrm>
          <a:prstGeom prst="rect">
            <a:avLst/>
          </a:prstGeom>
          <a:noFill/>
          <a:ln w="9525">
            <a:noFill/>
            <a:miter lim="800000"/>
            <a:headEnd/>
            <a:tailEnd/>
          </a:ln>
        </p:spPr>
        <p:txBody>
          <a:bodyPr wrap="square">
            <a:spAutoFit/>
          </a:bodyPr>
          <a:lstStyle/>
          <a:p>
            <a:r>
              <a:rPr lang="en-US" sz="1200" dirty="0" smtClean="0">
                <a:solidFill>
                  <a:schemeClr val="tx1">
                    <a:lumMod val="50000"/>
                  </a:schemeClr>
                </a:solidFill>
                <a:cs typeface="Arial" pitchFamily="34" charset="0"/>
              </a:rPr>
              <a:t>…</a:t>
            </a:r>
            <a:r>
              <a:rPr lang="en-US" sz="1200" i="1" dirty="0" smtClean="0">
                <a:solidFill>
                  <a:schemeClr val="tx1">
                    <a:lumMod val="50000"/>
                  </a:schemeClr>
                </a:solidFill>
                <a:cs typeface="Arial" pitchFamily="34" charset="0"/>
              </a:rPr>
              <a:t>ability to sort information </a:t>
            </a:r>
            <a:endParaRPr lang="en-US" sz="1200" dirty="0" smtClean="0">
              <a:solidFill>
                <a:schemeClr val="tx1">
                  <a:lumMod val="50000"/>
                </a:schemeClr>
              </a:solidFill>
              <a:cs typeface="Arial" pitchFamily="34" charset="0"/>
            </a:endParaRPr>
          </a:p>
          <a:p>
            <a:r>
              <a:rPr lang="en-US" sz="1200" i="1" dirty="0" smtClean="0">
                <a:solidFill>
                  <a:schemeClr val="tx1">
                    <a:lumMod val="50000"/>
                  </a:schemeClr>
                </a:solidFill>
                <a:cs typeface="Arial" pitchFamily="34" charset="0"/>
              </a:rPr>
              <a:t>…ability to narrow choices to find information</a:t>
            </a:r>
          </a:p>
          <a:p>
            <a:r>
              <a:rPr lang="en-US" sz="1200" i="1" dirty="0" smtClean="0">
                <a:solidFill>
                  <a:schemeClr val="tx1">
                    <a:lumMod val="50000"/>
                  </a:schemeClr>
                </a:solidFill>
                <a:cs typeface="Arial" pitchFamily="34" charset="0"/>
              </a:rPr>
              <a:t>…site features help find what you need</a:t>
            </a:r>
          </a:p>
        </p:txBody>
      </p:sp>
      <p:sp>
        <p:nvSpPr>
          <p:cNvPr id="18" name="Oval 17"/>
          <p:cNvSpPr/>
          <p:nvPr/>
        </p:nvSpPr>
        <p:spPr>
          <a:xfrm>
            <a:off x="5151884" y="2171280"/>
            <a:ext cx="520602" cy="541405"/>
          </a:xfrm>
          <a:prstGeom prst="ellipse">
            <a:avLst/>
          </a:prstGeom>
          <a:solidFill>
            <a:srgbClr val="002060"/>
          </a:solidFill>
          <a:ln>
            <a:solidFill>
              <a:srgbClr val="00206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19" name="TextBox 18"/>
          <p:cNvSpPr txBox="1"/>
          <p:nvPr/>
        </p:nvSpPr>
        <p:spPr>
          <a:xfrm>
            <a:off x="8701783" y="2096602"/>
            <a:ext cx="397866" cy="276999"/>
          </a:xfrm>
          <a:prstGeom prst="rect">
            <a:avLst/>
          </a:prstGeom>
          <a:noFill/>
        </p:spPr>
        <p:txBody>
          <a:bodyPr wrap="none" rtlCol="0">
            <a:spAutoFit/>
          </a:bodyPr>
          <a:lstStyle/>
          <a:p>
            <a:r>
              <a:rPr lang="en-US" sz="1200" b="1" dirty="0" smtClean="0">
                <a:solidFill>
                  <a:srgbClr val="002060"/>
                </a:solidFill>
              </a:rPr>
              <a:t>6.9</a:t>
            </a:r>
            <a:endParaRPr lang="en-US" sz="1200" b="1" dirty="0">
              <a:solidFill>
                <a:srgbClr val="002060"/>
              </a:solidFill>
            </a:endParaRPr>
          </a:p>
        </p:txBody>
      </p:sp>
      <p:sp>
        <p:nvSpPr>
          <p:cNvPr id="20" name="TextBox 19"/>
          <p:cNvSpPr txBox="1"/>
          <p:nvPr/>
        </p:nvSpPr>
        <p:spPr>
          <a:xfrm>
            <a:off x="8692722" y="2291909"/>
            <a:ext cx="397866" cy="276999"/>
          </a:xfrm>
          <a:prstGeom prst="rect">
            <a:avLst/>
          </a:prstGeom>
          <a:noFill/>
        </p:spPr>
        <p:txBody>
          <a:bodyPr wrap="none" rtlCol="0">
            <a:spAutoFit/>
          </a:bodyPr>
          <a:lstStyle/>
          <a:p>
            <a:r>
              <a:rPr lang="en-US" sz="1200" b="1" dirty="0" smtClean="0">
                <a:solidFill>
                  <a:srgbClr val="002060"/>
                </a:solidFill>
              </a:rPr>
              <a:t>6.8</a:t>
            </a:r>
          </a:p>
        </p:txBody>
      </p:sp>
      <p:sp>
        <p:nvSpPr>
          <p:cNvPr id="21" name="Text Box 5"/>
          <p:cNvSpPr txBox="1">
            <a:spLocks noChangeArrowheads="1"/>
          </p:cNvSpPr>
          <p:nvPr/>
        </p:nvSpPr>
        <p:spPr bwMode="auto">
          <a:xfrm>
            <a:off x="5113230" y="1852435"/>
            <a:ext cx="3529455" cy="276999"/>
          </a:xfrm>
          <a:prstGeom prst="rect">
            <a:avLst/>
          </a:prstGeom>
          <a:noFill/>
          <a:ln w="9525">
            <a:noFill/>
            <a:miter lim="800000"/>
            <a:headEnd/>
            <a:tailEnd/>
          </a:ln>
        </p:spPr>
        <p:txBody>
          <a:bodyPr wrap="square">
            <a:spAutoFit/>
          </a:bodyPr>
          <a:lstStyle/>
          <a:p>
            <a:r>
              <a:rPr lang="en-US" sz="1200" b="1" u="sng" dirty="0" smtClean="0">
                <a:solidFill>
                  <a:srgbClr val="002060"/>
                </a:solidFill>
                <a:cs typeface="Arial" pitchFamily="34" charset="0"/>
              </a:rPr>
              <a:t>Information Browsing      </a:t>
            </a:r>
            <a:r>
              <a:rPr lang="en-US" sz="1200" b="1" u="sng" dirty="0">
                <a:solidFill>
                  <a:srgbClr val="002060"/>
                </a:solidFill>
                <a:cs typeface="Arial" pitchFamily="34" charset="0"/>
              </a:rPr>
              <a:t>		</a:t>
            </a:r>
          </a:p>
        </p:txBody>
      </p:sp>
      <p:sp>
        <p:nvSpPr>
          <p:cNvPr id="22" name="TextBox 21"/>
          <p:cNvSpPr txBox="1"/>
          <p:nvPr/>
        </p:nvSpPr>
        <p:spPr>
          <a:xfrm>
            <a:off x="8694696" y="2495971"/>
            <a:ext cx="397866" cy="276999"/>
          </a:xfrm>
          <a:prstGeom prst="rect">
            <a:avLst/>
          </a:prstGeom>
          <a:noFill/>
        </p:spPr>
        <p:txBody>
          <a:bodyPr wrap="none" rtlCol="0">
            <a:spAutoFit/>
          </a:bodyPr>
          <a:lstStyle/>
          <a:p>
            <a:r>
              <a:rPr lang="en-US" sz="1200" b="1" dirty="0" smtClean="0">
                <a:solidFill>
                  <a:srgbClr val="002060"/>
                </a:solidFill>
              </a:rPr>
              <a:t>6.8</a:t>
            </a:r>
          </a:p>
        </p:txBody>
      </p:sp>
      <p:sp>
        <p:nvSpPr>
          <p:cNvPr id="24" name="Rectangle 23"/>
          <p:cNvSpPr/>
          <p:nvPr/>
        </p:nvSpPr>
        <p:spPr>
          <a:xfrm>
            <a:off x="8748083" y="2150949"/>
            <a:ext cx="280915" cy="562029"/>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Box 5"/>
          <p:cNvSpPr txBox="1">
            <a:spLocks noChangeArrowheads="1"/>
          </p:cNvSpPr>
          <p:nvPr/>
        </p:nvSpPr>
        <p:spPr bwMode="auto">
          <a:xfrm>
            <a:off x="5619234" y="3068983"/>
            <a:ext cx="3239539" cy="646331"/>
          </a:xfrm>
          <a:prstGeom prst="rect">
            <a:avLst/>
          </a:prstGeom>
          <a:noFill/>
          <a:ln w="9525">
            <a:noFill/>
            <a:miter lim="800000"/>
            <a:headEnd/>
            <a:tailEnd/>
          </a:ln>
        </p:spPr>
        <p:txBody>
          <a:bodyPr wrap="square">
            <a:spAutoFit/>
          </a:bodyPr>
          <a:lstStyle/>
          <a:p>
            <a:r>
              <a:rPr lang="en-US" sz="1200" dirty="0" smtClean="0">
                <a:solidFill>
                  <a:schemeClr val="tx1">
                    <a:lumMod val="50000"/>
                  </a:schemeClr>
                </a:solidFill>
                <a:cs typeface="Arial" pitchFamily="34" charset="0"/>
              </a:rPr>
              <a:t>…</a:t>
            </a:r>
            <a:r>
              <a:rPr lang="en-US" sz="1200" i="1" dirty="0" smtClean="0">
                <a:solidFill>
                  <a:schemeClr val="tx1">
                    <a:lumMod val="50000"/>
                  </a:schemeClr>
                </a:solidFill>
                <a:cs typeface="Arial" pitchFamily="34" charset="0"/>
              </a:rPr>
              <a:t>thoroughness of information on site </a:t>
            </a:r>
            <a:endParaRPr lang="en-US" sz="1200" dirty="0" smtClean="0">
              <a:solidFill>
                <a:schemeClr val="tx1">
                  <a:lumMod val="50000"/>
                </a:schemeClr>
              </a:solidFill>
              <a:cs typeface="Arial" pitchFamily="34" charset="0"/>
            </a:endParaRPr>
          </a:p>
          <a:p>
            <a:r>
              <a:rPr lang="en-US" sz="1200" i="1" dirty="0" smtClean="0">
                <a:solidFill>
                  <a:schemeClr val="tx1">
                    <a:lumMod val="50000"/>
                  </a:schemeClr>
                </a:solidFill>
                <a:cs typeface="Arial" pitchFamily="34" charset="0"/>
              </a:rPr>
              <a:t>…how understandable is information on site</a:t>
            </a:r>
          </a:p>
          <a:p>
            <a:r>
              <a:rPr lang="en-US" sz="1200" i="1" dirty="0" smtClean="0">
                <a:solidFill>
                  <a:schemeClr val="tx1">
                    <a:lumMod val="50000"/>
                  </a:schemeClr>
                </a:solidFill>
                <a:cs typeface="Arial" pitchFamily="34" charset="0"/>
              </a:rPr>
              <a:t>…information provides answers to questions</a:t>
            </a:r>
          </a:p>
        </p:txBody>
      </p:sp>
      <p:sp>
        <p:nvSpPr>
          <p:cNvPr id="25" name="Oval 24"/>
          <p:cNvSpPr/>
          <p:nvPr/>
        </p:nvSpPr>
        <p:spPr>
          <a:xfrm>
            <a:off x="5156507" y="3145723"/>
            <a:ext cx="520602" cy="541405"/>
          </a:xfrm>
          <a:prstGeom prst="ellipse">
            <a:avLst/>
          </a:prstGeom>
          <a:solidFill>
            <a:schemeClr val="accent6">
              <a:lumMod val="75000"/>
            </a:schemeClr>
          </a:solidFill>
          <a:ln>
            <a:solidFill>
              <a:schemeClr val="accent6">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26" name="TextBox 25"/>
          <p:cNvSpPr txBox="1"/>
          <p:nvPr/>
        </p:nvSpPr>
        <p:spPr>
          <a:xfrm>
            <a:off x="8706406" y="3071045"/>
            <a:ext cx="397866" cy="276999"/>
          </a:xfrm>
          <a:prstGeom prst="rect">
            <a:avLst/>
          </a:prstGeom>
          <a:noFill/>
        </p:spPr>
        <p:txBody>
          <a:bodyPr wrap="none" rtlCol="0">
            <a:spAutoFit/>
          </a:bodyPr>
          <a:lstStyle/>
          <a:p>
            <a:r>
              <a:rPr lang="en-US" sz="1200" b="1" dirty="0" smtClean="0">
                <a:solidFill>
                  <a:schemeClr val="accent6">
                    <a:lumMod val="75000"/>
                  </a:schemeClr>
                </a:solidFill>
              </a:rPr>
              <a:t>7.5</a:t>
            </a:r>
            <a:endParaRPr lang="en-US" sz="1200" b="1" dirty="0">
              <a:solidFill>
                <a:schemeClr val="accent6">
                  <a:lumMod val="75000"/>
                </a:schemeClr>
              </a:solidFill>
            </a:endParaRPr>
          </a:p>
        </p:txBody>
      </p:sp>
      <p:sp>
        <p:nvSpPr>
          <p:cNvPr id="27" name="TextBox 26"/>
          <p:cNvSpPr txBox="1"/>
          <p:nvPr/>
        </p:nvSpPr>
        <p:spPr>
          <a:xfrm>
            <a:off x="8697345" y="3266352"/>
            <a:ext cx="397866" cy="276999"/>
          </a:xfrm>
          <a:prstGeom prst="rect">
            <a:avLst/>
          </a:prstGeom>
          <a:noFill/>
        </p:spPr>
        <p:txBody>
          <a:bodyPr wrap="none" rtlCol="0">
            <a:spAutoFit/>
          </a:bodyPr>
          <a:lstStyle/>
          <a:p>
            <a:r>
              <a:rPr lang="en-US" sz="1200" b="1" dirty="0" smtClean="0">
                <a:solidFill>
                  <a:schemeClr val="accent6">
                    <a:lumMod val="75000"/>
                  </a:schemeClr>
                </a:solidFill>
              </a:rPr>
              <a:t>7.7</a:t>
            </a:r>
          </a:p>
        </p:txBody>
      </p:sp>
      <p:sp>
        <p:nvSpPr>
          <p:cNvPr id="28" name="Text Box 5"/>
          <p:cNvSpPr txBox="1">
            <a:spLocks noChangeArrowheads="1"/>
          </p:cNvSpPr>
          <p:nvPr/>
        </p:nvSpPr>
        <p:spPr bwMode="auto">
          <a:xfrm>
            <a:off x="5117853" y="2826878"/>
            <a:ext cx="3529455" cy="276999"/>
          </a:xfrm>
          <a:prstGeom prst="rect">
            <a:avLst/>
          </a:prstGeom>
          <a:noFill/>
          <a:ln w="9525">
            <a:noFill/>
            <a:miter lim="800000"/>
            <a:headEnd/>
            <a:tailEnd/>
          </a:ln>
        </p:spPr>
        <p:txBody>
          <a:bodyPr wrap="square">
            <a:spAutoFit/>
          </a:bodyPr>
          <a:lstStyle/>
          <a:p>
            <a:r>
              <a:rPr lang="en-US" sz="1200" b="1" u="sng" dirty="0" smtClean="0">
                <a:solidFill>
                  <a:schemeClr val="accent6">
                    <a:lumMod val="75000"/>
                  </a:schemeClr>
                </a:solidFill>
                <a:cs typeface="Arial" pitchFamily="34" charset="0"/>
              </a:rPr>
              <a:t>Site Information                </a:t>
            </a:r>
            <a:r>
              <a:rPr lang="en-US" sz="1200" b="1" u="sng" dirty="0">
                <a:solidFill>
                  <a:schemeClr val="accent6">
                    <a:lumMod val="75000"/>
                  </a:schemeClr>
                </a:solidFill>
                <a:cs typeface="Arial" pitchFamily="34" charset="0"/>
              </a:rPr>
              <a:t>		</a:t>
            </a:r>
          </a:p>
        </p:txBody>
      </p:sp>
      <p:sp>
        <p:nvSpPr>
          <p:cNvPr id="29" name="TextBox 28"/>
          <p:cNvSpPr txBox="1"/>
          <p:nvPr/>
        </p:nvSpPr>
        <p:spPr>
          <a:xfrm>
            <a:off x="8699319" y="3470414"/>
            <a:ext cx="397866" cy="276999"/>
          </a:xfrm>
          <a:prstGeom prst="rect">
            <a:avLst/>
          </a:prstGeom>
          <a:noFill/>
        </p:spPr>
        <p:txBody>
          <a:bodyPr wrap="none" rtlCol="0">
            <a:spAutoFit/>
          </a:bodyPr>
          <a:lstStyle/>
          <a:p>
            <a:r>
              <a:rPr lang="en-US" sz="1200" b="1" dirty="0" smtClean="0">
                <a:solidFill>
                  <a:schemeClr val="accent6">
                    <a:lumMod val="75000"/>
                  </a:schemeClr>
                </a:solidFill>
              </a:rPr>
              <a:t>6.9</a:t>
            </a:r>
          </a:p>
        </p:txBody>
      </p:sp>
      <p:sp>
        <p:nvSpPr>
          <p:cNvPr id="30" name="Rectangle 29"/>
          <p:cNvSpPr/>
          <p:nvPr/>
        </p:nvSpPr>
        <p:spPr>
          <a:xfrm>
            <a:off x="8752706" y="3488886"/>
            <a:ext cx="271675" cy="226242"/>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 Box 5"/>
          <p:cNvSpPr txBox="1">
            <a:spLocks noChangeArrowheads="1"/>
          </p:cNvSpPr>
          <p:nvPr/>
        </p:nvSpPr>
        <p:spPr bwMode="auto">
          <a:xfrm>
            <a:off x="5609994" y="4066495"/>
            <a:ext cx="3239539" cy="646331"/>
          </a:xfrm>
          <a:prstGeom prst="rect">
            <a:avLst/>
          </a:prstGeom>
          <a:noFill/>
          <a:ln w="9525">
            <a:noFill/>
            <a:miter lim="800000"/>
            <a:headEnd/>
            <a:tailEnd/>
          </a:ln>
        </p:spPr>
        <p:txBody>
          <a:bodyPr wrap="square">
            <a:spAutoFit/>
          </a:bodyPr>
          <a:lstStyle/>
          <a:p>
            <a:r>
              <a:rPr lang="en-US" sz="1200" dirty="0" smtClean="0">
                <a:solidFill>
                  <a:schemeClr val="tx1">
                    <a:lumMod val="50000"/>
                  </a:schemeClr>
                </a:solidFill>
                <a:cs typeface="Arial" pitchFamily="34" charset="0"/>
              </a:rPr>
              <a:t>…</a:t>
            </a:r>
            <a:r>
              <a:rPr lang="en-US" sz="1200" i="1" dirty="0" smtClean="0">
                <a:solidFill>
                  <a:schemeClr val="tx1">
                    <a:lumMod val="50000"/>
                  </a:schemeClr>
                </a:solidFill>
                <a:cs typeface="Arial" pitchFamily="34" charset="0"/>
              </a:rPr>
              <a:t>site organization</a:t>
            </a:r>
            <a:endParaRPr lang="en-US" sz="1200" dirty="0" smtClean="0">
              <a:solidFill>
                <a:schemeClr val="tx1">
                  <a:lumMod val="50000"/>
                </a:schemeClr>
              </a:solidFill>
              <a:cs typeface="Arial" pitchFamily="34" charset="0"/>
            </a:endParaRPr>
          </a:p>
          <a:p>
            <a:r>
              <a:rPr lang="en-US" sz="1200" i="1" dirty="0" smtClean="0">
                <a:solidFill>
                  <a:schemeClr val="tx1">
                    <a:lumMod val="50000"/>
                  </a:schemeClr>
                </a:solidFill>
                <a:cs typeface="Arial" pitchFamily="34" charset="0"/>
              </a:rPr>
              <a:t>…options available to navigate site</a:t>
            </a:r>
          </a:p>
          <a:p>
            <a:r>
              <a:rPr lang="en-US" sz="1200" i="1" dirty="0" smtClean="0">
                <a:solidFill>
                  <a:schemeClr val="tx1">
                    <a:lumMod val="50000"/>
                  </a:schemeClr>
                </a:solidFill>
                <a:cs typeface="Arial" pitchFamily="34" charset="0"/>
              </a:rPr>
              <a:t>…site layout help find what you need</a:t>
            </a:r>
          </a:p>
        </p:txBody>
      </p:sp>
      <p:sp>
        <p:nvSpPr>
          <p:cNvPr id="32" name="Oval 31"/>
          <p:cNvSpPr/>
          <p:nvPr/>
        </p:nvSpPr>
        <p:spPr>
          <a:xfrm>
            <a:off x="5147267" y="4143235"/>
            <a:ext cx="520602" cy="541405"/>
          </a:xfrm>
          <a:prstGeom prst="ellipse">
            <a:avLst/>
          </a:prstGeom>
          <a:solidFill>
            <a:schemeClr val="accent4">
              <a:lumMod val="75000"/>
            </a:schemeClr>
          </a:solidFill>
          <a:ln>
            <a:solidFill>
              <a:schemeClr val="accent4">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33" name="TextBox 32"/>
          <p:cNvSpPr txBox="1"/>
          <p:nvPr/>
        </p:nvSpPr>
        <p:spPr>
          <a:xfrm>
            <a:off x="8697166" y="4068557"/>
            <a:ext cx="397866" cy="276999"/>
          </a:xfrm>
          <a:prstGeom prst="rect">
            <a:avLst/>
          </a:prstGeom>
          <a:noFill/>
        </p:spPr>
        <p:txBody>
          <a:bodyPr wrap="none" rtlCol="0">
            <a:spAutoFit/>
          </a:bodyPr>
          <a:lstStyle/>
          <a:p>
            <a:r>
              <a:rPr lang="en-US" sz="1200" b="1" dirty="0" smtClean="0">
                <a:solidFill>
                  <a:schemeClr val="accent4">
                    <a:lumMod val="75000"/>
                  </a:schemeClr>
                </a:solidFill>
              </a:rPr>
              <a:t>7.3</a:t>
            </a:r>
            <a:endParaRPr lang="en-US" sz="1200" b="1" dirty="0">
              <a:solidFill>
                <a:schemeClr val="accent4">
                  <a:lumMod val="75000"/>
                </a:schemeClr>
              </a:solidFill>
            </a:endParaRPr>
          </a:p>
        </p:txBody>
      </p:sp>
      <p:sp>
        <p:nvSpPr>
          <p:cNvPr id="34" name="TextBox 33"/>
          <p:cNvSpPr txBox="1"/>
          <p:nvPr/>
        </p:nvSpPr>
        <p:spPr>
          <a:xfrm>
            <a:off x="8688105" y="4263864"/>
            <a:ext cx="397866" cy="276999"/>
          </a:xfrm>
          <a:prstGeom prst="rect">
            <a:avLst/>
          </a:prstGeom>
          <a:noFill/>
        </p:spPr>
        <p:txBody>
          <a:bodyPr wrap="none" rtlCol="0">
            <a:spAutoFit/>
          </a:bodyPr>
          <a:lstStyle/>
          <a:p>
            <a:r>
              <a:rPr lang="en-US" sz="1200" b="1" dirty="0" smtClean="0">
                <a:solidFill>
                  <a:schemeClr val="accent4">
                    <a:lumMod val="75000"/>
                  </a:schemeClr>
                </a:solidFill>
              </a:rPr>
              <a:t>7.3</a:t>
            </a:r>
          </a:p>
        </p:txBody>
      </p:sp>
      <p:sp>
        <p:nvSpPr>
          <p:cNvPr id="35" name="Text Box 5"/>
          <p:cNvSpPr txBox="1">
            <a:spLocks noChangeArrowheads="1"/>
          </p:cNvSpPr>
          <p:nvPr/>
        </p:nvSpPr>
        <p:spPr bwMode="auto">
          <a:xfrm>
            <a:off x="5108613" y="3824390"/>
            <a:ext cx="3529455" cy="276999"/>
          </a:xfrm>
          <a:prstGeom prst="rect">
            <a:avLst/>
          </a:prstGeom>
          <a:noFill/>
          <a:ln w="9525">
            <a:noFill/>
            <a:miter lim="800000"/>
            <a:headEnd/>
            <a:tailEnd/>
          </a:ln>
        </p:spPr>
        <p:txBody>
          <a:bodyPr wrap="square">
            <a:spAutoFit/>
          </a:bodyPr>
          <a:lstStyle/>
          <a:p>
            <a:r>
              <a:rPr lang="en-US" sz="1200" b="1" u="sng" dirty="0" smtClean="0">
                <a:solidFill>
                  <a:schemeClr val="accent4">
                    <a:lumMod val="75000"/>
                  </a:schemeClr>
                </a:solidFill>
                <a:cs typeface="Arial" pitchFamily="34" charset="0"/>
              </a:rPr>
              <a:t>Navigation                          </a:t>
            </a:r>
            <a:r>
              <a:rPr lang="en-US" sz="1200" b="1" u="sng" dirty="0">
                <a:solidFill>
                  <a:schemeClr val="accent4">
                    <a:lumMod val="75000"/>
                  </a:schemeClr>
                </a:solidFill>
                <a:cs typeface="Arial" pitchFamily="34" charset="0"/>
              </a:rPr>
              <a:t>		</a:t>
            </a:r>
          </a:p>
        </p:txBody>
      </p:sp>
      <p:sp>
        <p:nvSpPr>
          <p:cNvPr id="36" name="TextBox 35"/>
          <p:cNvSpPr txBox="1"/>
          <p:nvPr/>
        </p:nvSpPr>
        <p:spPr>
          <a:xfrm>
            <a:off x="8690079" y="4467926"/>
            <a:ext cx="397866" cy="276999"/>
          </a:xfrm>
          <a:prstGeom prst="rect">
            <a:avLst/>
          </a:prstGeom>
          <a:noFill/>
        </p:spPr>
        <p:txBody>
          <a:bodyPr wrap="none" rtlCol="0">
            <a:spAutoFit/>
          </a:bodyPr>
          <a:lstStyle/>
          <a:p>
            <a:r>
              <a:rPr lang="en-US" sz="1200" b="1" dirty="0" smtClean="0">
                <a:solidFill>
                  <a:schemeClr val="accent4">
                    <a:lumMod val="75000"/>
                  </a:schemeClr>
                </a:solidFill>
              </a:rPr>
              <a:t>7.0</a:t>
            </a:r>
          </a:p>
        </p:txBody>
      </p:sp>
      <p:sp>
        <p:nvSpPr>
          <p:cNvPr id="37" name="Rectangle 36"/>
          <p:cNvSpPr/>
          <p:nvPr/>
        </p:nvSpPr>
        <p:spPr>
          <a:xfrm>
            <a:off x="8743466" y="4486398"/>
            <a:ext cx="280915" cy="226242"/>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546491" y="1049166"/>
            <a:ext cx="8248649" cy="461665"/>
          </a:xfrm>
          <a:prstGeom prst="rect">
            <a:avLst/>
          </a:prstGeom>
        </p:spPr>
        <p:txBody>
          <a:bodyPr wrap="square">
            <a:spAutoFit/>
          </a:bodyPr>
          <a:lstStyle/>
          <a:p>
            <a:pPr algn="ctr"/>
            <a:r>
              <a:rPr lang="en-US" sz="1200" dirty="0"/>
              <a:t>With relatively low scores and high impact on satisfaction, </a:t>
            </a:r>
            <a:r>
              <a:rPr lang="en-US" sz="1200" dirty="0" smtClean="0"/>
              <a:t>top priority elements </a:t>
            </a:r>
            <a:r>
              <a:rPr lang="en-US" sz="1200" dirty="0"/>
              <a:t>offer the greatest opportunity to improve visitors’ overall </a:t>
            </a:r>
            <a:r>
              <a:rPr lang="en-US" sz="1200" dirty="0" smtClean="0"/>
              <a:t>satisfaction. </a:t>
            </a:r>
            <a:r>
              <a:rPr lang="en-US" sz="1200" dirty="0" smtClean="0">
                <a:cs typeface="Arial" pitchFamily="34" charset="0"/>
              </a:rPr>
              <a:t> </a:t>
            </a:r>
            <a:endParaRPr lang="en-US" sz="1200" dirty="0">
              <a:cs typeface="Arial" pitchFamily="34" charset="0"/>
            </a:endParaRPr>
          </a:p>
        </p:txBody>
      </p:sp>
      <p:sp>
        <p:nvSpPr>
          <p:cNvPr id="3" name="Slide Number Placeholder 2"/>
          <p:cNvSpPr>
            <a:spLocks noGrp="1"/>
          </p:cNvSpPr>
          <p:nvPr>
            <p:ph type="sldNum" sz="quarter" idx="12"/>
          </p:nvPr>
        </p:nvSpPr>
        <p:spPr/>
        <p:txBody>
          <a:bodyPr/>
          <a:lstStyle/>
          <a:p>
            <a:fld id="{C932CDCB-4B29-F641-AE31-D4360F16EBC3}" type="slidenum">
              <a:rPr lang="en-US" smtClean="0"/>
              <a:t>6</a:t>
            </a:fld>
            <a:endParaRPr lang="en-US" dirty="0"/>
          </a:p>
        </p:txBody>
      </p:sp>
    </p:spTree>
    <p:extLst>
      <p:ext uri="{BB962C8B-B14F-4D97-AF65-F5344CB8AC3E}">
        <p14:creationId xmlns:p14="http://schemas.microsoft.com/office/powerpoint/2010/main" val="2080066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708476" y="6326144"/>
            <a:ext cx="3455044" cy="4510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800" dirty="0" smtClean="0">
              <a:solidFill>
                <a:schemeClr val="bg1"/>
              </a:solidFill>
            </a:endParaRPr>
          </a:p>
          <a:p>
            <a:r>
              <a:rPr lang="en-US" sz="800" dirty="0" smtClean="0">
                <a:solidFill>
                  <a:schemeClr val="bg1"/>
                </a:solidFill>
              </a:rPr>
              <a:t>Information browsing             Navigation              Site Information</a:t>
            </a:r>
            <a:endParaRPr lang="en-US" sz="800" dirty="0">
              <a:solidFill>
                <a:schemeClr val="bg1"/>
              </a:solidFill>
            </a:endParaRPr>
          </a:p>
        </p:txBody>
      </p:sp>
      <p:sp>
        <p:nvSpPr>
          <p:cNvPr id="2" name="Title 1"/>
          <p:cNvSpPr>
            <a:spLocks noGrp="1"/>
          </p:cNvSpPr>
          <p:nvPr>
            <p:ph type="title"/>
          </p:nvPr>
        </p:nvSpPr>
        <p:spPr>
          <a:xfrm>
            <a:off x="457200" y="131355"/>
            <a:ext cx="8229600" cy="888608"/>
          </a:xfrm>
        </p:spPr>
        <p:txBody>
          <a:bodyPr>
            <a:normAutofit/>
          </a:bodyPr>
          <a:lstStyle/>
          <a:p>
            <a:r>
              <a:rPr lang="en-US" sz="2400" dirty="0" smtClean="0"/>
              <a:t>ForeSee data directly ties into the goals of OneEPA</a:t>
            </a:r>
            <a:endParaRPr lang="en-US" sz="2400" dirty="0"/>
          </a:p>
        </p:txBody>
      </p:sp>
      <p:sp>
        <p:nvSpPr>
          <p:cNvPr id="6" name="Oval 5"/>
          <p:cNvSpPr/>
          <p:nvPr/>
        </p:nvSpPr>
        <p:spPr>
          <a:xfrm>
            <a:off x="1532214" y="2095041"/>
            <a:ext cx="520602" cy="541405"/>
          </a:xfrm>
          <a:prstGeom prst="ellipse">
            <a:avLst/>
          </a:prstGeom>
          <a:solidFill>
            <a:schemeClr val="accent6">
              <a:lumMod val="75000"/>
            </a:schemeClr>
          </a:solidFill>
          <a:ln>
            <a:solidFill>
              <a:schemeClr val="accent6">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Site</a:t>
            </a:r>
          </a:p>
          <a:p>
            <a:pPr algn="ctr"/>
            <a:r>
              <a:rPr lang="en-US" sz="800" dirty="0">
                <a:solidFill>
                  <a:schemeClr val="bg1"/>
                </a:solidFill>
              </a:rPr>
              <a:t>info</a:t>
            </a:r>
          </a:p>
        </p:txBody>
      </p:sp>
      <p:sp>
        <p:nvSpPr>
          <p:cNvPr id="11" name="Oval 10"/>
          <p:cNvSpPr/>
          <p:nvPr/>
        </p:nvSpPr>
        <p:spPr>
          <a:xfrm>
            <a:off x="1532214" y="3149833"/>
            <a:ext cx="520602" cy="541405"/>
          </a:xfrm>
          <a:prstGeom prst="ellipse">
            <a:avLst/>
          </a:prstGeom>
          <a:solidFill>
            <a:schemeClr val="accent6">
              <a:lumMod val="75000"/>
            </a:schemeClr>
          </a:solidFill>
          <a:ln>
            <a:solidFill>
              <a:schemeClr val="accent6">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Site</a:t>
            </a:r>
          </a:p>
          <a:p>
            <a:pPr algn="ctr"/>
            <a:r>
              <a:rPr lang="en-US" sz="800" dirty="0">
                <a:solidFill>
                  <a:schemeClr val="bg1"/>
                </a:solidFill>
              </a:rPr>
              <a:t>info</a:t>
            </a:r>
          </a:p>
        </p:txBody>
      </p:sp>
      <p:sp>
        <p:nvSpPr>
          <p:cNvPr id="14" name="Oval 13"/>
          <p:cNvSpPr/>
          <p:nvPr/>
        </p:nvSpPr>
        <p:spPr>
          <a:xfrm>
            <a:off x="3817991" y="6503980"/>
            <a:ext cx="173736" cy="141043"/>
          </a:xfrm>
          <a:prstGeom prst="ellipse">
            <a:avLst/>
          </a:prstGeom>
          <a:solidFill>
            <a:srgbClr val="002060"/>
          </a:solidFill>
          <a:ln>
            <a:solidFill>
              <a:srgbClr val="00206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15" name="Oval 14"/>
          <p:cNvSpPr/>
          <p:nvPr/>
        </p:nvSpPr>
        <p:spPr>
          <a:xfrm>
            <a:off x="5767812" y="6484976"/>
            <a:ext cx="173736" cy="142594"/>
          </a:xfrm>
          <a:prstGeom prst="ellipse">
            <a:avLst/>
          </a:prstGeom>
          <a:solidFill>
            <a:schemeClr val="accent6">
              <a:lumMod val="75000"/>
            </a:schemeClr>
          </a:solidFill>
          <a:ln>
            <a:solidFill>
              <a:schemeClr val="accent6">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16" name="Oval 15"/>
          <p:cNvSpPr/>
          <p:nvPr/>
        </p:nvSpPr>
        <p:spPr>
          <a:xfrm>
            <a:off x="4665603" y="6478180"/>
            <a:ext cx="170654" cy="142595"/>
          </a:xfrm>
          <a:prstGeom prst="ellipse">
            <a:avLst/>
          </a:prstGeom>
          <a:solidFill>
            <a:schemeClr val="accent4">
              <a:lumMod val="75000"/>
            </a:schemeClr>
          </a:solidFill>
          <a:ln>
            <a:solidFill>
              <a:schemeClr val="accent4">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32" name="Content Placeholder 3"/>
          <p:cNvSpPr>
            <a:spLocks noGrp="1"/>
          </p:cNvSpPr>
          <p:nvPr>
            <p:ph sz="half" idx="2"/>
          </p:nvPr>
        </p:nvSpPr>
        <p:spPr>
          <a:xfrm>
            <a:off x="3088494" y="1158207"/>
            <a:ext cx="5753402" cy="4665028"/>
          </a:xfrm>
        </p:spPr>
        <p:txBody>
          <a:bodyPr>
            <a:normAutofit/>
          </a:bodyPr>
          <a:lstStyle/>
          <a:p>
            <a:pPr marL="82535" indent="0">
              <a:buNone/>
            </a:pPr>
            <a:r>
              <a:rPr lang="en-US" sz="1100" b="1" i="1" dirty="0" smtClean="0"/>
              <a:t>Shine </a:t>
            </a:r>
            <a:r>
              <a:rPr lang="en-US" sz="1100" b="1" i="1" dirty="0"/>
              <a:t>a Light on the “Needles in the Haystack”: </a:t>
            </a:r>
            <a:r>
              <a:rPr lang="en-US" sz="1100" i="1" dirty="0"/>
              <a:t>Because critical content is often buried within vast amounts of </a:t>
            </a:r>
            <a:r>
              <a:rPr lang="en-US" sz="1100" i="1" dirty="0" smtClean="0"/>
              <a:t>more insignificant </a:t>
            </a:r>
            <a:r>
              <a:rPr lang="en-US" sz="1100" i="1" dirty="0"/>
              <a:t>information, our visitors have difficulty finding the answers they’re looking for</a:t>
            </a:r>
            <a:r>
              <a:rPr lang="en-US" sz="1100" i="1" dirty="0" smtClean="0"/>
              <a:t>.</a:t>
            </a:r>
          </a:p>
          <a:p>
            <a:pPr marL="82535" indent="0">
              <a:buNone/>
            </a:pPr>
            <a:endParaRPr lang="en-US" sz="1100" i="1" dirty="0" smtClean="0"/>
          </a:p>
          <a:p>
            <a:pPr marL="82535" indent="0">
              <a:buNone/>
            </a:pPr>
            <a:r>
              <a:rPr lang="en-US" sz="1100" b="1" i="1" dirty="0"/>
              <a:t>Produce Consistent Information: </a:t>
            </a:r>
            <a:r>
              <a:rPr lang="en-US" sz="1100" i="1" dirty="0"/>
              <a:t>Web content is often produced with little coordination across headquarters program </a:t>
            </a:r>
            <a:r>
              <a:rPr lang="en-US" sz="1100" i="1" dirty="0" smtClean="0"/>
              <a:t>offices and </a:t>
            </a:r>
            <a:r>
              <a:rPr lang="en-US" sz="1100" i="1" dirty="0"/>
              <a:t>regions. As a result, our visitors often find duplicate and even conflicting content on the site</a:t>
            </a:r>
            <a:r>
              <a:rPr lang="en-US" sz="1100" i="1" dirty="0" smtClean="0"/>
              <a:t>.</a:t>
            </a:r>
          </a:p>
          <a:p>
            <a:pPr marL="82535" indent="0">
              <a:buNone/>
            </a:pPr>
            <a:endParaRPr lang="en-US" sz="1100" i="1" dirty="0" smtClean="0"/>
          </a:p>
          <a:p>
            <a:pPr marL="82535" indent="0">
              <a:buNone/>
            </a:pPr>
            <a:r>
              <a:rPr lang="en-US" sz="1100" b="1" i="1" dirty="0"/>
              <a:t>Move Beyond “Put it Up” Mentality: </a:t>
            </a:r>
            <a:r>
              <a:rPr lang="en-US" sz="1100" i="1" dirty="0"/>
              <a:t>Our site reflects a “post everything” philosophy common in the early days of the web. It has become large and unwieldy, is poorly organized, and does not reflect EPA or the public’s highest priorities. </a:t>
            </a:r>
            <a:endParaRPr lang="en-US" sz="1100" i="1" dirty="0" smtClean="0"/>
          </a:p>
          <a:p>
            <a:pPr marL="82535" indent="0">
              <a:buNone/>
            </a:pPr>
            <a:endParaRPr lang="en-US" sz="1100" b="1" i="1" dirty="0"/>
          </a:p>
          <a:p>
            <a:pPr marL="82535" indent="0">
              <a:buNone/>
            </a:pPr>
            <a:r>
              <a:rPr lang="en-US" sz="1100" b="1" i="1" dirty="0"/>
              <a:t>Manage Content More Effectively</a:t>
            </a:r>
            <a:r>
              <a:rPr lang="en-US" sz="1100" i="1" dirty="0"/>
              <a:t>: Efficient management will make our budgets for producing web content stretch </a:t>
            </a:r>
            <a:r>
              <a:rPr lang="en-US" sz="1100" i="1" dirty="0" smtClean="0"/>
              <a:t>further. Greater </a:t>
            </a:r>
            <a:r>
              <a:rPr lang="en-US" sz="1100" i="1" dirty="0"/>
              <a:t>reliance on Agency-wide web development resources will reduce burdens on organizational resources</a:t>
            </a:r>
            <a:r>
              <a:rPr lang="en-US" sz="1100" i="1" dirty="0" smtClean="0"/>
              <a:t>.</a:t>
            </a:r>
          </a:p>
          <a:p>
            <a:pPr marL="82535" indent="0">
              <a:buNone/>
            </a:pPr>
            <a:endParaRPr lang="en-US" sz="1100" i="1" dirty="0" smtClean="0"/>
          </a:p>
          <a:p>
            <a:pPr marL="82535" indent="0">
              <a:buNone/>
            </a:pPr>
            <a:r>
              <a:rPr lang="en-US" sz="1100" b="1" i="1" dirty="0"/>
              <a:t>Prioritize Communicating through the Web: </a:t>
            </a:r>
            <a:r>
              <a:rPr lang="en-US" sz="1100" i="1" dirty="0"/>
              <a:t>Although EPA.gov is considered our most valuable communications tool, web work in many offices is not a priority and is often assigned as a collateral </a:t>
            </a:r>
            <a:r>
              <a:rPr lang="en-US" sz="1100" i="1" dirty="0" smtClean="0"/>
              <a:t>duty.</a:t>
            </a:r>
            <a:endParaRPr lang="en-US" sz="2400" i="1" dirty="0"/>
          </a:p>
          <a:p>
            <a:pPr marL="82535" indent="0">
              <a:buNone/>
            </a:pPr>
            <a:endParaRPr lang="en-US" dirty="0"/>
          </a:p>
        </p:txBody>
      </p:sp>
      <p:sp>
        <p:nvSpPr>
          <p:cNvPr id="5" name="Chevron 4"/>
          <p:cNvSpPr/>
          <p:nvPr/>
        </p:nvSpPr>
        <p:spPr>
          <a:xfrm>
            <a:off x="2199193" y="1254078"/>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3" name="Chevron 32"/>
          <p:cNvSpPr/>
          <p:nvPr/>
        </p:nvSpPr>
        <p:spPr>
          <a:xfrm>
            <a:off x="2465411" y="1254078"/>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4" name="Chevron 33"/>
          <p:cNvSpPr/>
          <p:nvPr/>
        </p:nvSpPr>
        <p:spPr>
          <a:xfrm>
            <a:off x="2721993" y="1256005"/>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5" name="Chevron 34"/>
          <p:cNvSpPr/>
          <p:nvPr/>
        </p:nvSpPr>
        <p:spPr>
          <a:xfrm>
            <a:off x="2212697" y="2238095"/>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6" name="Chevron 35"/>
          <p:cNvSpPr/>
          <p:nvPr/>
        </p:nvSpPr>
        <p:spPr>
          <a:xfrm>
            <a:off x="2478915" y="2238095"/>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7" name="Chevron 36"/>
          <p:cNvSpPr/>
          <p:nvPr/>
        </p:nvSpPr>
        <p:spPr>
          <a:xfrm>
            <a:off x="2735497" y="2240022"/>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8" name="Chevron 37"/>
          <p:cNvSpPr/>
          <p:nvPr/>
        </p:nvSpPr>
        <p:spPr>
          <a:xfrm>
            <a:off x="2189548" y="3235284"/>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9" name="Chevron 38"/>
          <p:cNvSpPr/>
          <p:nvPr/>
        </p:nvSpPr>
        <p:spPr>
          <a:xfrm>
            <a:off x="2455766" y="3235284"/>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0" name="Chevron 39"/>
          <p:cNvSpPr/>
          <p:nvPr/>
        </p:nvSpPr>
        <p:spPr>
          <a:xfrm>
            <a:off x="2712348" y="3237211"/>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1" name="Chevron 40"/>
          <p:cNvSpPr/>
          <p:nvPr/>
        </p:nvSpPr>
        <p:spPr>
          <a:xfrm>
            <a:off x="2212698" y="4217367"/>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2" name="Chevron 41"/>
          <p:cNvSpPr/>
          <p:nvPr/>
        </p:nvSpPr>
        <p:spPr>
          <a:xfrm>
            <a:off x="2478916" y="4217367"/>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3" name="Chevron 42"/>
          <p:cNvSpPr/>
          <p:nvPr/>
        </p:nvSpPr>
        <p:spPr>
          <a:xfrm>
            <a:off x="2735498" y="4219294"/>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4" name="Chevron 43"/>
          <p:cNvSpPr/>
          <p:nvPr/>
        </p:nvSpPr>
        <p:spPr>
          <a:xfrm>
            <a:off x="2212696" y="5197942"/>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5" name="Chevron 44"/>
          <p:cNvSpPr/>
          <p:nvPr/>
        </p:nvSpPr>
        <p:spPr>
          <a:xfrm>
            <a:off x="2478914" y="5197942"/>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6" name="Chevron 45"/>
          <p:cNvSpPr/>
          <p:nvPr/>
        </p:nvSpPr>
        <p:spPr>
          <a:xfrm>
            <a:off x="2735496" y="5199869"/>
            <a:ext cx="352797" cy="338554"/>
          </a:xfrm>
          <a:prstGeom prst="chevr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 name="Slide Number Placeholder 2"/>
          <p:cNvSpPr>
            <a:spLocks noGrp="1"/>
          </p:cNvSpPr>
          <p:nvPr>
            <p:ph type="sldNum" sz="quarter" idx="12"/>
          </p:nvPr>
        </p:nvSpPr>
        <p:spPr/>
        <p:txBody>
          <a:bodyPr/>
          <a:lstStyle/>
          <a:p>
            <a:fld id="{C932CDCB-4B29-F641-AE31-D4360F16EBC3}" type="slidenum">
              <a:rPr lang="en-US" smtClean="0"/>
              <a:t>7</a:t>
            </a:fld>
            <a:endParaRPr lang="en-US" dirty="0"/>
          </a:p>
        </p:txBody>
      </p:sp>
      <p:sp>
        <p:nvSpPr>
          <p:cNvPr id="49" name="TextBox 24"/>
          <p:cNvSpPr txBox="1"/>
          <p:nvPr/>
        </p:nvSpPr>
        <p:spPr>
          <a:xfrm>
            <a:off x="1477454" y="5197942"/>
            <a:ext cx="617994" cy="338554"/>
          </a:xfrm>
          <a:prstGeom prst="rect">
            <a:avLst/>
          </a:prstGeom>
          <a:noFill/>
        </p:spPr>
        <p:txBody>
          <a:bodyPr wrap="square" rtlCol="0">
            <a:spAutoFit/>
          </a:bodyPr>
          <a:lstStyle/>
          <a:p>
            <a:pPr algn="ctr"/>
            <a:r>
              <a:rPr lang="en-US" sz="800" dirty="0" smtClean="0">
                <a:solidFill>
                  <a:schemeClr val="bg1"/>
                </a:solidFill>
              </a:rPr>
              <a:t>Info </a:t>
            </a:r>
          </a:p>
          <a:p>
            <a:pPr algn="ctr"/>
            <a:r>
              <a:rPr lang="en-US" sz="800" dirty="0" smtClean="0">
                <a:solidFill>
                  <a:schemeClr val="bg1"/>
                </a:solidFill>
              </a:rPr>
              <a:t>browsing</a:t>
            </a:r>
            <a:endParaRPr lang="en-US" sz="800" dirty="0">
              <a:solidFill>
                <a:schemeClr val="bg1"/>
              </a:solidFill>
            </a:endParaRPr>
          </a:p>
        </p:txBody>
      </p:sp>
      <p:sp>
        <p:nvSpPr>
          <p:cNvPr id="50" name="Oval 49"/>
          <p:cNvSpPr/>
          <p:nvPr/>
        </p:nvSpPr>
        <p:spPr>
          <a:xfrm>
            <a:off x="1532214" y="5100395"/>
            <a:ext cx="520602" cy="541405"/>
          </a:xfrm>
          <a:prstGeom prst="ellipse">
            <a:avLst/>
          </a:prstGeom>
          <a:solidFill>
            <a:schemeClr val="accent6">
              <a:lumMod val="75000"/>
            </a:schemeClr>
          </a:solidFill>
          <a:ln>
            <a:solidFill>
              <a:schemeClr val="accent6">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rPr>
              <a:t>Site</a:t>
            </a:r>
          </a:p>
          <a:p>
            <a:pPr algn="ctr"/>
            <a:r>
              <a:rPr lang="en-US" sz="800" dirty="0" smtClean="0">
                <a:solidFill>
                  <a:schemeClr val="bg1"/>
                </a:solidFill>
              </a:rPr>
              <a:t>info</a:t>
            </a:r>
            <a:endParaRPr lang="en-US" sz="800" dirty="0">
              <a:solidFill>
                <a:schemeClr val="bg1"/>
              </a:solidFill>
            </a:endParaRPr>
          </a:p>
        </p:txBody>
      </p:sp>
      <p:grpSp>
        <p:nvGrpSpPr>
          <p:cNvPr id="8" name="Group 7"/>
          <p:cNvGrpSpPr/>
          <p:nvPr/>
        </p:nvGrpSpPr>
        <p:grpSpPr>
          <a:xfrm>
            <a:off x="871878" y="5111204"/>
            <a:ext cx="617994" cy="541405"/>
            <a:chOff x="871878" y="5091326"/>
            <a:chExt cx="617994" cy="541405"/>
          </a:xfrm>
        </p:grpSpPr>
        <p:sp>
          <p:nvSpPr>
            <p:cNvPr id="51" name="Oval 50"/>
            <p:cNvSpPr/>
            <p:nvPr/>
          </p:nvSpPr>
          <p:spPr>
            <a:xfrm>
              <a:off x="929472" y="5091326"/>
              <a:ext cx="520602" cy="541405"/>
            </a:xfrm>
            <a:prstGeom prst="ellipse">
              <a:avLst/>
            </a:prstGeom>
            <a:solidFill>
              <a:srgbClr val="002060"/>
            </a:solidFill>
            <a:ln>
              <a:solidFill>
                <a:srgbClr val="00206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chemeClr val="bg1"/>
                </a:solidFill>
              </a:endParaRPr>
            </a:p>
          </p:txBody>
        </p:sp>
        <p:sp>
          <p:nvSpPr>
            <p:cNvPr id="52" name="TextBox 51"/>
            <p:cNvSpPr txBox="1"/>
            <p:nvPr/>
          </p:nvSpPr>
          <p:spPr>
            <a:xfrm>
              <a:off x="871878" y="5162446"/>
              <a:ext cx="617994" cy="338554"/>
            </a:xfrm>
            <a:prstGeom prst="rect">
              <a:avLst/>
            </a:prstGeom>
            <a:noFill/>
          </p:spPr>
          <p:txBody>
            <a:bodyPr wrap="square" rtlCol="0">
              <a:spAutoFit/>
            </a:bodyPr>
            <a:lstStyle/>
            <a:p>
              <a:pPr algn="ctr"/>
              <a:r>
                <a:rPr lang="en-US" sz="800" dirty="0" smtClean="0">
                  <a:solidFill>
                    <a:schemeClr val="bg1"/>
                  </a:solidFill>
                </a:rPr>
                <a:t>Info </a:t>
              </a:r>
            </a:p>
            <a:p>
              <a:pPr algn="ctr"/>
              <a:r>
                <a:rPr lang="en-US" sz="800" dirty="0" smtClean="0">
                  <a:solidFill>
                    <a:schemeClr val="bg1"/>
                  </a:solidFill>
                </a:rPr>
                <a:t>browsing</a:t>
              </a:r>
              <a:endParaRPr lang="en-US" sz="800" dirty="0">
                <a:solidFill>
                  <a:schemeClr val="bg1"/>
                </a:solidFill>
              </a:endParaRPr>
            </a:p>
          </p:txBody>
        </p:sp>
      </p:grpSp>
      <p:sp>
        <p:nvSpPr>
          <p:cNvPr id="53" name="Oval 52"/>
          <p:cNvSpPr/>
          <p:nvPr/>
        </p:nvSpPr>
        <p:spPr>
          <a:xfrm>
            <a:off x="920574" y="4085357"/>
            <a:ext cx="520602" cy="541405"/>
          </a:xfrm>
          <a:prstGeom prst="ellipse">
            <a:avLst/>
          </a:prstGeom>
          <a:solidFill>
            <a:schemeClr val="accent6">
              <a:lumMod val="75000"/>
            </a:schemeClr>
          </a:solidFill>
          <a:ln>
            <a:solidFill>
              <a:schemeClr val="accent6">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Site</a:t>
            </a:r>
          </a:p>
          <a:p>
            <a:pPr algn="ctr"/>
            <a:r>
              <a:rPr lang="en-US" sz="800" dirty="0">
                <a:solidFill>
                  <a:schemeClr val="bg1"/>
                </a:solidFill>
              </a:rPr>
              <a:t>info</a:t>
            </a:r>
          </a:p>
        </p:txBody>
      </p:sp>
      <p:grpSp>
        <p:nvGrpSpPr>
          <p:cNvPr id="4" name="Group 3"/>
          <p:cNvGrpSpPr/>
          <p:nvPr/>
        </p:nvGrpSpPr>
        <p:grpSpPr>
          <a:xfrm>
            <a:off x="277693" y="4085357"/>
            <a:ext cx="617994" cy="541405"/>
            <a:chOff x="343263" y="4085357"/>
            <a:chExt cx="617994" cy="541405"/>
          </a:xfrm>
        </p:grpSpPr>
        <p:sp>
          <p:nvSpPr>
            <p:cNvPr id="55" name="Oval 54"/>
            <p:cNvSpPr/>
            <p:nvPr/>
          </p:nvSpPr>
          <p:spPr>
            <a:xfrm>
              <a:off x="377889" y="4085357"/>
              <a:ext cx="520602" cy="541405"/>
            </a:xfrm>
            <a:prstGeom prst="ellipse">
              <a:avLst/>
            </a:prstGeom>
            <a:solidFill>
              <a:srgbClr val="002060"/>
            </a:solidFill>
            <a:ln>
              <a:solidFill>
                <a:srgbClr val="00206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56" name="TextBox 24"/>
            <p:cNvSpPr txBox="1"/>
            <p:nvPr/>
          </p:nvSpPr>
          <p:spPr>
            <a:xfrm>
              <a:off x="343263" y="4185364"/>
              <a:ext cx="617994" cy="338554"/>
            </a:xfrm>
            <a:prstGeom prst="rect">
              <a:avLst/>
            </a:prstGeom>
            <a:noFill/>
          </p:spPr>
          <p:txBody>
            <a:bodyPr wrap="square" rtlCol="0">
              <a:spAutoFit/>
            </a:bodyPr>
            <a:lstStyle/>
            <a:p>
              <a:pPr algn="ctr"/>
              <a:r>
                <a:rPr lang="en-US" sz="800" dirty="0" smtClean="0">
                  <a:solidFill>
                    <a:schemeClr val="bg1"/>
                  </a:solidFill>
                </a:rPr>
                <a:t>Info </a:t>
              </a:r>
            </a:p>
            <a:p>
              <a:pPr algn="ctr"/>
              <a:r>
                <a:rPr lang="en-US" sz="800" dirty="0" smtClean="0">
                  <a:solidFill>
                    <a:schemeClr val="bg1"/>
                  </a:solidFill>
                </a:rPr>
                <a:t>browsing</a:t>
              </a:r>
              <a:endParaRPr lang="en-US" sz="800" dirty="0">
                <a:solidFill>
                  <a:schemeClr val="bg1"/>
                </a:solidFill>
              </a:endParaRPr>
            </a:p>
          </p:txBody>
        </p:sp>
      </p:grpSp>
      <p:grpSp>
        <p:nvGrpSpPr>
          <p:cNvPr id="7" name="Group 6"/>
          <p:cNvGrpSpPr/>
          <p:nvPr/>
        </p:nvGrpSpPr>
        <p:grpSpPr>
          <a:xfrm>
            <a:off x="1435395" y="4085357"/>
            <a:ext cx="679994" cy="541405"/>
            <a:chOff x="1435395" y="4085357"/>
            <a:chExt cx="679994" cy="541405"/>
          </a:xfrm>
        </p:grpSpPr>
        <p:sp>
          <p:nvSpPr>
            <p:cNvPr id="54" name="Oval 53"/>
            <p:cNvSpPr/>
            <p:nvPr/>
          </p:nvSpPr>
          <p:spPr>
            <a:xfrm>
              <a:off x="1532214" y="4085357"/>
              <a:ext cx="520602" cy="541405"/>
            </a:xfrm>
            <a:prstGeom prst="ellipse">
              <a:avLst/>
            </a:prstGeom>
            <a:solidFill>
              <a:schemeClr val="accent4">
                <a:lumMod val="75000"/>
              </a:schemeClr>
            </a:solidFill>
            <a:ln>
              <a:solidFill>
                <a:schemeClr val="accent4">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57" name="TextBox 56"/>
            <p:cNvSpPr txBox="1"/>
            <p:nvPr/>
          </p:nvSpPr>
          <p:spPr>
            <a:xfrm>
              <a:off x="1435395" y="4260567"/>
              <a:ext cx="679994" cy="215444"/>
            </a:xfrm>
            <a:prstGeom prst="rect">
              <a:avLst/>
            </a:prstGeom>
            <a:noFill/>
          </p:spPr>
          <p:txBody>
            <a:bodyPr wrap="square" rtlCol="0">
              <a:spAutoFit/>
            </a:bodyPr>
            <a:lstStyle/>
            <a:p>
              <a:pPr algn="ctr"/>
              <a:r>
                <a:rPr lang="en-US" sz="800" dirty="0" smtClean="0">
                  <a:solidFill>
                    <a:schemeClr val="bg1"/>
                  </a:solidFill>
                </a:rPr>
                <a:t>Navigation</a:t>
              </a:r>
            </a:p>
          </p:txBody>
        </p:sp>
      </p:grpSp>
      <p:sp>
        <p:nvSpPr>
          <p:cNvPr id="58" name="Oval 57"/>
          <p:cNvSpPr/>
          <p:nvPr/>
        </p:nvSpPr>
        <p:spPr>
          <a:xfrm>
            <a:off x="920574" y="1158983"/>
            <a:ext cx="520602" cy="541405"/>
          </a:xfrm>
          <a:prstGeom prst="ellipse">
            <a:avLst/>
          </a:prstGeom>
          <a:solidFill>
            <a:schemeClr val="accent6">
              <a:lumMod val="75000"/>
            </a:schemeClr>
          </a:solidFill>
          <a:ln>
            <a:solidFill>
              <a:schemeClr val="accent6">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Site</a:t>
            </a:r>
          </a:p>
          <a:p>
            <a:pPr algn="ctr"/>
            <a:r>
              <a:rPr lang="en-US" sz="800" dirty="0">
                <a:solidFill>
                  <a:schemeClr val="bg1"/>
                </a:solidFill>
              </a:rPr>
              <a:t>info</a:t>
            </a:r>
          </a:p>
        </p:txBody>
      </p:sp>
      <p:grpSp>
        <p:nvGrpSpPr>
          <p:cNvPr id="9" name="Group 8"/>
          <p:cNvGrpSpPr/>
          <p:nvPr/>
        </p:nvGrpSpPr>
        <p:grpSpPr>
          <a:xfrm>
            <a:off x="261051" y="1150483"/>
            <a:ext cx="617994" cy="541405"/>
            <a:chOff x="331373" y="1099349"/>
            <a:chExt cx="617994" cy="541405"/>
          </a:xfrm>
        </p:grpSpPr>
        <p:sp>
          <p:nvSpPr>
            <p:cNvPr id="60" name="Oval 59"/>
            <p:cNvSpPr/>
            <p:nvPr/>
          </p:nvSpPr>
          <p:spPr>
            <a:xfrm>
              <a:off x="379647" y="1099349"/>
              <a:ext cx="520602" cy="541405"/>
            </a:xfrm>
            <a:prstGeom prst="ellipse">
              <a:avLst/>
            </a:prstGeom>
            <a:solidFill>
              <a:srgbClr val="002060"/>
            </a:solidFill>
            <a:ln>
              <a:solidFill>
                <a:srgbClr val="002060"/>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61" name="TextBox 24"/>
            <p:cNvSpPr txBox="1"/>
            <p:nvPr/>
          </p:nvSpPr>
          <p:spPr>
            <a:xfrm>
              <a:off x="331373" y="1184582"/>
              <a:ext cx="617994" cy="338554"/>
            </a:xfrm>
            <a:prstGeom prst="rect">
              <a:avLst/>
            </a:prstGeom>
            <a:noFill/>
          </p:spPr>
          <p:txBody>
            <a:bodyPr wrap="square" rtlCol="0">
              <a:spAutoFit/>
            </a:bodyPr>
            <a:lstStyle/>
            <a:p>
              <a:pPr algn="ctr"/>
              <a:r>
                <a:rPr lang="en-US" sz="800" dirty="0" smtClean="0">
                  <a:solidFill>
                    <a:schemeClr val="bg1"/>
                  </a:solidFill>
                </a:rPr>
                <a:t>Info </a:t>
              </a:r>
            </a:p>
            <a:p>
              <a:pPr algn="ctr"/>
              <a:r>
                <a:rPr lang="en-US" sz="800" dirty="0" smtClean="0">
                  <a:solidFill>
                    <a:schemeClr val="bg1"/>
                  </a:solidFill>
                </a:rPr>
                <a:t>browsing</a:t>
              </a:r>
              <a:endParaRPr lang="en-US" sz="800" dirty="0">
                <a:solidFill>
                  <a:schemeClr val="bg1"/>
                </a:solidFill>
              </a:endParaRPr>
            </a:p>
          </p:txBody>
        </p:sp>
      </p:grpSp>
      <p:grpSp>
        <p:nvGrpSpPr>
          <p:cNvPr id="10" name="Group 9"/>
          <p:cNvGrpSpPr/>
          <p:nvPr/>
        </p:nvGrpSpPr>
        <p:grpSpPr>
          <a:xfrm>
            <a:off x="1437153" y="1158983"/>
            <a:ext cx="679994" cy="541405"/>
            <a:chOff x="1437153" y="1099349"/>
            <a:chExt cx="679994" cy="541405"/>
          </a:xfrm>
        </p:grpSpPr>
        <p:sp>
          <p:nvSpPr>
            <p:cNvPr id="59" name="Oval 58"/>
            <p:cNvSpPr/>
            <p:nvPr/>
          </p:nvSpPr>
          <p:spPr>
            <a:xfrm>
              <a:off x="1532214" y="1099349"/>
              <a:ext cx="520602" cy="541405"/>
            </a:xfrm>
            <a:prstGeom prst="ellipse">
              <a:avLst/>
            </a:prstGeom>
            <a:solidFill>
              <a:schemeClr val="accent4">
                <a:lumMod val="75000"/>
              </a:schemeClr>
            </a:solidFill>
            <a:ln>
              <a:solidFill>
                <a:schemeClr val="accent4">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sp>
          <p:nvSpPr>
            <p:cNvPr id="62" name="TextBox 61"/>
            <p:cNvSpPr txBox="1"/>
            <p:nvPr/>
          </p:nvSpPr>
          <p:spPr>
            <a:xfrm>
              <a:off x="1437153" y="1246137"/>
              <a:ext cx="679994" cy="215444"/>
            </a:xfrm>
            <a:prstGeom prst="rect">
              <a:avLst/>
            </a:prstGeom>
            <a:noFill/>
          </p:spPr>
          <p:txBody>
            <a:bodyPr wrap="square" rtlCol="0">
              <a:spAutoFit/>
            </a:bodyPr>
            <a:lstStyle/>
            <a:p>
              <a:pPr algn="ctr"/>
              <a:r>
                <a:rPr lang="en-US" sz="800" dirty="0" smtClean="0">
                  <a:solidFill>
                    <a:schemeClr val="bg1"/>
                  </a:solidFill>
                </a:rPr>
                <a:t>Navigation</a:t>
              </a:r>
            </a:p>
          </p:txBody>
        </p:sp>
      </p:grpSp>
    </p:spTree>
    <p:extLst>
      <p:ext uri="{BB962C8B-B14F-4D97-AF65-F5344CB8AC3E}">
        <p14:creationId xmlns:p14="http://schemas.microsoft.com/office/powerpoint/2010/main" val="97070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noGrp="1"/>
          </p:cNvGraphicFramePr>
          <p:nvPr>
            <p:extLst>
              <p:ext uri="{D42A27DB-BD31-4B8C-83A1-F6EECF244321}">
                <p14:modId xmlns:p14="http://schemas.microsoft.com/office/powerpoint/2010/main" val="8427381"/>
              </p:ext>
            </p:extLst>
          </p:nvPr>
        </p:nvGraphicFramePr>
        <p:xfrm>
          <a:off x="385480" y="869567"/>
          <a:ext cx="8101013" cy="51919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286351"/>
            <a:ext cx="8229600" cy="888608"/>
          </a:xfrm>
        </p:spPr>
        <p:txBody>
          <a:bodyPr>
            <a:normAutofit fontScale="90000"/>
          </a:bodyPr>
          <a:lstStyle/>
          <a:p>
            <a:r>
              <a:rPr lang="en-US" sz="2400" dirty="0" smtClean="0"/>
              <a:t>EPA’s satisfaction score recovered from previous losses in 2015 and remains stable with scores in the mid to high 60’s. </a:t>
            </a:r>
            <a:endParaRPr lang="en-US" sz="2400" dirty="0"/>
          </a:p>
        </p:txBody>
      </p:sp>
      <p:sp>
        <p:nvSpPr>
          <p:cNvPr id="6" name="TextBox 5"/>
          <p:cNvSpPr txBox="1"/>
          <p:nvPr/>
        </p:nvSpPr>
        <p:spPr>
          <a:xfrm>
            <a:off x="1440234" y="5595255"/>
            <a:ext cx="7046259" cy="215444"/>
          </a:xfrm>
          <a:prstGeom prst="rect">
            <a:avLst/>
          </a:prstGeom>
          <a:noFill/>
        </p:spPr>
        <p:txBody>
          <a:bodyPr wrap="square" rtlCol="0">
            <a:spAutoFit/>
          </a:bodyPr>
          <a:lstStyle/>
          <a:p>
            <a:r>
              <a:rPr lang="en-US" sz="800" dirty="0" smtClean="0">
                <a:latin typeface="Arial" panose="020B0604020202020204" pitchFamily="34" charset="0"/>
                <a:cs typeface="Arial" panose="020B0604020202020204" pitchFamily="34" charset="0"/>
              </a:rPr>
              <a:t>(n=2,013)          (n=2,045)         (n=1,731)         (n=1,515)          (n=1,878)       (n=1,936)         (n=1,935)         (n=1,826)          (n=1,706)         (n=795)      </a:t>
            </a:r>
            <a:endParaRPr lang="en-US" sz="800" dirty="0">
              <a:latin typeface="Arial" panose="020B0604020202020204" pitchFamily="34" charset="0"/>
              <a:cs typeface="Arial" panose="020B0604020202020204" pitchFamily="34" charset="0"/>
            </a:endParaRPr>
          </a:p>
        </p:txBody>
      </p:sp>
      <p:sp>
        <p:nvSpPr>
          <p:cNvPr id="7" name="TextBox 6"/>
          <p:cNvSpPr txBox="1"/>
          <p:nvPr/>
        </p:nvSpPr>
        <p:spPr>
          <a:xfrm>
            <a:off x="2395795" y="6409492"/>
            <a:ext cx="4144945" cy="523220"/>
          </a:xfrm>
          <a:prstGeom prst="rect">
            <a:avLst/>
          </a:prstGeom>
          <a:noFill/>
        </p:spPr>
        <p:txBody>
          <a:bodyPr wrap="square" rtlCol="0" anchor="b">
            <a:spAutoFit/>
          </a:bodyPr>
          <a:lstStyle/>
          <a:p>
            <a:r>
              <a:rPr lang="en-US" sz="700" dirty="0" smtClean="0">
                <a:solidFill>
                  <a:schemeClr val="bg1"/>
                </a:solidFill>
                <a:latin typeface="Arial" panose="020B0604020202020204" pitchFamily="34" charset="0"/>
                <a:cs typeface="Arial" panose="020B0604020202020204" pitchFamily="34" charset="0"/>
              </a:rPr>
              <a:t>Indicates a statistically significant </a:t>
            </a:r>
            <a:r>
              <a:rPr lang="en-US" sz="700" u="sng" dirty="0" smtClean="0">
                <a:solidFill>
                  <a:schemeClr val="bg1"/>
                </a:solidFill>
                <a:latin typeface="Arial" panose="020B0604020202020204" pitchFamily="34" charset="0"/>
                <a:cs typeface="Arial" panose="020B0604020202020204" pitchFamily="34" charset="0"/>
              </a:rPr>
              <a:t>increase</a:t>
            </a:r>
            <a:r>
              <a:rPr lang="en-US" sz="700" dirty="0" smtClean="0">
                <a:solidFill>
                  <a:schemeClr val="bg1"/>
                </a:solidFill>
                <a:latin typeface="Arial" panose="020B0604020202020204" pitchFamily="34" charset="0"/>
                <a:cs typeface="Arial" panose="020B0604020202020204" pitchFamily="34" charset="0"/>
              </a:rPr>
              <a:t> compared to previous month at 90% confidence interval</a:t>
            </a:r>
          </a:p>
          <a:p>
            <a:endParaRPr lang="en-US" sz="700" dirty="0" smtClean="0">
              <a:solidFill>
                <a:schemeClr val="bg1"/>
              </a:solidFill>
              <a:latin typeface="Arial" panose="020B0604020202020204" pitchFamily="34" charset="0"/>
              <a:cs typeface="Arial" panose="020B0604020202020204" pitchFamily="34" charset="0"/>
            </a:endParaRPr>
          </a:p>
          <a:p>
            <a:r>
              <a:rPr lang="en-US" sz="700" dirty="0" smtClean="0">
                <a:solidFill>
                  <a:schemeClr val="bg1"/>
                </a:solidFill>
                <a:latin typeface="Arial" panose="020B0604020202020204" pitchFamily="34" charset="0"/>
                <a:cs typeface="Arial" panose="020B0604020202020204" pitchFamily="34" charset="0"/>
              </a:rPr>
              <a:t>Indicates </a:t>
            </a:r>
            <a:r>
              <a:rPr lang="en-US" sz="700" dirty="0">
                <a:solidFill>
                  <a:schemeClr val="bg1"/>
                </a:solidFill>
                <a:latin typeface="Arial" panose="020B0604020202020204" pitchFamily="34" charset="0"/>
                <a:cs typeface="Arial" panose="020B0604020202020204" pitchFamily="34" charset="0"/>
              </a:rPr>
              <a:t>a statistically significant </a:t>
            </a:r>
            <a:r>
              <a:rPr lang="en-US" sz="700" u="sng" dirty="0" smtClean="0">
                <a:solidFill>
                  <a:schemeClr val="bg1"/>
                </a:solidFill>
                <a:latin typeface="Arial" panose="020B0604020202020204" pitchFamily="34" charset="0"/>
                <a:cs typeface="Arial" panose="020B0604020202020204" pitchFamily="34" charset="0"/>
              </a:rPr>
              <a:t>decrease</a:t>
            </a:r>
            <a:r>
              <a:rPr lang="en-US" sz="700" dirty="0" smtClean="0">
                <a:solidFill>
                  <a:schemeClr val="bg1"/>
                </a:solidFill>
                <a:latin typeface="Arial" panose="020B0604020202020204" pitchFamily="34" charset="0"/>
                <a:cs typeface="Arial" panose="020B0604020202020204" pitchFamily="34" charset="0"/>
              </a:rPr>
              <a:t> </a:t>
            </a:r>
            <a:r>
              <a:rPr lang="en-US" sz="700" dirty="0">
                <a:solidFill>
                  <a:schemeClr val="bg1"/>
                </a:solidFill>
                <a:latin typeface="Arial" panose="020B0604020202020204" pitchFamily="34" charset="0"/>
                <a:cs typeface="Arial" panose="020B0604020202020204" pitchFamily="34" charset="0"/>
              </a:rPr>
              <a:t>compared to previous month at 90% confidence </a:t>
            </a:r>
            <a:r>
              <a:rPr lang="en-US" sz="700" dirty="0" smtClean="0">
                <a:solidFill>
                  <a:schemeClr val="bg1"/>
                </a:solidFill>
                <a:latin typeface="Arial" panose="020B0604020202020204" pitchFamily="34" charset="0"/>
                <a:cs typeface="Arial" panose="020B0604020202020204" pitchFamily="34" charset="0"/>
              </a:rPr>
              <a:t>interval</a:t>
            </a:r>
            <a:endParaRPr lang="en-US" sz="700" dirty="0">
              <a:solidFill>
                <a:schemeClr val="bg1"/>
              </a:solidFill>
              <a:latin typeface="Arial" panose="020B0604020202020204" pitchFamily="34" charset="0"/>
              <a:cs typeface="Arial" panose="020B0604020202020204" pitchFamily="34" charset="0"/>
            </a:endParaRPr>
          </a:p>
          <a:p>
            <a:endParaRPr lang="en-US" sz="700" dirty="0">
              <a:solidFill>
                <a:schemeClr val="bg1"/>
              </a:solidFill>
              <a:latin typeface="Arial" panose="020B0604020202020204" pitchFamily="34" charset="0"/>
              <a:cs typeface="Arial" panose="020B0604020202020204" pitchFamily="34" charset="0"/>
            </a:endParaRPr>
          </a:p>
        </p:txBody>
      </p:sp>
      <p:sp>
        <p:nvSpPr>
          <p:cNvPr id="8" name="Up Arrow 7"/>
          <p:cNvSpPr/>
          <p:nvPr/>
        </p:nvSpPr>
        <p:spPr>
          <a:xfrm>
            <a:off x="2395795" y="6446047"/>
            <a:ext cx="71021" cy="133165"/>
          </a:xfrm>
          <a:prstGeom prst="up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Down Arrow 8"/>
          <p:cNvSpPr/>
          <p:nvPr/>
        </p:nvSpPr>
        <p:spPr>
          <a:xfrm>
            <a:off x="2407319" y="6659737"/>
            <a:ext cx="62144" cy="133165"/>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Up Arrow 9"/>
          <p:cNvSpPr/>
          <p:nvPr/>
        </p:nvSpPr>
        <p:spPr>
          <a:xfrm>
            <a:off x="4730714" y="3387949"/>
            <a:ext cx="71021" cy="133165"/>
          </a:xfrm>
          <a:prstGeom prst="up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Down Arrow 10"/>
          <p:cNvSpPr/>
          <p:nvPr/>
        </p:nvSpPr>
        <p:spPr>
          <a:xfrm>
            <a:off x="2512989" y="3326297"/>
            <a:ext cx="62144" cy="133165"/>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Down Arrow 11"/>
          <p:cNvSpPr/>
          <p:nvPr/>
        </p:nvSpPr>
        <p:spPr>
          <a:xfrm>
            <a:off x="4092895" y="3569766"/>
            <a:ext cx="62144" cy="133165"/>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7375225" y="30526"/>
            <a:ext cx="1712328" cy="215444"/>
          </a:xfrm>
          <a:prstGeom prst="rect">
            <a:avLst/>
          </a:prstGeom>
        </p:spPr>
        <p:txBody>
          <a:bodyPr wrap="none">
            <a:spAutoFit/>
          </a:bodyPr>
          <a:lstStyle/>
          <a:p>
            <a:pPr algn="r">
              <a:buFontTx/>
              <a:buNone/>
            </a:pPr>
            <a:r>
              <a:rPr lang="da-DK" sz="800" dirty="0" smtClean="0">
                <a:cs typeface="Arial" pitchFamily="34" charset="0"/>
              </a:rPr>
              <a:t>August 31, 2015 – June 15, 2016</a:t>
            </a:r>
            <a:endParaRPr lang="en-US" sz="800" dirty="0">
              <a:solidFill>
                <a:schemeClr val="tx2"/>
              </a:solidFill>
              <a:cs typeface="Arial" pitchFamily="34" charset="0"/>
            </a:endParaRPr>
          </a:p>
        </p:txBody>
      </p:sp>
      <p:sp>
        <p:nvSpPr>
          <p:cNvPr id="3" name="Slide Number Placeholder 2"/>
          <p:cNvSpPr>
            <a:spLocks noGrp="1"/>
          </p:cNvSpPr>
          <p:nvPr>
            <p:ph type="sldNum" sz="quarter" idx="12"/>
          </p:nvPr>
        </p:nvSpPr>
        <p:spPr/>
        <p:txBody>
          <a:bodyPr/>
          <a:lstStyle/>
          <a:p>
            <a:fld id="{C932CDCB-4B29-F641-AE31-D4360F16EBC3}" type="slidenum">
              <a:rPr lang="en-US" smtClean="0"/>
              <a:t>8</a:t>
            </a:fld>
            <a:endParaRPr lang="en-US" dirty="0"/>
          </a:p>
        </p:txBody>
      </p:sp>
      <p:sp>
        <p:nvSpPr>
          <p:cNvPr id="14" name="Up Arrow 13"/>
          <p:cNvSpPr/>
          <p:nvPr/>
        </p:nvSpPr>
        <p:spPr>
          <a:xfrm>
            <a:off x="3478385" y="3381325"/>
            <a:ext cx="71021" cy="133165"/>
          </a:xfrm>
          <a:prstGeom prst="up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36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0787"/>
            <a:ext cx="8229600" cy="775585"/>
          </a:xfrm>
        </p:spPr>
        <p:txBody>
          <a:bodyPr>
            <a:noAutofit/>
          </a:bodyPr>
          <a:lstStyle/>
          <a:p>
            <a:r>
              <a:rPr lang="en-US" sz="2400" dirty="0" smtClean="0"/>
              <a:t>EPA’s June satisfaction score is below average compared to other relevant benchmark categories. </a:t>
            </a:r>
            <a:endParaRPr lang="en-US" sz="2400" dirty="0"/>
          </a:p>
        </p:txBody>
      </p:sp>
      <p:sp>
        <p:nvSpPr>
          <p:cNvPr id="3" name="Slide Number Placeholder 2"/>
          <p:cNvSpPr>
            <a:spLocks noGrp="1"/>
          </p:cNvSpPr>
          <p:nvPr>
            <p:ph type="sldNum" sz="quarter" idx="12"/>
          </p:nvPr>
        </p:nvSpPr>
        <p:spPr/>
        <p:txBody>
          <a:bodyPr/>
          <a:lstStyle/>
          <a:p>
            <a:fld id="{EB5131EF-D618-5347-8462-43F33F2C84D1}" type="slidenum">
              <a:rPr lang="en-US" smtClean="0"/>
              <a:t>9</a:t>
            </a:fld>
            <a:endParaRPr lang="en-US" dirty="0"/>
          </a:p>
        </p:txBody>
      </p:sp>
      <p:sp>
        <p:nvSpPr>
          <p:cNvPr id="7" name="Rectangle 6"/>
          <p:cNvSpPr/>
          <p:nvPr/>
        </p:nvSpPr>
        <p:spPr>
          <a:xfrm>
            <a:off x="3762375" y="1382463"/>
            <a:ext cx="2305050" cy="523220"/>
          </a:xfrm>
          <a:prstGeom prst="rect">
            <a:avLst/>
          </a:prstGeom>
        </p:spPr>
        <p:txBody>
          <a:bodyPr wrap="square">
            <a:spAutoFit/>
          </a:bodyPr>
          <a:lstStyle/>
          <a:p>
            <a:pPr algn="ctr"/>
            <a:r>
              <a:rPr lang="en-US" sz="1400" b="1" dirty="0" smtClean="0"/>
              <a:t>Satisfaction Benchmark  </a:t>
            </a:r>
          </a:p>
          <a:p>
            <a:pPr algn="ctr"/>
            <a:r>
              <a:rPr lang="en-US" sz="1400" b="1" dirty="0" smtClean="0"/>
              <a:t>June 2016</a:t>
            </a:r>
            <a:endParaRPr lang="en-US" sz="1400" b="1" dirty="0"/>
          </a:p>
        </p:txBody>
      </p:sp>
      <p:graphicFrame>
        <p:nvGraphicFramePr>
          <p:cNvPr id="8" name="Table 7"/>
          <p:cNvGraphicFramePr>
            <a:graphicFrameLocks noGrp="1"/>
          </p:cNvGraphicFramePr>
          <p:nvPr>
            <p:extLst/>
          </p:nvPr>
        </p:nvGraphicFramePr>
        <p:xfrm>
          <a:off x="279643" y="5708339"/>
          <a:ext cx="7803472" cy="457200"/>
        </p:xfrm>
        <a:graphic>
          <a:graphicData uri="http://schemas.openxmlformats.org/drawingml/2006/table">
            <a:tbl>
              <a:tblPr firstRow="1" bandRow="1">
                <a:tableStyleId>{073A0DAA-6AF3-43AB-8588-CEC1D06C72B9}</a:tableStyleId>
              </a:tblPr>
              <a:tblGrid>
                <a:gridCol w="1388368"/>
                <a:gridCol w="1276690"/>
                <a:gridCol w="1266139"/>
                <a:gridCol w="1350548"/>
                <a:gridCol w="1255588"/>
                <a:gridCol w="1266139"/>
              </a:tblGrid>
              <a:tr h="430773">
                <a:tc>
                  <a:txBody>
                    <a:bodyPr/>
                    <a:lstStyle/>
                    <a:p>
                      <a:pPr algn="ctr"/>
                      <a:r>
                        <a:rPr lang="en-US" sz="1200" dirty="0" smtClean="0"/>
                        <a:t>June </a:t>
                      </a:r>
                      <a:r>
                        <a:rPr lang="en-US" sz="1200" baseline="0" dirty="0" smtClean="0"/>
                        <a:t>2015 Averages</a:t>
                      </a:r>
                      <a:endParaRPr lang="en-US" sz="1200" dirty="0"/>
                    </a:p>
                  </a:txBody>
                  <a:tcPr anchor="ctr"/>
                </a:tc>
                <a:tc>
                  <a:txBody>
                    <a:bodyPr/>
                    <a:lstStyle/>
                    <a:p>
                      <a:pPr algn="ctr"/>
                      <a:r>
                        <a:rPr lang="en-US" sz="1400" i="0" dirty="0" smtClean="0"/>
                        <a:t>68</a:t>
                      </a:r>
                      <a:endParaRPr lang="en-US" sz="1400" i="0" dirty="0"/>
                    </a:p>
                  </a:txBody>
                  <a:tcPr anchor="ctr"/>
                </a:tc>
                <a:tc>
                  <a:txBody>
                    <a:bodyPr/>
                    <a:lstStyle/>
                    <a:p>
                      <a:pPr algn="ctr"/>
                      <a:r>
                        <a:rPr lang="en-US" sz="1400" i="0" dirty="0" smtClean="0"/>
                        <a:t>68</a:t>
                      </a:r>
                      <a:endParaRPr lang="en-US" sz="1400" i="0" dirty="0"/>
                    </a:p>
                  </a:txBody>
                  <a:tcPr anchor="ctr"/>
                </a:tc>
                <a:tc>
                  <a:txBody>
                    <a:bodyPr/>
                    <a:lstStyle/>
                    <a:p>
                      <a:pPr algn="ctr"/>
                      <a:r>
                        <a:rPr lang="en-US" sz="1400" i="0" dirty="0" smtClean="0">
                          <a:solidFill>
                            <a:schemeClr val="bg1"/>
                          </a:solidFill>
                        </a:rPr>
                        <a:t>71</a:t>
                      </a:r>
                      <a:endParaRPr lang="en-US" sz="1400" i="0" dirty="0">
                        <a:solidFill>
                          <a:schemeClr val="bg1"/>
                        </a:solidFill>
                      </a:endParaRPr>
                    </a:p>
                  </a:txBody>
                  <a:tcPr anchor="ctr"/>
                </a:tc>
                <a:tc>
                  <a:txBody>
                    <a:bodyPr/>
                    <a:lstStyle/>
                    <a:p>
                      <a:pPr algn="ctr"/>
                      <a:r>
                        <a:rPr lang="en-US" sz="1400" i="0" dirty="0" smtClean="0">
                          <a:solidFill>
                            <a:schemeClr val="bg1"/>
                          </a:solidFill>
                        </a:rPr>
                        <a:t>67</a:t>
                      </a:r>
                      <a:endParaRPr lang="en-US" sz="1400" i="0" dirty="0">
                        <a:solidFill>
                          <a:schemeClr val="bg1"/>
                        </a:solidFill>
                      </a:endParaRPr>
                    </a:p>
                  </a:txBody>
                  <a:tcPr anchor="ctr"/>
                </a:tc>
                <a:tc>
                  <a:txBody>
                    <a:bodyPr/>
                    <a:lstStyle/>
                    <a:p>
                      <a:pPr algn="ctr"/>
                      <a:r>
                        <a:rPr lang="en-US" sz="1400" i="0" dirty="0" smtClean="0"/>
                        <a:t>72</a:t>
                      </a:r>
                      <a:endParaRPr lang="en-US" sz="1400" i="0" dirty="0"/>
                    </a:p>
                  </a:txBody>
                  <a:tcPr anchor="ctr"/>
                </a:tc>
              </a:tr>
            </a:tbl>
          </a:graphicData>
        </a:graphic>
      </p:graphicFrame>
      <p:pic>
        <p:nvPicPr>
          <p:cNvPr id="9" name="Picture 8"/>
          <p:cNvPicPr>
            <a:picLocks noChangeAspect="1"/>
          </p:cNvPicPr>
          <p:nvPr/>
        </p:nvPicPr>
        <p:blipFill>
          <a:blip r:embed="rId2"/>
          <a:stretch>
            <a:fillRect/>
          </a:stretch>
        </p:blipFill>
        <p:spPr>
          <a:xfrm>
            <a:off x="279643" y="2854164"/>
            <a:ext cx="790578" cy="756740"/>
          </a:xfrm>
          <a:prstGeom prst="rect">
            <a:avLst/>
          </a:prstGeom>
        </p:spPr>
      </p:pic>
      <p:sp>
        <p:nvSpPr>
          <p:cNvPr id="12" name="Rectangle 11"/>
          <p:cNvSpPr/>
          <p:nvPr/>
        </p:nvSpPr>
        <p:spPr>
          <a:xfrm>
            <a:off x="8418780" y="30526"/>
            <a:ext cx="668773" cy="215444"/>
          </a:xfrm>
          <a:prstGeom prst="rect">
            <a:avLst/>
          </a:prstGeom>
        </p:spPr>
        <p:txBody>
          <a:bodyPr wrap="none">
            <a:spAutoFit/>
          </a:bodyPr>
          <a:lstStyle/>
          <a:p>
            <a:pPr algn="r">
              <a:buFontTx/>
              <a:buNone/>
            </a:pPr>
            <a:r>
              <a:rPr lang="da-DK" sz="800" dirty="0" smtClean="0">
                <a:cs typeface="Arial" pitchFamily="34" charset="0"/>
              </a:rPr>
              <a:t>June 2016</a:t>
            </a:r>
            <a:endParaRPr lang="en-US" sz="800" dirty="0">
              <a:solidFill>
                <a:schemeClr val="tx2"/>
              </a:solidFill>
              <a:cs typeface="Arial" pitchFamily="34" charset="0"/>
            </a:endParaRPr>
          </a:p>
        </p:txBody>
      </p:sp>
      <p:graphicFrame>
        <p:nvGraphicFramePr>
          <p:cNvPr id="10" name="Chart 9"/>
          <p:cNvGraphicFramePr>
            <a:graphicFrameLocks noGrp="1"/>
          </p:cNvGraphicFramePr>
          <p:nvPr>
            <p:extLst>
              <p:ext uri="{D42A27DB-BD31-4B8C-83A1-F6EECF244321}">
                <p14:modId xmlns:p14="http://schemas.microsoft.com/office/powerpoint/2010/main" val="1465203597"/>
              </p:ext>
            </p:extLst>
          </p:nvPr>
        </p:nvGraphicFramePr>
        <p:xfrm>
          <a:off x="851041" y="1799151"/>
          <a:ext cx="7567739" cy="3989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3022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ForeSee_2016_05_template_4x3">
  <a:themeElements>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ForeSee_2016_05_template_4x3.potx</Template>
  <TotalTime>0</TotalTime>
  <Words>3754</Words>
  <Application>Microsoft Office PowerPoint</Application>
  <PresentationFormat>On-screen Show (4:3)</PresentationFormat>
  <Paragraphs>561</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Lucida Grande</vt:lpstr>
      <vt:lpstr>Times New Roman</vt:lpstr>
      <vt:lpstr>Verdana</vt:lpstr>
      <vt:lpstr>Wingdings</vt:lpstr>
      <vt:lpstr>ForeSee_2016_05_template_4x3</vt:lpstr>
      <vt:lpstr>Environmental Protection Agency</vt:lpstr>
      <vt:lpstr>Agenda</vt:lpstr>
      <vt:lpstr>Capturing the Voice of Visitors </vt:lpstr>
      <vt:lpstr>Data and Usability Review</vt:lpstr>
      <vt:lpstr>Improvements to information browsing, site information, and navigation will have the biggest impact on EPA’s satisfaction and desired outcomes. </vt:lpstr>
      <vt:lpstr>Information Browsing, Site Information, and Navigation are the top priority elements for EPA visitors. </vt:lpstr>
      <vt:lpstr>ForeSee data directly ties into the goals of OneEPA</vt:lpstr>
      <vt:lpstr>EPA’s satisfaction score recovered from previous losses in 2015 and remains stable with scores in the mid to high 60’s. </vt:lpstr>
      <vt:lpstr>EPA’s June satisfaction score is below average compared to other relevant benchmark categories. </vt:lpstr>
      <vt:lpstr>EPA is in the bottom third of ForeSee’s quarterly eGov index for Portal and Department Main Websites.</vt:lpstr>
      <vt:lpstr>Only 55 percent of visitors were able to find their desired content on the site during their visit. Visitors using the basic search feature to look for information are the least satisfied group. </vt:lpstr>
      <vt:lpstr>Visitors are critical of the Search Feature’s ability to help them find the information they are looking for. Visitors also reported issues with broken links during their visit. </vt:lpstr>
      <vt:lpstr>Content does not consistently produce relevant search results</vt:lpstr>
      <vt:lpstr>Search results lack useful descriptions</vt:lpstr>
      <vt:lpstr>Concerned citizen or consumer visitors are the least satisfied group and struggle the most to accomplish their task on EPA.gov, while students and educators have the highest accomplishment rates and satisfaction scores. </vt:lpstr>
      <vt:lpstr>Over half the concerned citizen or consumer visitors are first time visitors and their satisfaction is significantly lower than other groups. </vt:lpstr>
      <vt:lpstr>Abbreviations reduce readability and hinder navigation</vt:lpstr>
      <vt:lpstr>Organization of content does not support scanning</vt:lpstr>
      <vt:lpstr>Visitors struggle to find information regarding water pollution/quality, watersheds or wetlands, and information regarding cleanups, remediation or Superfund. </vt:lpstr>
      <vt:lpstr>Homepage lacks direct paths to popular content</vt:lpstr>
      <vt:lpstr>Visitors would like the EPA.gov site content to be further organized or categorized and updated more often to show case relevant information related to current events. </vt:lpstr>
      <vt:lpstr>Organization of categories is unclear</vt:lpstr>
      <vt:lpstr>Visitors struggle to find information while navigating the site, while others do not navigate the site, but access information through a direct link from a search engine.</vt:lpstr>
      <vt:lpstr>Link labels to the same content confuse visitors</vt:lpstr>
      <vt:lpstr>Key Findings, Recommendations &amp; Next Steps  </vt:lpstr>
      <vt:lpstr>Summary of Key Findings </vt:lpstr>
      <vt:lpstr>Summary of Key Findings, Continued </vt:lpstr>
      <vt:lpstr>Recommendations  </vt:lpstr>
      <vt:lpstr>Recommendations, Continued  </vt:lpstr>
      <vt:lpstr>Next Steps</vt:lpstr>
      <vt:lpstr>Your ForeSee Team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2016-07-14T13:59:10Z</dcterms:created>
  <dcterms:modified xsi:type="dcterms:W3CDTF">2016-08-04T13:56:08Z</dcterms:modified>
</cp:coreProperties>
</file>