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684" r:id="rId5"/>
    <p:sldMasterId id="2147483673" r:id="rId6"/>
    <p:sldMasterId id="2147483690" r:id="rId7"/>
  </p:sldMasterIdLst>
  <p:notesMasterIdLst>
    <p:notesMasterId r:id="rId61"/>
  </p:notesMasterIdLst>
  <p:sldIdLst>
    <p:sldId id="278" r:id="rId8"/>
    <p:sldId id="263" r:id="rId9"/>
    <p:sldId id="430" r:id="rId10"/>
    <p:sldId id="437" r:id="rId11"/>
    <p:sldId id="438" r:id="rId12"/>
    <p:sldId id="416" r:id="rId13"/>
    <p:sldId id="383" r:id="rId14"/>
    <p:sldId id="384" r:id="rId15"/>
    <p:sldId id="385" r:id="rId16"/>
    <p:sldId id="431" r:id="rId17"/>
    <p:sldId id="432" r:id="rId18"/>
    <p:sldId id="446" r:id="rId19"/>
    <p:sldId id="447" r:id="rId20"/>
    <p:sldId id="448" r:id="rId21"/>
    <p:sldId id="457" r:id="rId22"/>
    <p:sldId id="452" r:id="rId23"/>
    <p:sldId id="454" r:id="rId24"/>
    <p:sldId id="450" r:id="rId25"/>
    <p:sldId id="451" r:id="rId26"/>
    <p:sldId id="455" r:id="rId27"/>
    <p:sldId id="453" r:id="rId28"/>
    <p:sldId id="456" r:id="rId29"/>
    <p:sldId id="458" r:id="rId30"/>
    <p:sldId id="461" r:id="rId31"/>
    <p:sldId id="459" r:id="rId32"/>
    <p:sldId id="460" r:id="rId33"/>
    <p:sldId id="462" r:id="rId34"/>
    <p:sldId id="433" r:id="rId35"/>
    <p:sldId id="284" r:id="rId36"/>
    <p:sldId id="287" r:id="rId37"/>
    <p:sldId id="421" r:id="rId38"/>
    <p:sldId id="407" r:id="rId39"/>
    <p:sldId id="404" r:id="rId40"/>
    <p:sldId id="445" r:id="rId41"/>
    <p:sldId id="392" r:id="rId42"/>
    <p:sldId id="395" r:id="rId43"/>
    <p:sldId id="399" r:id="rId44"/>
    <p:sldId id="400" r:id="rId45"/>
    <p:sldId id="408" r:id="rId46"/>
    <p:sldId id="409" r:id="rId47"/>
    <p:sldId id="439" r:id="rId48"/>
    <p:sldId id="440" r:id="rId49"/>
    <p:sldId id="441" r:id="rId50"/>
    <p:sldId id="410" r:id="rId51"/>
    <p:sldId id="411" r:id="rId52"/>
    <p:sldId id="412" r:id="rId53"/>
    <p:sldId id="442" r:id="rId54"/>
    <p:sldId id="443" r:id="rId55"/>
    <p:sldId id="444" r:id="rId56"/>
    <p:sldId id="413" r:id="rId57"/>
    <p:sldId id="414" r:id="rId58"/>
    <p:sldId id="417" r:id="rId59"/>
    <p:sldId id="373" r:id="rId6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y.smith"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D9F4FF"/>
    <a:srgbClr val="CCFFFF"/>
    <a:srgbClr val="00A29E"/>
    <a:srgbClr val="00DFDA"/>
    <a:srgbClr val="FFC5FF"/>
    <a:srgbClr val="FF00FF"/>
    <a:srgbClr val="FFAFAF"/>
    <a:srgbClr val="FFD9D9"/>
    <a:srgbClr val="EC1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474" autoAdjust="0"/>
  </p:normalViewPr>
  <p:slideViewPr>
    <p:cSldViewPr snapToGrid="0">
      <p:cViewPr varScale="1">
        <p:scale>
          <a:sx n="79" d="100"/>
          <a:sy n="79" d="100"/>
        </p:scale>
        <p:origin x="94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90838CDB-B752-4F76-8885-B77FE0E20064}" type="datetimeFigureOut">
              <a:rPr lang="en-US" smtClean="0"/>
              <a:pPr/>
              <a:t>8/4/2014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167B9386-815D-4F27-B9FF-B58160E582EA}" type="slidenum">
              <a:rPr lang="en-US" smtClean="0"/>
              <a:pPr/>
              <a:t>‹#›</a:t>
            </a:fld>
            <a:endParaRPr lang="en-US"/>
          </a:p>
        </p:txBody>
      </p:sp>
    </p:spTree>
    <p:extLst>
      <p:ext uri="{BB962C8B-B14F-4D97-AF65-F5344CB8AC3E}">
        <p14:creationId xmlns:p14="http://schemas.microsoft.com/office/powerpoint/2010/main" val="123060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7B9386-815D-4F27-B9FF-B58160E582EA}" type="slidenum">
              <a:rPr lang="en-US" smtClean="0"/>
              <a:pPr/>
              <a:t>6</a:t>
            </a:fld>
            <a:endParaRPr lang="en-US"/>
          </a:p>
        </p:txBody>
      </p:sp>
    </p:spTree>
    <p:extLst>
      <p:ext uri="{BB962C8B-B14F-4D97-AF65-F5344CB8AC3E}">
        <p14:creationId xmlns:p14="http://schemas.microsoft.com/office/powerpoint/2010/main" val="408441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lgn="r" rtl="0"/>
            <a:fld id="{167B9386-815D-4F27-B9FF-B58160E582EA}" type="slidenum">
              <a:rPr lang="en-US">
                <a:solidFill>
                  <a:prstClr val="black"/>
                </a:solidFill>
                <a:latin typeface="Calibri"/>
              </a:rPr>
              <a:pPr algn="r" rtl="0"/>
              <a:t>8</a:t>
            </a:fld>
            <a:endParaRPr lang="en-US" dirty="0">
              <a:solidFill>
                <a:prstClr val="black"/>
              </a:solidFill>
              <a:latin typeface="Calibri"/>
            </a:endParaRPr>
          </a:p>
        </p:txBody>
      </p:sp>
    </p:spTree>
    <p:extLst>
      <p:ext uri="{BB962C8B-B14F-4D97-AF65-F5344CB8AC3E}">
        <p14:creationId xmlns:p14="http://schemas.microsoft.com/office/powerpoint/2010/main" val="227535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3600" y="685800"/>
            <a:ext cx="5867400" cy="457200"/>
          </a:xfrm>
          <a:prstGeom prst="rect">
            <a:avLst/>
          </a:prstGeom>
        </p:spPr>
        <p:txBody>
          <a:bodyPr/>
          <a:lstStyle>
            <a:lvl1pPr algn="l">
              <a:spcBef>
                <a:spcPts val="0"/>
              </a:spcBef>
              <a:defRPr sz="2800" b="1" cap="all" spc="0" baseline="0">
                <a:solidFill>
                  <a:srgbClr val="F1563F"/>
                </a:solidFill>
                <a:latin typeface="Arial" pitchFamily="34" charset="0"/>
                <a:cs typeface="Arial" pitchFamily="34" charset="0"/>
              </a:defRPr>
            </a:lvl1pPr>
          </a:lstStyle>
          <a:p>
            <a:r>
              <a:rPr lang="en-US" dirty="0" smtClean="0"/>
              <a:t>Company name</a:t>
            </a:r>
            <a:endParaRPr lang="en-US" dirty="0"/>
          </a:p>
        </p:txBody>
      </p:sp>
      <p:sp>
        <p:nvSpPr>
          <p:cNvPr id="17" name="Text Placeholder 16"/>
          <p:cNvSpPr>
            <a:spLocks noGrp="1"/>
          </p:cNvSpPr>
          <p:nvPr>
            <p:ph type="body" sz="quarter" idx="11" hasCustomPrompt="1"/>
          </p:nvPr>
        </p:nvSpPr>
        <p:spPr>
          <a:xfrm>
            <a:off x="2286000" y="5562600"/>
            <a:ext cx="6400800" cy="533400"/>
          </a:xfrm>
          <a:prstGeom prst="rect">
            <a:avLst/>
          </a:prstGeom>
        </p:spPr>
        <p:txBody>
          <a:bodyPr/>
          <a:lstStyle>
            <a:lvl1pPr>
              <a:buNone/>
              <a:defRPr sz="1400" b="1">
                <a:solidFill>
                  <a:schemeClr val="bg1">
                    <a:lumMod val="50000"/>
                  </a:schemeClr>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en-US" dirty="0" smtClean="0"/>
              <a:t>SRA Name</a:t>
            </a:r>
          </a:p>
          <a:p>
            <a:pPr lvl="0"/>
            <a:r>
              <a:rPr lang="en-US" dirty="0" smtClean="0"/>
              <a:t>SRA Title</a:t>
            </a:r>
          </a:p>
        </p:txBody>
      </p:sp>
      <p:sp>
        <p:nvSpPr>
          <p:cNvPr id="18" name="Text Placeholder 16"/>
          <p:cNvSpPr>
            <a:spLocks noGrp="1"/>
          </p:cNvSpPr>
          <p:nvPr>
            <p:ph type="body" sz="quarter" idx="12" hasCustomPrompt="1"/>
          </p:nvPr>
        </p:nvSpPr>
        <p:spPr>
          <a:xfrm>
            <a:off x="2286000" y="6172200"/>
            <a:ext cx="6400800" cy="6096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400" b="0">
                <a:solidFill>
                  <a:schemeClr val="bg1">
                    <a:lumMod val="50000"/>
                  </a:schemeClr>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Report date range:</a:t>
            </a:r>
          </a:p>
          <a:p>
            <a:pPr lvl="0"/>
            <a:r>
              <a:rPr lang="en-US" dirty="0" smtClean="0"/>
              <a:t>Presentation date:</a:t>
            </a:r>
          </a:p>
        </p:txBody>
      </p:sp>
      <p:sp>
        <p:nvSpPr>
          <p:cNvPr id="19" name="Text Placeholder 11"/>
          <p:cNvSpPr>
            <a:spLocks noGrp="1"/>
          </p:cNvSpPr>
          <p:nvPr>
            <p:ph type="body" sz="quarter" idx="13" hasCustomPrompt="1"/>
          </p:nvPr>
        </p:nvSpPr>
        <p:spPr>
          <a:xfrm>
            <a:off x="2133600" y="1143000"/>
            <a:ext cx="5867400" cy="457200"/>
          </a:xfrm>
          <a:prstGeom prst="rect">
            <a:avLst/>
          </a:prstGeom>
        </p:spPr>
        <p:txBody>
          <a:bodyPr/>
          <a:lstStyle>
            <a:lvl1pPr>
              <a:spcBef>
                <a:spcPts val="0"/>
              </a:spcBef>
              <a:buNone/>
              <a:defRPr sz="2800" b="1" kern="1200" cap="none" spc="0" baseline="0">
                <a:solidFill>
                  <a:schemeClr val="bg1">
                    <a:lumMod val="50000"/>
                  </a:schemeClr>
                </a:solidFill>
                <a:latin typeface="Arial" pitchFamily="34" charset="0"/>
                <a:cs typeface="Arial" pitchFamily="34" charset="0"/>
              </a:defRPr>
            </a:lvl1pPr>
            <a:lvl2pPr>
              <a:buNone/>
              <a:defRPr/>
            </a:lvl2pPr>
          </a:lstStyle>
          <a:p>
            <a:pPr lvl="0"/>
            <a:r>
              <a:rPr lang="en-US" dirty="0" smtClean="0"/>
              <a:t>Meeting Type</a:t>
            </a:r>
          </a:p>
        </p:txBody>
      </p:sp>
      <p:sp>
        <p:nvSpPr>
          <p:cNvPr id="20" name="Text Placeholder 11"/>
          <p:cNvSpPr>
            <a:spLocks noGrp="1"/>
          </p:cNvSpPr>
          <p:nvPr>
            <p:ph type="body" sz="quarter" idx="14" hasCustomPrompt="1"/>
          </p:nvPr>
        </p:nvSpPr>
        <p:spPr>
          <a:xfrm>
            <a:off x="2133600" y="1600200"/>
            <a:ext cx="5867400" cy="457200"/>
          </a:xfrm>
          <a:prstGeom prst="rect">
            <a:avLst/>
          </a:prstGeom>
        </p:spPr>
        <p:txBody>
          <a:bodyPr/>
          <a:lstStyle>
            <a:lvl1pPr>
              <a:spcBef>
                <a:spcPts val="0"/>
              </a:spcBef>
              <a:buNone/>
              <a:defRPr sz="2400" b="0" kern="1200" cap="none" spc="0" baseline="0">
                <a:solidFill>
                  <a:schemeClr val="bg1">
                    <a:lumMod val="50000"/>
                  </a:schemeClr>
                </a:solidFill>
                <a:latin typeface="Arial" pitchFamily="34" charset="0"/>
                <a:cs typeface="Arial" pitchFamily="34" charset="0"/>
              </a:defRPr>
            </a:lvl1pPr>
            <a:lvl2pPr>
              <a:buNone/>
              <a:defRPr/>
            </a:lvl2pPr>
          </a:lstStyle>
          <a:p>
            <a:pPr lvl="0"/>
            <a:r>
              <a:rPr lang="en-US" dirty="0" smtClean="0"/>
              <a:t>SIR Type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Quad">
    <p:spTree>
      <p:nvGrpSpPr>
        <p:cNvPr id="1" name=""/>
        <p:cNvGrpSpPr/>
        <p:nvPr/>
      </p:nvGrpSpPr>
      <p:grpSpPr>
        <a:xfrm>
          <a:off x="0" y="0"/>
          <a:ext cx="0" cy="0"/>
          <a:chOff x="0" y="0"/>
          <a:chExt cx="0" cy="0"/>
        </a:xfrm>
      </p:grpSpPr>
      <p:sp>
        <p:nvSpPr>
          <p:cNvPr id="2" name="Rectangle 1"/>
          <p:cNvSpPr/>
          <p:nvPr userDrawn="1"/>
        </p:nvSpPr>
        <p:spPr bwMode="gray">
          <a:xfrm>
            <a:off x="609600" y="1524000"/>
            <a:ext cx="79248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userDrawn="1"/>
        </p:nvSpPr>
        <p:spPr bwMode="auto">
          <a:xfrm>
            <a:off x="614094" y="1514474"/>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sp>
        <p:nvSpPr>
          <p:cNvPr id="4" name="Rectangle 3"/>
          <p:cNvSpPr>
            <a:spLocks noChangeArrowheads="1"/>
          </p:cNvSpPr>
          <p:nvPr userDrawn="1"/>
        </p:nvSpPr>
        <p:spPr bwMode="auto">
          <a:xfrm>
            <a:off x="609600" y="3876207"/>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sp>
        <p:nvSpPr>
          <p:cNvPr id="5" name="Title 1"/>
          <p:cNvSpPr>
            <a:spLocks noGrp="1"/>
          </p:cNvSpPr>
          <p:nvPr>
            <p:ph type="title" hasCustomPrompt="1"/>
          </p:nvPr>
        </p:nvSpPr>
        <p:spPr bwMode="gray">
          <a:xfrm>
            <a:off x="2395728" y="164592"/>
            <a:ext cx="6467475" cy="673608"/>
          </a:xfrm>
          <a:prstGeom prst="rect">
            <a:avLst/>
          </a:prstGeom>
        </p:spPr>
        <p:txBody>
          <a:bodyPr anchor="ctr"/>
          <a:lstStyle>
            <a:lvl1pPr>
              <a:defRPr sz="1800"/>
            </a:lvl1pPr>
          </a:lstStyle>
          <a:p>
            <a:r>
              <a:rPr lang="en-US" dirty="0" smtClean="0"/>
              <a:t>Section Title</a:t>
            </a:r>
            <a:br>
              <a:rPr lang="en-US" dirty="0" smtClean="0"/>
            </a:br>
            <a:r>
              <a:rPr lang="en-US" dirty="0" smtClean="0"/>
              <a:t>Slide Content</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grpSp>
        <p:nvGrpSpPr>
          <p:cNvPr id="2" name="Group 13"/>
          <p:cNvGrpSpPr/>
          <p:nvPr userDrawn="1"/>
        </p:nvGrpSpPr>
        <p:grpSpPr>
          <a:xfrm flipH="1">
            <a:off x="5525703" y="0"/>
            <a:ext cx="3618297" cy="1491800"/>
            <a:chOff x="-1" y="1"/>
            <a:chExt cx="3618297" cy="1491800"/>
          </a:xfrm>
        </p:grpSpPr>
        <p:sp>
          <p:nvSpPr>
            <p:cNvPr id="15" name="Isosceles Triangle 14"/>
            <p:cNvSpPr/>
            <p:nvPr/>
          </p:nvSpPr>
          <p:spPr>
            <a:xfrm rot="5400000" flipH="1">
              <a:off x="1063248" y="-1063248"/>
              <a:ext cx="1491800" cy="3618297"/>
            </a:xfrm>
            <a:prstGeom prst="triangle">
              <a:avLst>
                <a:gd name="adj" fmla="val 100000"/>
              </a:avLst>
            </a:prstGeom>
            <a:solidFill>
              <a:srgbClr val="62BA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sosceles Triangle 15"/>
            <p:cNvSpPr/>
            <p:nvPr/>
          </p:nvSpPr>
          <p:spPr>
            <a:xfrm rot="5400000" flipH="1">
              <a:off x="423263" y="-423262"/>
              <a:ext cx="1038212" cy="1884737"/>
            </a:xfrm>
            <a:prstGeom prst="triangle">
              <a:avLst>
                <a:gd name="adj" fmla="val 100000"/>
              </a:avLst>
            </a:prstGeom>
            <a:solidFill>
              <a:srgbClr val="79C6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descr="ForeSee_r_c_no-icc.jpg"/>
          <p:cNvPicPr>
            <a:picLocks noChangeAspect="1"/>
          </p:cNvPicPr>
          <p:nvPr userDrawn="1"/>
        </p:nvPicPr>
        <p:blipFill>
          <a:blip r:embed="rId2" cstate="print"/>
          <a:stretch>
            <a:fillRect/>
          </a:stretch>
        </p:blipFill>
        <p:spPr>
          <a:xfrm>
            <a:off x="152400" y="268941"/>
            <a:ext cx="1036319" cy="457200"/>
          </a:xfrm>
          <a:prstGeom prst="rect">
            <a:avLst/>
          </a:prstGeom>
        </p:spPr>
      </p:pic>
      <p:sp>
        <p:nvSpPr>
          <p:cNvPr id="29" name="Title 1"/>
          <p:cNvSpPr>
            <a:spLocks noGrp="1"/>
          </p:cNvSpPr>
          <p:nvPr>
            <p:ph type="title" hasCustomPrompt="1"/>
          </p:nvPr>
        </p:nvSpPr>
        <p:spPr>
          <a:xfrm>
            <a:off x="1828800" y="2133600"/>
            <a:ext cx="7086600" cy="457200"/>
          </a:xfrm>
          <a:prstGeom prst="rect">
            <a:avLst/>
          </a:prstGeom>
        </p:spPr>
        <p:txBody>
          <a:bodyPr/>
          <a:lstStyle>
            <a:lvl1pPr algn="l">
              <a:defRPr sz="2800" b="1" cap="none" baseline="0">
                <a:solidFill>
                  <a:schemeClr val="tx1">
                    <a:lumMod val="75000"/>
                    <a:lumOff val="2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0" name="Text Placeholder 6"/>
          <p:cNvSpPr>
            <a:spLocks noGrp="1"/>
          </p:cNvSpPr>
          <p:nvPr>
            <p:ph type="body" sz="quarter" idx="12"/>
          </p:nvPr>
        </p:nvSpPr>
        <p:spPr>
          <a:xfrm>
            <a:off x="1828800" y="2743200"/>
            <a:ext cx="6019800" cy="2971800"/>
          </a:xfrm>
          <a:prstGeom prst="rect">
            <a:avLst/>
          </a:prstGeom>
        </p:spPr>
        <p:txBody>
          <a:bodyPr/>
          <a:lstStyle>
            <a:lvl1pPr>
              <a:buFont typeface="Arial" pitchFamily="34" charset="0"/>
              <a:buChar char="˃"/>
              <a:defRPr sz="1800" b="1">
                <a:solidFill>
                  <a:schemeClr val="tx1">
                    <a:lumMod val="50000"/>
                    <a:lumOff val="50000"/>
                  </a:schemeClr>
                </a:solidFill>
                <a:latin typeface="Arial" pitchFamily="34" charset="0"/>
                <a:cs typeface="Arial" pitchFamily="34" charset="0"/>
              </a:defRPr>
            </a:lvl1pPr>
            <a:lvl2pPr>
              <a:defRPr b="1">
                <a:solidFill>
                  <a:schemeClr val="tx1">
                    <a:lumMod val="50000"/>
                    <a:lumOff val="50000"/>
                  </a:schemeClr>
                </a:solidFill>
              </a:defRPr>
            </a:lvl2pPr>
            <a:lvl3pPr>
              <a:defRPr b="1">
                <a:solidFill>
                  <a:schemeClr val="tx1">
                    <a:lumMod val="50000"/>
                    <a:lumOff val="50000"/>
                  </a:schemeClr>
                </a:solidFill>
              </a:defRPr>
            </a:lvl3pPr>
            <a:lvl4pPr>
              <a:defRPr b="1">
                <a:solidFill>
                  <a:schemeClr val="tx1">
                    <a:lumMod val="50000"/>
                    <a:lumOff val="50000"/>
                  </a:schemeClr>
                </a:solidFill>
              </a:defRPr>
            </a:lvl4pPr>
            <a:lvl5pPr>
              <a:defRPr b="1">
                <a:solidFill>
                  <a:schemeClr val="tx1">
                    <a:lumMod val="50000"/>
                    <a:lumOff val="50000"/>
                  </a:schemeClr>
                </a:solidFill>
              </a:defRPr>
            </a:lvl5pPr>
          </a:lstStyle>
          <a:p>
            <a:pPr lvl="0"/>
            <a:r>
              <a:rPr lang="en-US" dirty="0" smtClean="0"/>
              <a:t>Click to edit Master text styles</a:t>
            </a:r>
          </a:p>
        </p:txBody>
      </p:sp>
      <p:sp>
        <p:nvSpPr>
          <p:cNvPr id="27" name="Rectangle 26"/>
          <p:cNvSpPr/>
          <p:nvPr userDrawn="1"/>
        </p:nvSpPr>
        <p:spPr>
          <a:xfrm>
            <a:off x="8834300" y="6642556"/>
            <a:ext cx="309700" cy="215444"/>
          </a:xfrm>
          <a:prstGeom prst="rect">
            <a:avLst/>
          </a:prstGeom>
        </p:spPr>
        <p:txBody>
          <a:bodyPr wrap="none">
            <a:spAutoFit/>
          </a:bodyPr>
          <a:lstStyle/>
          <a:p>
            <a:pPr algn="ctr">
              <a:lnSpc>
                <a:spcPct val="100000"/>
              </a:lnSpc>
              <a:spcBef>
                <a:spcPct val="0"/>
              </a:spcBef>
              <a:buFontTx/>
              <a:buNone/>
            </a:pPr>
            <a:fld id="{A5751C76-5B84-47B0-A150-CA73DED3BDE7}" type="slidenum">
              <a:rPr lang="en-US" sz="800" smtClean="0">
                <a:solidFill>
                  <a:schemeClr val="tx1">
                    <a:lumMod val="65000"/>
                    <a:lumOff val="35000"/>
                  </a:schemeClr>
                </a:solidFill>
              </a:rPr>
              <a:pPr algn="ctr">
                <a:lnSpc>
                  <a:spcPct val="100000"/>
                </a:lnSpc>
                <a:spcBef>
                  <a:spcPct val="0"/>
                </a:spcBef>
                <a:buFontTx/>
                <a:buNone/>
              </a:pP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94877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395728" y="164592"/>
            <a:ext cx="6467475" cy="673608"/>
          </a:xfrm>
          <a:prstGeom prst="rect">
            <a:avLst/>
          </a:prstGeom>
        </p:spPr>
        <p:txBody>
          <a:bodyPr anchor="ctr"/>
          <a:lstStyle>
            <a:lvl1pPr>
              <a:defRPr sz="1800"/>
            </a:lvl1pPr>
          </a:lstStyle>
          <a:p>
            <a:r>
              <a:rPr lang="en-US" dirty="0" smtClean="0"/>
              <a:t>Section Title</a:t>
            </a:r>
            <a:br>
              <a:rPr lang="en-US" dirty="0" smtClean="0"/>
            </a:br>
            <a:r>
              <a:rPr lang="en-US" dirty="0" smtClean="0"/>
              <a:t>Slide Content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395728" y="164592"/>
            <a:ext cx="6467475" cy="673608"/>
          </a:xfrm>
          <a:prstGeom prst="rect">
            <a:avLst/>
          </a:prstGeom>
        </p:spPr>
        <p:txBody>
          <a:bodyPr anchor="ctr"/>
          <a:lstStyle>
            <a:lvl1pPr>
              <a:defRPr sz="1800"/>
            </a:lvl1pPr>
          </a:lstStyle>
          <a:p>
            <a:r>
              <a:rPr lang="en-US" dirty="0" smtClean="0"/>
              <a:t>Section Title</a:t>
            </a:r>
            <a:br>
              <a:rPr lang="en-US" dirty="0" smtClean="0"/>
            </a:br>
            <a:r>
              <a:rPr lang="en-US" dirty="0" smtClean="0"/>
              <a:t>Slide Content</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009CDE"/>
              </a:buClr>
              <a:buFont typeface="Arial" pitchFamily="34" charset="0"/>
              <a:buChar char="&gt;"/>
              <a:defRPr>
                <a:solidFill>
                  <a:schemeClr val="tx1">
                    <a:lumMod val="90000"/>
                    <a:lumOff val="10000"/>
                  </a:schemeClr>
                </a:solidFill>
              </a:defRPr>
            </a:lvl1pPr>
            <a:lvl2pPr>
              <a:defRPr>
                <a:solidFill>
                  <a:schemeClr val="tx1">
                    <a:lumMod val="90000"/>
                    <a:lumOff val="10000"/>
                  </a:schemeClr>
                </a:solidFill>
              </a:defRPr>
            </a:lvl2pPr>
            <a:lvl3pPr>
              <a:defRPr>
                <a:solidFill>
                  <a:schemeClr val="tx1">
                    <a:lumMod val="90000"/>
                    <a:lumOff val="10000"/>
                  </a:schemeClr>
                </a:solidFill>
              </a:defRPr>
            </a:lvl3pPr>
            <a:lvl4pPr>
              <a:defRPr>
                <a:solidFill>
                  <a:schemeClr val="tx1">
                    <a:lumMod val="90000"/>
                    <a:lumOff val="10000"/>
                  </a:schemeClr>
                </a:solidFill>
              </a:defRPr>
            </a:lvl4pPr>
            <a:lvl5pP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Quad">
    <p:spTree>
      <p:nvGrpSpPr>
        <p:cNvPr id="1" name=""/>
        <p:cNvGrpSpPr/>
        <p:nvPr/>
      </p:nvGrpSpPr>
      <p:grpSpPr>
        <a:xfrm>
          <a:off x="0" y="0"/>
          <a:ext cx="0" cy="0"/>
          <a:chOff x="0" y="0"/>
          <a:chExt cx="0" cy="0"/>
        </a:xfrm>
      </p:grpSpPr>
      <p:sp>
        <p:nvSpPr>
          <p:cNvPr id="3" name="Rectangle 2"/>
          <p:cNvSpPr/>
          <p:nvPr userDrawn="1"/>
        </p:nvSpPr>
        <p:spPr bwMode="gray">
          <a:xfrm>
            <a:off x="609600" y="1524000"/>
            <a:ext cx="79248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userDrawn="1"/>
        </p:nvSpPr>
        <p:spPr bwMode="auto">
          <a:xfrm>
            <a:off x="614094" y="1514474"/>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sp>
        <p:nvSpPr>
          <p:cNvPr id="5" name="Rectangle 4"/>
          <p:cNvSpPr>
            <a:spLocks noChangeArrowheads="1"/>
          </p:cNvSpPr>
          <p:nvPr userDrawn="1"/>
        </p:nvSpPr>
        <p:spPr bwMode="auto">
          <a:xfrm>
            <a:off x="609600" y="3962400"/>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cxnSp>
        <p:nvCxnSpPr>
          <p:cNvPr id="6" name="Straight Connector 5"/>
          <p:cNvCxnSpPr>
            <a:endCxn id="3" idx="2"/>
          </p:cNvCxnSpPr>
          <p:nvPr userDrawn="1"/>
        </p:nvCxnSpPr>
        <p:spPr bwMode="gray">
          <a:xfrm rot="5400000">
            <a:off x="2324100" y="4076700"/>
            <a:ext cx="4495800" cy="1588"/>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bwMode="gray">
          <a:xfrm>
            <a:off x="2395728" y="164592"/>
            <a:ext cx="6467475" cy="673608"/>
          </a:xfrm>
          <a:prstGeom prst="rect">
            <a:avLst/>
          </a:prstGeom>
        </p:spPr>
        <p:txBody>
          <a:bodyPr anchor="ctr"/>
          <a:lstStyle>
            <a:lvl1pPr>
              <a:defRPr sz="1800"/>
            </a:lvl1pPr>
          </a:lstStyle>
          <a:p>
            <a:r>
              <a:rPr lang="en-US" dirty="0" smtClean="0"/>
              <a:t>Section Title</a:t>
            </a:r>
            <a:br>
              <a:rPr lang="en-US" dirty="0" smtClean="0"/>
            </a:br>
            <a:r>
              <a:rPr lang="en-US" dirty="0" smtClean="0"/>
              <a:t>Slide Content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Quad A">
    <p:spTree>
      <p:nvGrpSpPr>
        <p:cNvPr id="1" name=""/>
        <p:cNvGrpSpPr/>
        <p:nvPr/>
      </p:nvGrpSpPr>
      <p:grpSpPr>
        <a:xfrm>
          <a:off x="0" y="0"/>
          <a:ext cx="0" cy="0"/>
          <a:chOff x="0" y="0"/>
          <a:chExt cx="0" cy="0"/>
        </a:xfrm>
      </p:grpSpPr>
      <p:sp>
        <p:nvSpPr>
          <p:cNvPr id="7" name="Rectangle 6"/>
          <p:cNvSpPr/>
          <p:nvPr userDrawn="1"/>
        </p:nvSpPr>
        <p:spPr bwMode="gray">
          <a:xfrm>
            <a:off x="609600" y="1524000"/>
            <a:ext cx="79248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userDrawn="1"/>
        </p:nvSpPr>
        <p:spPr bwMode="auto">
          <a:xfrm>
            <a:off x="614094" y="1514474"/>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sp>
        <p:nvSpPr>
          <p:cNvPr id="9" name="Rectangle 8"/>
          <p:cNvSpPr>
            <a:spLocks noChangeArrowheads="1"/>
          </p:cNvSpPr>
          <p:nvPr userDrawn="1"/>
        </p:nvSpPr>
        <p:spPr bwMode="auto">
          <a:xfrm>
            <a:off x="609600" y="3647607"/>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cxnSp>
        <p:nvCxnSpPr>
          <p:cNvPr id="10" name="Straight Connector 9"/>
          <p:cNvCxnSpPr>
            <a:stCxn id="8" idx="2"/>
          </p:cNvCxnSpPr>
          <p:nvPr userDrawn="1"/>
        </p:nvCxnSpPr>
        <p:spPr bwMode="gray">
          <a:xfrm rot="5400000">
            <a:off x="3658958" y="2742310"/>
            <a:ext cx="1828333" cy="2247"/>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bwMode="gray">
          <a:xfrm>
            <a:off x="2395728" y="164592"/>
            <a:ext cx="6467475" cy="673608"/>
          </a:xfrm>
          <a:prstGeom prst="rect">
            <a:avLst/>
          </a:prstGeom>
        </p:spPr>
        <p:txBody>
          <a:bodyPr anchor="ctr"/>
          <a:lstStyle>
            <a:lvl1pPr>
              <a:defRPr sz="1800"/>
            </a:lvl1pPr>
          </a:lstStyle>
          <a:p>
            <a:r>
              <a:rPr lang="en-US" dirty="0" smtClean="0"/>
              <a:t>Section Title</a:t>
            </a:r>
            <a:br>
              <a:rPr lang="en-US" dirty="0" smtClean="0"/>
            </a:br>
            <a:r>
              <a:rPr lang="en-US" dirty="0" smtClean="0"/>
              <a:t>Slide Content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Quad B">
    <p:spTree>
      <p:nvGrpSpPr>
        <p:cNvPr id="1" name=""/>
        <p:cNvGrpSpPr/>
        <p:nvPr/>
      </p:nvGrpSpPr>
      <p:grpSpPr>
        <a:xfrm>
          <a:off x="0" y="0"/>
          <a:ext cx="0" cy="0"/>
          <a:chOff x="0" y="0"/>
          <a:chExt cx="0" cy="0"/>
        </a:xfrm>
      </p:grpSpPr>
      <p:sp>
        <p:nvSpPr>
          <p:cNvPr id="7" name="Rectangle 6"/>
          <p:cNvSpPr/>
          <p:nvPr userDrawn="1"/>
        </p:nvSpPr>
        <p:spPr bwMode="gray">
          <a:xfrm>
            <a:off x="609600" y="1524000"/>
            <a:ext cx="79248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userDrawn="1"/>
        </p:nvSpPr>
        <p:spPr bwMode="auto">
          <a:xfrm>
            <a:off x="614094" y="1514474"/>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sp>
        <p:nvSpPr>
          <p:cNvPr id="9" name="Rectangle 8"/>
          <p:cNvSpPr>
            <a:spLocks noChangeArrowheads="1"/>
          </p:cNvSpPr>
          <p:nvPr userDrawn="1"/>
        </p:nvSpPr>
        <p:spPr bwMode="auto">
          <a:xfrm>
            <a:off x="609600" y="3952407"/>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cxnSp>
        <p:nvCxnSpPr>
          <p:cNvPr id="10" name="Straight Connector 9"/>
          <p:cNvCxnSpPr>
            <a:stCxn id="8" idx="2"/>
            <a:endCxn id="9" idx="0"/>
          </p:cNvCxnSpPr>
          <p:nvPr userDrawn="1"/>
        </p:nvCxnSpPr>
        <p:spPr bwMode="gray">
          <a:xfrm rot="5400000">
            <a:off x="3510430" y="2888590"/>
            <a:ext cx="2123140" cy="449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bwMode="gray">
          <a:xfrm>
            <a:off x="2395728" y="164592"/>
            <a:ext cx="6467475" cy="673608"/>
          </a:xfrm>
          <a:prstGeom prst="rect">
            <a:avLst/>
          </a:prstGeom>
        </p:spPr>
        <p:txBody>
          <a:bodyPr anchor="ctr"/>
          <a:lstStyle>
            <a:lvl1pPr>
              <a:defRPr sz="1800"/>
            </a:lvl1pPr>
          </a:lstStyle>
          <a:p>
            <a:r>
              <a:rPr lang="en-US" dirty="0" smtClean="0"/>
              <a:t>Section Title</a:t>
            </a:r>
            <a:br>
              <a:rPr lang="en-US" dirty="0" smtClean="0"/>
            </a:br>
            <a:r>
              <a:rPr lang="en-US" dirty="0" smtClean="0"/>
              <a:t>Slide Content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p:spTree>
      <p:nvGrpSpPr>
        <p:cNvPr id="1" name=""/>
        <p:cNvGrpSpPr/>
        <p:nvPr/>
      </p:nvGrpSpPr>
      <p:grpSpPr>
        <a:xfrm>
          <a:off x="0" y="0"/>
          <a:ext cx="0" cy="0"/>
          <a:chOff x="0" y="0"/>
          <a:chExt cx="0" cy="0"/>
        </a:xfrm>
      </p:grpSpPr>
      <p:sp>
        <p:nvSpPr>
          <p:cNvPr id="2" name="Rectangle 1"/>
          <p:cNvSpPr/>
          <p:nvPr userDrawn="1"/>
        </p:nvSpPr>
        <p:spPr bwMode="gray">
          <a:xfrm>
            <a:off x="609600" y="1524000"/>
            <a:ext cx="79248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userDrawn="1"/>
        </p:nvSpPr>
        <p:spPr bwMode="auto">
          <a:xfrm>
            <a:off x="614094" y="1514474"/>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sp>
        <p:nvSpPr>
          <p:cNvPr id="4" name="Title 1"/>
          <p:cNvSpPr>
            <a:spLocks noGrp="1"/>
          </p:cNvSpPr>
          <p:nvPr>
            <p:ph type="title" hasCustomPrompt="1"/>
          </p:nvPr>
        </p:nvSpPr>
        <p:spPr bwMode="gray">
          <a:xfrm>
            <a:off x="2395728" y="164592"/>
            <a:ext cx="6467475" cy="673608"/>
          </a:xfrm>
          <a:prstGeom prst="rect">
            <a:avLst/>
          </a:prstGeom>
        </p:spPr>
        <p:txBody>
          <a:bodyPr anchor="ctr"/>
          <a:lstStyle>
            <a:lvl1pPr>
              <a:defRPr sz="1800"/>
            </a:lvl1pPr>
          </a:lstStyle>
          <a:p>
            <a:r>
              <a:rPr lang="en-US" dirty="0" smtClean="0"/>
              <a:t>Section Title</a:t>
            </a:r>
            <a:br>
              <a:rPr lang="en-US" dirty="0" smtClean="0"/>
            </a:br>
            <a:r>
              <a:rPr lang="en-US" dirty="0" smtClean="0"/>
              <a:t>Slide Content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SI Example Slide">
    <p:spTree>
      <p:nvGrpSpPr>
        <p:cNvPr id="1" name=""/>
        <p:cNvGrpSpPr/>
        <p:nvPr/>
      </p:nvGrpSpPr>
      <p:grpSpPr>
        <a:xfrm>
          <a:off x="0" y="0"/>
          <a:ext cx="0" cy="0"/>
          <a:chOff x="0" y="0"/>
          <a:chExt cx="0" cy="0"/>
        </a:xfrm>
      </p:grpSpPr>
      <p:sp>
        <p:nvSpPr>
          <p:cNvPr id="2" name="Rectangle 1"/>
          <p:cNvSpPr/>
          <p:nvPr userDrawn="1"/>
        </p:nvSpPr>
        <p:spPr bwMode="gray">
          <a:xfrm>
            <a:off x="609600" y="1524000"/>
            <a:ext cx="79248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userDrawn="1"/>
        </p:nvSpPr>
        <p:spPr bwMode="auto">
          <a:xfrm>
            <a:off x="614094" y="1514474"/>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sp>
        <p:nvSpPr>
          <p:cNvPr id="4" name="Rectangle 3"/>
          <p:cNvSpPr>
            <a:spLocks noChangeArrowheads="1"/>
          </p:cNvSpPr>
          <p:nvPr userDrawn="1"/>
        </p:nvSpPr>
        <p:spPr bwMode="auto">
          <a:xfrm>
            <a:off x="609600" y="5171607"/>
            <a:ext cx="7920306" cy="314793"/>
          </a:xfrm>
          <a:prstGeom prst="rect">
            <a:avLst/>
          </a:prstGeom>
          <a:solidFill>
            <a:schemeClr val="tx1">
              <a:lumMod val="75000"/>
              <a:lumOff val="25000"/>
            </a:schemeClr>
          </a:solidFill>
          <a:ln w="9525" algn="ctr">
            <a:noFill/>
            <a:miter lim="800000"/>
            <a:headEnd/>
            <a:tailEnd/>
          </a:ln>
        </p:spPr>
        <p:txBody>
          <a:bodyPr wrap="none" anchor="ctr"/>
          <a:lstStyle/>
          <a:p>
            <a:endParaRPr lang="en-US" b="0"/>
          </a:p>
        </p:txBody>
      </p:sp>
      <p:sp>
        <p:nvSpPr>
          <p:cNvPr id="5" name="TextBox 4"/>
          <p:cNvSpPr txBox="1"/>
          <p:nvPr userDrawn="1"/>
        </p:nvSpPr>
        <p:spPr bwMode="gray">
          <a:xfrm>
            <a:off x="609600" y="1546860"/>
            <a:ext cx="7924800" cy="276999"/>
          </a:xfrm>
          <a:prstGeom prst="rect">
            <a:avLst/>
          </a:prstGeom>
          <a:solidFill>
            <a:schemeClr val="tx1">
              <a:lumMod val="75000"/>
              <a:lumOff val="25000"/>
            </a:schemeClr>
          </a:solidFill>
          <a:ln>
            <a:solidFill>
              <a:schemeClr val="tx1">
                <a:lumMod val="75000"/>
                <a:lumOff val="25000"/>
              </a:schemeClr>
            </a:solidFill>
          </a:ln>
        </p:spPr>
        <p:txBody>
          <a:bodyPr wrap="square" rtlCol="0">
            <a:spAutoFit/>
          </a:bodyPr>
          <a:lstStyle/>
          <a:p>
            <a:pPr marL="344488" indent="-344488" algn="ctr" rtl="0"/>
            <a:r>
              <a:rPr lang="en-US" sz="1200" b="1" kern="1200" dirty="0" smtClean="0">
                <a:solidFill>
                  <a:prstClr val="white"/>
                </a:solidFill>
                <a:latin typeface="+mj-lt"/>
                <a:ea typeface="+mn-ea"/>
                <a:cs typeface="+mn-cs"/>
              </a:rPr>
              <a:t>Reading the Satisfaction Summary</a:t>
            </a:r>
            <a:endParaRPr lang="en-US" sz="1200" b="1" kern="1200" dirty="0">
              <a:solidFill>
                <a:prstClr val="white"/>
              </a:solidFill>
              <a:latin typeface="+mj-lt"/>
              <a:ea typeface="+mn-ea"/>
              <a:cs typeface="+mn-cs"/>
            </a:endParaRPr>
          </a:p>
        </p:txBody>
      </p:sp>
      <p:sp>
        <p:nvSpPr>
          <p:cNvPr id="6" name="TextBox 5"/>
          <p:cNvSpPr txBox="1"/>
          <p:nvPr userDrawn="1"/>
        </p:nvSpPr>
        <p:spPr bwMode="gray">
          <a:xfrm>
            <a:off x="609600" y="5200072"/>
            <a:ext cx="7924800" cy="276999"/>
          </a:xfrm>
          <a:prstGeom prst="rect">
            <a:avLst/>
          </a:prstGeom>
          <a:noFill/>
        </p:spPr>
        <p:txBody>
          <a:bodyPr wrap="square" rtlCol="0">
            <a:spAutoFit/>
          </a:bodyPr>
          <a:lstStyle/>
          <a:p>
            <a:pPr marL="344488" indent="-344488" algn="ctr" rtl="0"/>
            <a:r>
              <a:rPr lang="en-US" sz="1200" b="1" kern="1200" dirty="0" smtClean="0">
                <a:solidFill>
                  <a:prstClr val="white"/>
                </a:solidFill>
                <a:latin typeface="+mj-lt"/>
                <a:ea typeface="+mn-ea"/>
                <a:cs typeface="+mn-cs"/>
              </a:rPr>
              <a:t>Example</a:t>
            </a:r>
            <a:endParaRPr lang="en-US" sz="1200" b="1" kern="1200" dirty="0">
              <a:solidFill>
                <a:prstClr val="white"/>
              </a:solidFill>
              <a:latin typeface="+mj-lt"/>
              <a:ea typeface="+mn-ea"/>
              <a:cs typeface="+mn-cs"/>
            </a:endParaRPr>
          </a:p>
        </p:txBody>
      </p:sp>
      <p:sp>
        <p:nvSpPr>
          <p:cNvPr id="7" name="Title 1"/>
          <p:cNvSpPr>
            <a:spLocks noGrp="1"/>
          </p:cNvSpPr>
          <p:nvPr>
            <p:ph type="title" hasCustomPrompt="1"/>
          </p:nvPr>
        </p:nvSpPr>
        <p:spPr bwMode="gray">
          <a:xfrm>
            <a:off x="2395728" y="164592"/>
            <a:ext cx="6467475" cy="673608"/>
          </a:xfrm>
          <a:prstGeom prst="rect">
            <a:avLst/>
          </a:prstGeom>
        </p:spPr>
        <p:txBody>
          <a:bodyPr anchor="ctr"/>
          <a:lstStyle>
            <a:lvl1pPr>
              <a:defRPr sz="1800"/>
            </a:lvl1pPr>
          </a:lstStyle>
          <a:p>
            <a:r>
              <a:rPr lang="en-US" dirty="0" smtClean="0"/>
              <a:t>Section Title</a:t>
            </a:r>
            <a:br>
              <a:rPr lang="en-US" dirty="0" smtClean="0"/>
            </a:br>
            <a:r>
              <a:rPr lang="en-US" dirty="0" smtClean="0"/>
              <a:t>Slide Content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gif"/><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550" b="29438"/>
          <a:stretch/>
        </p:blipFill>
        <p:spPr>
          <a:xfrm>
            <a:off x="2092960" y="624365"/>
            <a:ext cx="7051040" cy="6233635"/>
          </a:xfrm>
          <a:prstGeom prst="rect">
            <a:avLst/>
          </a:prstGeom>
        </p:spPr>
      </p:pic>
      <p:sp>
        <p:nvSpPr>
          <p:cNvPr id="6" name="Rectangle 10"/>
          <p:cNvSpPr/>
          <p:nvPr/>
        </p:nvSpPr>
        <p:spPr>
          <a:xfrm>
            <a:off x="0" y="0"/>
            <a:ext cx="9144000" cy="6864250"/>
          </a:xfrm>
          <a:custGeom>
            <a:avLst/>
            <a:gdLst/>
            <a:ahLst/>
            <a:cxnLst/>
            <a:rect l="l" t="t" r="r" b="b"/>
            <a:pathLst>
              <a:path w="9144000" h="6852212">
                <a:moveTo>
                  <a:pt x="0" y="0"/>
                </a:moveTo>
                <a:lnTo>
                  <a:pt x="9144000" y="0"/>
                </a:lnTo>
                <a:lnTo>
                  <a:pt x="9144000" y="1487216"/>
                </a:lnTo>
                <a:lnTo>
                  <a:pt x="2170060" y="4291441"/>
                </a:lnTo>
                <a:lnTo>
                  <a:pt x="8540074" y="6852212"/>
                </a:lnTo>
                <a:lnTo>
                  <a:pt x="0" y="68522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2176409" y="1487214"/>
            <a:ext cx="6963841" cy="2809729"/>
          </a:xfrm>
          <a:custGeom>
            <a:avLst/>
            <a:gdLst>
              <a:gd name="connsiteX0" fmla="*/ 0 w 6970191"/>
              <a:gd name="connsiteY0" fmla="*/ 2800204 h 2800204"/>
              <a:gd name="connsiteX1" fmla="*/ 6970191 w 6970191"/>
              <a:gd name="connsiteY1" fmla="*/ 930068 h 2800204"/>
              <a:gd name="connsiteX2" fmla="*/ 6970191 w 6970191"/>
              <a:gd name="connsiteY2" fmla="*/ 0 h 2800204"/>
              <a:gd name="connsiteX3" fmla="*/ 0 w 6970191"/>
              <a:gd name="connsiteY3" fmla="*/ 2800204 h 2800204"/>
              <a:gd name="connsiteX0" fmla="*/ 0 w 6938441"/>
              <a:gd name="connsiteY0" fmla="*/ 2863704 h 2863704"/>
              <a:gd name="connsiteX1" fmla="*/ 6938441 w 6938441"/>
              <a:gd name="connsiteY1" fmla="*/ 930068 h 2863704"/>
              <a:gd name="connsiteX2" fmla="*/ 6938441 w 6938441"/>
              <a:gd name="connsiteY2" fmla="*/ 0 h 2863704"/>
              <a:gd name="connsiteX3" fmla="*/ 0 w 6938441"/>
              <a:gd name="connsiteY3" fmla="*/ 2863704 h 2863704"/>
              <a:gd name="connsiteX0" fmla="*/ 0 w 6967016"/>
              <a:gd name="connsiteY0" fmla="*/ 2812904 h 2812904"/>
              <a:gd name="connsiteX1" fmla="*/ 6967016 w 6967016"/>
              <a:gd name="connsiteY1" fmla="*/ 930068 h 2812904"/>
              <a:gd name="connsiteX2" fmla="*/ 6967016 w 6967016"/>
              <a:gd name="connsiteY2" fmla="*/ 0 h 2812904"/>
              <a:gd name="connsiteX3" fmla="*/ 0 w 6967016"/>
              <a:gd name="connsiteY3" fmla="*/ 2812904 h 2812904"/>
              <a:gd name="connsiteX0" fmla="*/ 0 w 6967016"/>
              <a:gd name="connsiteY0" fmla="*/ 2812904 h 2812904"/>
              <a:gd name="connsiteX1" fmla="*/ 6967016 w 6967016"/>
              <a:gd name="connsiteY1" fmla="*/ 930068 h 2812904"/>
              <a:gd name="connsiteX2" fmla="*/ 6967016 w 6967016"/>
              <a:gd name="connsiteY2" fmla="*/ 0 h 2812904"/>
              <a:gd name="connsiteX3" fmla="*/ 0 w 6967016"/>
              <a:gd name="connsiteY3" fmla="*/ 2812904 h 2812904"/>
              <a:gd name="connsiteX0" fmla="*/ 0 w 6967016"/>
              <a:gd name="connsiteY0" fmla="*/ 2676379 h 2676379"/>
              <a:gd name="connsiteX1" fmla="*/ 6967016 w 6967016"/>
              <a:gd name="connsiteY1" fmla="*/ 930068 h 2676379"/>
              <a:gd name="connsiteX2" fmla="*/ 6967016 w 6967016"/>
              <a:gd name="connsiteY2" fmla="*/ 0 h 2676379"/>
              <a:gd name="connsiteX3" fmla="*/ 0 w 6967016"/>
              <a:gd name="connsiteY3" fmla="*/ 2676379 h 2676379"/>
              <a:gd name="connsiteX0" fmla="*/ 0 w 6963841"/>
              <a:gd name="connsiteY0" fmla="*/ 2809729 h 2809729"/>
              <a:gd name="connsiteX1" fmla="*/ 6963841 w 6963841"/>
              <a:gd name="connsiteY1" fmla="*/ 930068 h 2809729"/>
              <a:gd name="connsiteX2" fmla="*/ 6963841 w 6963841"/>
              <a:gd name="connsiteY2" fmla="*/ 0 h 2809729"/>
              <a:gd name="connsiteX3" fmla="*/ 0 w 6963841"/>
              <a:gd name="connsiteY3" fmla="*/ 2809729 h 2809729"/>
            </a:gdLst>
            <a:ahLst/>
            <a:cxnLst>
              <a:cxn ang="0">
                <a:pos x="connsiteX0" y="connsiteY0"/>
              </a:cxn>
              <a:cxn ang="0">
                <a:pos x="connsiteX1" y="connsiteY1"/>
              </a:cxn>
              <a:cxn ang="0">
                <a:pos x="connsiteX2" y="connsiteY2"/>
              </a:cxn>
              <a:cxn ang="0">
                <a:pos x="connsiteX3" y="connsiteY3"/>
              </a:cxn>
            </a:cxnLst>
            <a:rect l="l" t="t" r="r" b="b"/>
            <a:pathLst>
              <a:path w="6963841" h="2809729">
                <a:moveTo>
                  <a:pt x="0" y="2809729"/>
                </a:moveTo>
                <a:lnTo>
                  <a:pt x="6963841" y="930068"/>
                </a:lnTo>
                <a:lnTo>
                  <a:pt x="6963841" y="0"/>
                </a:lnTo>
                <a:lnTo>
                  <a:pt x="0" y="2809729"/>
                </a:lnTo>
                <a:close/>
              </a:path>
            </a:pathLst>
          </a:custGeom>
          <a:solidFill>
            <a:schemeClr val="bg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2170059" y="4298355"/>
            <a:ext cx="6976681" cy="2561138"/>
          </a:xfrm>
          <a:custGeom>
            <a:avLst/>
            <a:gdLst>
              <a:gd name="connsiteX0" fmla="*/ 0 w 6950190"/>
              <a:gd name="connsiteY0" fmla="*/ 0 h 2590189"/>
              <a:gd name="connsiteX1" fmla="*/ 6950190 w 6950190"/>
              <a:gd name="connsiteY1" fmla="*/ 1790131 h 2590189"/>
              <a:gd name="connsiteX2" fmla="*/ 6950190 w 6950190"/>
              <a:gd name="connsiteY2" fmla="*/ 2590189 h 2590189"/>
              <a:gd name="connsiteX3" fmla="*/ 6370174 w 6950190"/>
              <a:gd name="connsiteY3" fmla="*/ 2580188 h 2590189"/>
              <a:gd name="connsiteX4" fmla="*/ 0 w 6950190"/>
              <a:gd name="connsiteY4" fmla="*/ 0 h 2590189"/>
              <a:gd name="connsiteX0" fmla="*/ 0 w 6970191"/>
              <a:gd name="connsiteY0" fmla="*/ 0 h 2440178"/>
              <a:gd name="connsiteX1" fmla="*/ 6970191 w 6970191"/>
              <a:gd name="connsiteY1" fmla="*/ 1640120 h 2440178"/>
              <a:gd name="connsiteX2" fmla="*/ 6970191 w 6970191"/>
              <a:gd name="connsiteY2" fmla="*/ 2440178 h 2440178"/>
              <a:gd name="connsiteX3" fmla="*/ 6390175 w 6970191"/>
              <a:gd name="connsiteY3" fmla="*/ 2430177 h 2440178"/>
              <a:gd name="connsiteX4" fmla="*/ 0 w 6970191"/>
              <a:gd name="connsiteY4" fmla="*/ 0 h 2440178"/>
              <a:gd name="connsiteX0" fmla="*/ 0 w 6970191"/>
              <a:gd name="connsiteY0" fmla="*/ 0 h 2580188"/>
              <a:gd name="connsiteX1" fmla="*/ 6970191 w 6970191"/>
              <a:gd name="connsiteY1" fmla="*/ 1780130 h 2580188"/>
              <a:gd name="connsiteX2" fmla="*/ 6970191 w 6970191"/>
              <a:gd name="connsiteY2" fmla="*/ 2580188 h 2580188"/>
              <a:gd name="connsiteX3" fmla="*/ 6390175 w 6970191"/>
              <a:gd name="connsiteY3" fmla="*/ 2570187 h 2580188"/>
              <a:gd name="connsiteX4" fmla="*/ 0 w 6970191"/>
              <a:gd name="connsiteY4" fmla="*/ 0 h 2580188"/>
              <a:gd name="connsiteX0" fmla="*/ 0 w 6970191"/>
              <a:gd name="connsiteY0" fmla="*/ 0 h 2570187"/>
              <a:gd name="connsiteX1" fmla="*/ 6970191 w 6970191"/>
              <a:gd name="connsiteY1" fmla="*/ 1780130 h 2570187"/>
              <a:gd name="connsiteX2" fmla="*/ 6970191 w 6970191"/>
              <a:gd name="connsiteY2" fmla="*/ 2551613 h 2570187"/>
              <a:gd name="connsiteX3" fmla="*/ 6390175 w 6970191"/>
              <a:gd name="connsiteY3" fmla="*/ 2570187 h 2570187"/>
              <a:gd name="connsiteX4" fmla="*/ 0 w 6970191"/>
              <a:gd name="connsiteY4" fmla="*/ 0 h 2570187"/>
              <a:gd name="connsiteX0" fmla="*/ 0 w 6970191"/>
              <a:gd name="connsiteY0" fmla="*/ 0 h 2557487"/>
              <a:gd name="connsiteX1" fmla="*/ 6970191 w 6970191"/>
              <a:gd name="connsiteY1" fmla="*/ 1780130 h 2557487"/>
              <a:gd name="connsiteX2" fmla="*/ 6970191 w 6970191"/>
              <a:gd name="connsiteY2" fmla="*/ 2551613 h 2557487"/>
              <a:gd name="connsiteX3" fmla="*/ 6390175 w 6970191"/>
              <a:gd name="connsiteY3" fmla="*/ 2557487 h 2557487"/>
              <a:gd name="connsiteX4" fmla="*/ 0 w 6970191"/>
              <a:gd name="connsiteY4" fmla="*/ 0 h 2557487"/>
              <a:gd name="connsiteX0" fmla="*/ 0 w 6973366"/>
              <a:gd name="connsiteY0" fmla="*/ 0 h 2557963"/>
              <a:gd name="connsiteX1" fmla="*/ 6970191 w 6973366"/>
              <a:gd name="connsiteY1" fmla="*/ 1780130 h 2557963"/>
              <a:gd name="connsiteX2" fmla="*/ 6973366 w 6973366"/>
              <a:gd name="connsiteY2" fmla="*/ 2557963 h 2557963"/>
              <a:gd name="connsiteX3" fmla="*/ 6390175 w 6973366"/>
              <a:gd name="connsiteY3" fmla="*/ 2557487 h 2557963"/>
              <a:gd name="connsiteX4" fmla="*/ 0 w 6973366"/>
              <a:gd name="connsiteY4" fmla="*/ 0 h 2557963"/>
              <a:gd name="connsiteX0" fmla="*/ 0 w 6973366"/>
              <a:gd name="connsiteY0" fmla="*/ 0 h 2557963"/>
              <a:gd name="connsiteX1" fmla="*/ 6960666 w 6973366"/>
              <a:gd name="connsiteY1" fmla="*/ 1780130 h 2557963"/>
              <a:gd name="connsiteX2" fmla="*/ 6973366 w 6973366"/>
              <a:gd name="connsiteY2" fmla="*/ 2557963 h 2557963"/>
              <a:gd name="connsiteX3" fmla="*/ 6390175 w 6973366"/>
              <a:gd name="connsiteY3" fmla="*/ 2557487 h 2557963"/>
              <a:gd name="connsiteX4" fmla="*/ 0 w 6973366"/>
              <a:gd name="connsiteY4" fmla="*/ 0 h 2557963"/>
              <a:gd name="connsiteX0" fmla="*/ 0 w 6976681"/>
              <a:gd name="connsiteY0" fmla="*/ 0 h 2557963"/>
              <a:gd name="connsiteX1" fmla="*/ 6976541 w 6976681"/>
              <a:gd name="connsiteY1" fmla="*/ 1783305 h 2557963"/>
              <a:gd name="connsiteX2" fmla="*/ 6973366 w 6976681"/>
              <a:gd name="connsiteY2" fmla="*/ 2557963 h 2557963"/>
              <a:gd name="connsiteX3" fmla="*/ 6390175 w 6976681"/>
              <a:gd name="connsiteY3" fmla="*/ 2557487 h 2557963"/>
              <a:gd name="connsiteX4" fmla="*/ 0 w 6976681"/>
              <a:gd name="connsiteY4" fmla="*/ 0 h 2557963"/>
              <a:gd name="connsiteX0" fmla="*/ 0 w 6976681"/>
              <a:gd name="connsiteY0" fmla="*/ 0 h 2557963"/>
              <a:gd name="connsiteX1" fmla="*/ 6976541 w 6976681"/>
              <a:gd name="connsiteY1" fmla="*/ 1783305 h 2557963"/>
              <a:gd name="connsiteX2" fmla="*/ 6973366 w 6976681"/>
              <a:gd name="connsiteY2" fmla="*/ 2557963 h 2557963"/>
              <a:gd name="connsiteX3" fmla="*/ 6380650 w 6976681"/>
              <a:gd name="connsiteY3" fmla="*/ 2557487 h 2557963"/>
              <a:gd name="connsiteX4" fmla="*/ 0 w 6976681"/>
              <a:gd name="connsiteY4" fmla="*/ 0 h 2557963"/>
              <a:gd name="connsiteX0" fmla="*/ 0 w 6973506"/>
              <a:gd name="connsiteY0" fmla="*/ 0 h 2561138"/>
              <a:gd name="connsiteX1" fmla="*/ 6973366 w 6973506"/>
              <a:gd name="connsiteY1" fmla="*/ 1786480 h 2561138"/>
              <a:gd name="connsiteX2" fmla="*/ 6970191 w 6973506"/>
              <a:gd name="connsiteY2" fmla="*/ 2561138 h 2561138"/>
              <a:gd name="connsiteX3" fmla="*/ 6377475 w 6973506"/>
              <a:gd name="connsiteY3" fmla="*/ 2560662 h 2561138"/>
              <a:gd name="connsiteX4" fmla="*/ 0 w 6973506"/>
              <a:gd name="connsiteY4" fmla="*/ 0 h 2561138"/>
              <a:gd name="connsiteX0" fmla="*/ 0 w 6973506"/>
              <a:gd name="connsiteY0" fmla="*/ 0 h 2561138"/>
              <a:gd name="connsiteX1" fmla="*/ 6973366 w 6973506"/>
              <a:gd name="connsiteY1" fmla="*/ 1786480 h 2561138"/>
              <a:gd name="connsiteX2" fmla="*/ 6970191 w 6973506"/>
              <a:gd name="connsiteY2" fmla="*/ 2561138 h 2561138"/>
              <a:gd name="connsiteX3" fmla="*/ 6361600 w 6973506"/>
              <a:gd name="connsiteY3" fmla="*/ 2560662 h 2561138"/>
              <a:gd name="connsiteX4" fmla="*/ 0 w 6973506"/>
              <a:gd name="connsiteY4" fmla="*/ 0 h 2561138"/>
              <a:gd name="connsiteX0" fmla="*/ 0 w 6973506"/>
              <a:gd name="connsiteY0" fmla="*/ 0 h 2561138"/>
              <a:gd name="connsiteX1" fmla="*/ 6973366 w 6973506"/>
              <a:gd name="connsiteY1" fmla="*/ 1786480 h 2561138"/>
              <a:gd name="connsiteX2" fmla="*/ 6970191 w 6973506"/>
              <a:gd name="connsiteY2" fmla="*/ 2561138 h 2561138"/>
              <a:gd name="connsiteX3" fmla="*/ 6317150 w 6973506"/>
              <a:gd name="connsiteY3" fmla="*/ 2560662 h 2561138"/>
              <a:gd name="connsiteX4" fmla="*/ 0 w 6973506"/>
              <a:gd name="connsiteY4" fmla="*/ 0 h 2561138"/>
              <a:gd name="connsiteX0" fmla="*/ 0 w 6973506"/>
              <a:gd name="connsiteY0" fmla="*/ 0 h 2561138"/>
              <a:gd name="connsiteX1" fmla="*/ 6973366 w 6973506"/>
              <a:gd name="connsiteY1" fmla="*/ 1786480 h 2561138"/>
              <a:gd name="connsiteX2" fmla="*/ 6970191 w 6973506"/>
              <a:gd name="connsiteY2" fmla="*/ 2561138 h 2561138"/>
              <a:gd name="connsiteX3" fmla="*/ 6348900 w 6973506"/>
              <a:gd name="connsiteY3" fmla="*/ 2560662 h 2561138"/>
              <a:gd name="connsiteX4" fmla="*/ 0 w 6973506"/>
              <a:gd name="connsiteY4" fmla="*/ 0 h 2561138"/>
              <a:gd name="connsiteX0" fmla="*/ 0 w 6973506"/>
              <a:gd name="connsiteY0" fmla="*/ 0 h 2443663"/>
              <a:gd name="connsiteX1" fmla="*/ 6973366 w 6973506"/>
              <a:gd name="connsiteY1" fmla="*/ 1669005 h 2443663"/>
              <a:gd name="connsiteX2" fmla="*/ 6970191 w 6973506"/>
              <a:gd name="connsiteY2" fmla="*/ 2443663 h 2443663"/>
              <a:gd name="connsiteX3" fmla="*/ 6348900 w 6973506"/>
              <a:gd name="connsiteY3" fmla="*/ 2443187 h 2443663"/>
              <a:gd name="connsiteX4" fmla="*/ 0 w 6973506"/>
              <a:gd name="connsiteY4" fmla="*/ 0 h 2443663"/>
              <a:gd name="connsiteX0" fmla="*/ 0 w 6976681"/>
              <a:gd name="connsiteY0" fmla="*/ 0 h 2561138"/>
              <a:gd name="connsiteX1" fmla="*/ 6976541 w 6976681"/>
              <a:gd name="connsiteY1" fmla="*/ 1786480 h 2561138"/>
              <a:gd name="connsiteX2" fmla="*/ 6973366 w 6976681"/>
              <a:gd name="connsiteY2" fmla="*/ 2561138 h 2561138"/>
              <a:gd name="connsiteX3" fmla="*/ 6352075 w 6976681"/>
              <a:gd name="connsiteY3" fmla="*/ 2560662 h 2561138"/>
              <a:gd name="connsiteX4" fmla="*/ 0 w 6976681"/>
              <a:gd name="connsiteY4" fmla="*/ 0 h 25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6681" h="2561138">
                <a:moveTo>
                  <a:pt x="0" y="0"/>
                </a:moveTo>
                <a:lnTo>
                  <a:pt x="6976541" y="1786480"/>
                </a:lnTo>
                <a:cubicBezTo>
                  <a:pt x="6977599" y="2045758"/>
                  <a:pt x="6972308" y="2301860"/>
                  <a:pt x="6973366" y="2561138"/>
                </a:cubicBezTo>
                <a:lnTo>
                  <a:pt x="6352075" y="2560662"/>
                </a:lnTo>
                <a:lnTo>
                  <a:pt x="0" y="0"/>
                </a:lnTo>
                <a:close/>
              </a:path>
            </a:pathLst>
          </a:custGeom>
          <a:solidFill>
            <a:schemeClr val="bg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pic>
        <p:nvPicPr>
          <p:cNvPr id="9" name="Picture 8" descr="ForeSee_4c.jpg"/>
          <p:cNvPicPr>
            <a:picLocks noChangeAspect="1"/>
          </p:cNvPicPr>
          <p:nvPr/>
        </p:nvPicPr>
        <p:blipFill>
          <a:blip r:embed="rId4" cstate="print"/>
          <a:stretch>
            <a:fillRect/>
          </a:stretch>
        </p:blipFill>
        <p:spPr>
          <a:xfrm>
            <a:off x="342696" y="3904178"/>
            <a:ext cx="1737359" cy="766482"/>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3"/>
          <p:cNvSpPr>
            <a:spLocks noChangeArrowheads="1"/>
          </p:cNvSpPr>
          <p:nvPr userDrawn="1"/>
        </p:nvSpPr>
        <p:spPr bwMode="auto">
          <a:xfrm>
            <a:off x="0" y="6629400"/>
            <a:ext cx="9144000" cy="228600"/>
          </a:xfrm>
          <a:prstGeom prst="rect">
            <a:avLst/>
          </a:prstGeom>
          <a:solidFill>
            <a:schemeClr val="bg1">
              <a:lumMod val="85000"/>
            </a:schemeClr>
          </a:solidFill>
          <a:ln w="9525">
            <a:noFill/>
            <a:miter lim="800000"/>
            <a:headEnd/>
            <a:tailEnd/>
          </a:ln>
          <a:effectLst/>
        </p:spPr>
        <p:txBody>
          <a:bodyPr wrap="none" lIns="91429" tIns="45714" rIns="91429" bIns="45714" anchor="ctr"/>
          <a:lstStyle/>
          <a:p>
            <a:pPr>
              <a:lnSpc>
                <a:spcPct val="100000"/>
              </a:lnSpc>
              <a:spcBef>
                <a:spcPct val="0"/>
              </a:spcBef>
              <a:buFontTx/>
              <a:buNone/>
            </a:pPr>
            <a:endParaRPr lang="en-US" sz="700" dirty="0">
              <a:solidFill>
                <a:schemeClr val="tx1">
                  <a:lumMod val="65000"/>
                  <a:lumOff val="35000"/>
                </a:schemeClr>
              </a:solidFill>
            </a:endParaRPr>
          </a:p>
        </p:txBody>
      </p:sp>
      <p:sp>
        <p:nvSpPr>
          <p:cNvPr id="17" name="Rectangle 16"/>
          <p:cNvSpPr/>
          <p:nvPr userDrawn="1"/>
        </p:nvSpPr>
        <p:spPr>
          <a:xfrm>
            <a:off x="8834300" y="6642556"/>
            <a:ext cx="309700" cy="215444"/>
          </a:xfrm>
          <a:prstGeom prst="rect">
            <a:avLst/>
          </a:prstGeom>
        </p:spPr>
        <p:txBody>
          <a:bodyPr wrap="none">
            <a:spAutoFit/>
          </a:bodyPr>
          <a:lstStyle/>
          <a:p>
            <a:pPr algn="ctr">
              <a:lnSpc>
                <a:spcPct val="100000"/>
              </a:lnSpc>
              <a:spcBef>
                <a:spcPct val="0"/>
              </a:spcBef>
              <a:buFontTx/>
              <a:buNone/>
            </a:pPr>
            <a:fld id="{A5751C76-5B84-47B0-A150-CA73DED3BDE7}" type="slidenum">
              <a:rPr lang="en-US" sz="800" smtClean="0">
                <a:solidFill>
                  <a:schemeClr val="tx1">
                    <a:lumMod val="65000"/>
                    <a:lumOff val="35000"/>
                  </a:schemeClr>
                </a:solidFill>
              </a:rPr>
              <a:pPr algn="ctr">
                <a:lnSpc>
                  <a:spcPct val="100000"/>
                </a:lnSpc>
                <a:spcBef>
                  <a:spcPct val="0"/>
                </a:spcBef>
                <a:buFontTx/>
                <a:buNone/>
              </a:pPr>
              <a:t>‹#›</a:t>
            </a:fld>
            <a:endParaRPr lang="en-US" sz="800" dirty="0">
              <a:solidFill>
                <a:schemeClr val="tx1">
                  <a:lumMod val="65000"/>
                  <a:lumOff val="35000"/>
                </a:schemeClr>
              </a:solidFill>
            </a:endParaRPr>
          </a:p>
        </p:txBody>
      </p:sp>
      <p:sp>
        <p:nvSpPr>
          <p:cNvPr id="18" name="Rectangle 17"/>
          <p:cNvSpPr/>
          <p:nvPr userDrawn="1"/>
        </p:nvSpPr>
        <p:spPr>
          <a:xfrm>
            <a:off x="0" y="6642556"/>
            <a:ext cx="1936749" cy="215444"/>
          </a:xfrm>
          <a:prstGeom prst="rect">
            <a:avLst/>
          </a:prstGeom>
        </p:spPr>
        <p:txBody>
          <a:bodyPr wrap="none">
            <a:spAutoFit/>
          </a:bodyPr>
          <a:lstStyle/>
          <a:p>
            <a:pPr>
              <a:lnSpc>
                <a:spcPct val="100000"/>
              </a:lnSpc>
              <a:spcBef>
                <a:spcPct val="0"/>
              </a:spcBef>
              <a:buFontTx/>
              <a:buNone/>
            </a:pPr>
            <a:r>
              <a:rPr lang="en-US" sz="800" baseline="0" dirty="0" smtClean="0">
                <a:solidFill>
                  <a:schemeClr val="tx1">
                    <a:lumMod val="65000"/>
                    <a:lumOff val="35000"/>
                  </a:schemeClr>
                </a:solidFill>
                <a:latin typeface="Arial" pitchFamily="34" charset="0"/>
                <a:cs typeface="Arial" pitchFamily="34" charset="0"/>
              </a:rPr>
              <a:t>EPA.gov &gt; Satisfaction Insight Review</a:t>
            </a:r>
            <a:endParaRPr lang="en-US" sz="800" dirty="0">
              <a:solidFill>
                <a:schemeClr val="tx1">
                  <a:lumMod val="65000"/>
                  <a:lumOff val="35000"/>
                </a:scheme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Picture 22" descr="ForeSee_r_c_no-icc.jpg"/>
          <p:cNvPicPr>
            <a:picLocks noChangeAspect="1"/>
          </p:cNvPicPr>
          <p:nvPr userDrawn="1"/>
        </p:nvPicPr>
        <p:blipFill>
          <a:blip r:embed="rId10" cstate="print"/>
          <a:stretch>
            <a:fillRect/>
          </a:stretch>
        </p:blipFill>
        <p:spPr>
          <a:xfrm>
            <a:off x="152400" y="268941"/>
            <a:ext cx="1036319" cy="457200"/>
          </a:xfrm>
          <a:prstGeom prst="rect">
            <a:avLst/>
          </a:prstGeom>
        </p:spPr>
      </p:pic>
      <p:sp>
        <p:nvSpPr>
          <p:cNvPr id="27" name="Freeform 26"/>
          <p:cNvSpPr/>
          <p:nvPr userDrawn="1"/>
        </p:nvSpPr>
        <p:spPr bwMode="auto">
          <a:xfrm>
            <a:off x="1190625" y="152401"/>
            <a:ext cx="7953375" cy="685800"/>
          </a:xfrm>
          <a:custGeom>
            <a:avLst/>
            <a:gdLst>
              <a:gd name="connsiteX0" fmla="*/ 0 w 7953375"/>
              <a:gd name="connsiteY0" fmla="*/ 495300 h 1009650"/>
              <a:gd name="connsiteX1" fmla="*/ 1123950 w 7953375"/>
              <a:gd name="connsiteY1" fmla="*/ 0 h 1009650"/>
              <a:gd name="connsiteX2" fmla="*/ 7943850 w 7953375"/>
              <a:gd name="connsiteY2" fmla="*/ 0 h 1009650"/>
              <a:gd name="connsiteX3" fmla="*/ 7953375 w 7953375"/>
              <a:gd name="connsiteY3" fmla="*/ 1009650 h 1009650"/>
              <a:gd name="connsiteX4" fmla="*/ 1171575 w 7953375"/>
              <a:gd name="connsiteY4" fmla="*/ 1009650 h 1009650"/>
              <a:gd name="connsiteX5" fmla="*/ 0 w 7953375"/>
              <a:gd name="connsiteY5" fmla="*/ 49530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75" h="1009650">
                <a:moveTo>
                  <a:pt x="0" y="495300"/>
                </a:moveTo>
                <a:lnTo>
                  <a:pt x="1123950" y="0"/>
                </a:lnTo>
                <a:lnTo>
                  <a:pt x="7943850" y="0"/>
                </a:lnTo>
                <a:lnTo>
                  <a:pt x="7953375" y="1009650"/>
                </a:lnTo>
                <a:lnTo>
                  <a:pt x="1171575" y="1009650"/>
                </a:lnTo>
                <a:lnTo>
                  <a:pt x="0" y="495300"/>
                </a:lnTo>
                <a:close/>
              </a:path>
            </a:pathLst>
          </a:custGeom>
          <a:gradFill>
            <a:gsLst>
              <a:gs pos="0">
                <a:schemeClr val="bg1"/>
              </a:gs>
              <a:gs pos="4000">
                <a:srgbClr val="F3C0B7"/>
              </a:gs>
              <a:gs pos="17000">
                <a:srgbClr val="E56655"/>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lumMod val="65000"/>
                  <a:lumOff val="35000"/>
                </a:schemeClr>
              </a:solidFill>
              <a:effectLst/>
              <a:latin typeface="Arial" charset="0"/>
            </a:endParaRPr>
          </a:p>
        </p:txBody>
      </p:sp>
      <p:sp>
        <p:nvSpPr>
          <p:cNvPr id="38" name="Rectangle 3"/>
          <p:cNvSpPr>
            <a:spLocks noChangeArrowheads="1"/>
          </p:cNvSpPr>
          <p:nvPr userDrawn="1"/>
        </p:nvSpPr>
        <p:spPr bwMode="auto">
          <a:xfrm>
            <a:off x="0" y="6629400"/>
            <a:ext cx="9144000" cy="228600"/>
          </a:xfrm>
          <a:prstGeom prst="rect">
            <a:avLst/>
          </a:prstGeom>
          <a:solidFill>
            <a:schemeClr val="bg1">
              <a:lumMod val="85000"/>
            </a:schemeClr>
          </a:solidFill>
          <a:ln w="9525">
            <a:noFill/>
            <a:miter lim="800000"/>
            <a:headEnd/>
            <a:tailEnd/>
          </a:ln>
          <a:effectLst/>
        </p:spPr>
        <p:txBody>
          <a:bodyPr wrap="none" lIns="91429" tIns="45714" rIns="91429" bIns="45714" anchor="ctr"/>
          <a:lstStyle/>
          <a:p>
            <a:pPr>
              <a:lnSpc>
                <a:spcPct val="100000"/>
              </a:lnSpc>
              <a:spcBef>
                <a:spcPct val="0"/>
              </a:spcBef>
              <a:buFontTx/>
              <a:buNone/>
            </a:pPr>
            <a:endParaRPr lang="en-US" sz="700" dirty="0">
              <a:solidFill>
                <a:schemeClr val="tx1">
                  <a:lumMod val="65000"/>
                  <a:lumOff val="35000"/>
                </a:schemeClr>
              </a:solidFill>
            </a:endParaRPr>
          </a:p>
        </p:txBody>
      </p:sp>
      <p:sp>
        <p:nvSpPr>
          <p:cNvPr id="14" name="Rectangle 13"/>
          <p:cNvSpPr/>
          <p:nvPr userDrawn="1"/>
        </p:nvSpPr>
        <p:spPr>
          <a:xfrm>
            <a:off x="8834300" y="6642556"/>
            <a:ext cx="309700" cy="215444"/>
          </a:xfrm>
          <a:prstGeom prst="rect">
            <a:avLst/>
          </a:prstGeom>
        </p:spPr>
        <p:txBody>
          <a:bodyPr wrap="none">
            <a:spAutoFit/>
          </a:bodyPr>
          <a:lstStyle/>
          <a:p>
            <a:pPr algn="ctr">
              <a:lnSpc>
                <a:spcPct val="100000"/>
              </a:lnSpc>
              <a:spcBef>
                <a:spcPct val="0"/>
              </a:spcBef>
              <a:buFontTx/>
              <a:buNone/>
            </a:pPr>
            <a:fld id="{A5751C76-5B84-47B0-A150-CA73DED3BDE7}" type="slidenum">
              <a:rPr lang="en-US" sz="800" smtClean="0">
                <a:solidFill>
                  <a:schemeClr val="tx1">
                    <a:lumMod val="65000"/>
                    <a:lumOff val="35000"/>
                  </a:schemeClr>
                </a:solidFill>
              </a:rPr>
              <a:pPr algn="ctr">
                <a:lnSpc>
                  <a:spcPct val="100000"/>
                </a:lnSpc>
                <a:spcBef>
                  <a:spcPct val="0"/>
                </a:spcBef>
                <a:buFontTx/>
                <a:buNone/>
              </a:pPr>
              <a:t>‹#›</a:t>
            </a:fld>
            <a:endParaRPr lang="en-US" sz="800" dirty="0">
              <a:solidFill>
                <a:schemeClr val="tx1">
                  <a:lumMod val="65000"/>
                  <a:lumOff val="35000"/>
                </a:schemeClr>
              </a:solidFill>
            </a:endParaRPr>
          </a:p>
        </p:txBody>
      </p:sp>
      <p:sp>
        <p:nvSpPr>
          <p:cNvPr id="7" name="Rectangle 6"/>
          <p:cNvSpPr/>
          <p:nvPr userDrawn="1"/>
        </p:nvSpPr>
        <p:spPr>
          <a:xfrm>
            <a:off x="0" y="6642556"/>
            <a:ext cx="1936749" cy="215444"/>
          </a:xfrm>
          <a:prstGeom prst="rect">
            <a:avLst/>
          </a:prstGeom>
        </p:spPr>
        <p:txBody>
          <a:bodyPr wrap="none">
            <a:spAutoFit/>
          </a:bodyPr>
          <a:lstStyle/>
          <a:p>
            <a:pPr>
              <a:lnSpc>
                <a:spcPct val="100000"/>
              </a:lnSpc>
              <a:spcBef>
                <a:spcPct val="0"/>
              </a:spcBef>
              <a:buFontTx/>
              <a:buNone/>
            </a:pPr>
            <a:r>
              <a:rPr lang="en-US" sz="800" baseline="0" dirty="0" smtClean="0">
                <a:solidFill>
                  <a:schemeClr val="tx1">
                    <a:lumMod val="65000"/>
                    <a:lumOff val="35000"/>
                  </a:schemeClr>
                </a:solidFill>
                <a:latin typeface="Arial" pitchFamily="34" charset="0"/>
                <a:cs typeface="Arial" pitchFamily="34" charset="0"/>
              </a:rPr>
              <a:t>EPA.gov &gt; Satisfaction Insight Review</a:t>
            </a:r>
            <a:endParaRPr lang="en-US" sz="800" dirty="0">
              <a:solidFill>
                <a:schemeClr val="tx1">
                  <a:lumMod val="65000"/>
                  <a:lumOff val="35000"/>
                </a:scheme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7" r:id="rId3"/>
    <p:sldLayoutId id="2147483678" r:id="rId4"/>
    <p:sldLayoutId id="2147483679" r:id="rId5"/>
    <p:sldLayoutId id="2147483681" r:id="rId6"/>
    <p:sldLayoutId id="2147483682" r:id="rId7"/>
    <p:sldLayoutId id="2147483683" r:id="rId8"/>
  </p:sldLayoutIdLst>
  <p:timing>
    <p:tnLst>
      <p:par>
        <p:cTn id="1" dur="indefinite" restart="never" nodeType="tmRoot"/>
      </p:par>
    </p:tnLst>
  </p:timing>
  <p:hf sldNum="0"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har char="•"/>
        <a:defRPr sz="22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F1563F">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ForeSee_r_c.jpg"/>
          <p:cNvPicPr>
            <a:picLocks noChangeAspect="1"/>
          </p:cNvPicPr>
          <p:nvPr/>
        </p:nvPicPr>
        <p:blipFill>
          <a:blip r:embed="rId3" cstate="print">
            <a:duotone>
              <a:schemeClr val="bg2">
                <a:shade val="45000"/>
                <a:satMod val="135000"/>
              </a:schemeClr>
              <a:prstClr val="white"/>
            </a:duotone>
            <a:lum bright="100000" contrast="100000"/>
          </a:blip>
          <a:stretch>
            <a:fillRect/>
          </a:stretch>
        </p:blipFill>
        <p:spPr>
          <a:xfrm>
            <a:off x="2743200" y="2530288"/>
            <a:ext cx="3733800" cy="1647260"/>
          </a:xfrm>
          <a:prstGeom prst="rect">
            <a:avLst/>
          </a:prstGeom>
          <a:noFill/>
        </p:spPr>
      </p:pic>
    </p:spTree>
  </p:cSld>
  <p:clrMap bg1="lt1" tx1="dk1" bg2="lt2" tx2="dk2" accent1="accent1" accent2="accent2" accent3="accent3" accent4="accent4" accent5="accent5" accent6="accent6" hlink="hlink" folHlink="folHlink"/>
  <p:sldLayoutIdLst>
    <p:sldLayoutId id="2147483691"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3.xml"/><Relationship Id="rId5" Type="http://schemas.openxmlformats.org/officeDocument/2006/relationships/image" Target="../media/image60.emf"/><Relationship Id="rId4" Type="http://schemas.openxmlformats.org/officeDocument/2006/relationships/image" Target="../media/image59.emf"/></Relationships>
</file>

<file path=ppt/slides/_rels/slide4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3.xml"/><Relationship Id="rId4" Type="http://schemas.openxmlformats.org/officeDocument/2006/relationships/image" Target="../media/image63.emf"/></Relationships>
</file>

<file path=ppt/slides/_rels/slide4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3.xml"/><Relationship Id="rId4" Type="http://schemas.openxmlformats.org/officeDocument/2006/relationships/image" Target="../media/image66.emf"/></Relationships>
</file>

<file path=ppt/slides/_rels/slide4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Epa.gov</a:t>
            </a:r>
            <a:endParaRPr lang="en-US" dirty="0"/>
          </a:p>
        </p:txBody>
      </p:sp>
      <p:sp>
        <p:nvSpPr>
          <p:cNvPr id="9" name="Text Placeholder 8"/>
          <p:cNvSpPr>
            <a:spLocks noGrp="1"/>
          </p:cNvSpPr>
          <p:nvPr>
            <p:ph type="body" sz="quarter" idx="13"/>
          </p:nvPr>
        </p:nvSpPr>
        <p:spPr>
          <a:xfrm>
            <a:off x="2133600" y="1143000"/>
            <a:ext cx="7010400" cy="457200"/>
          </a:xfrm>
        </p:spPr>
        <p:txBody>
          <a:bodyPr/>
          <a:lstStyle/>
          <a:p>
            <a:r>
              <a:rPr lang="en-US" dirty="0" smtClean="0"/>
              <a:t>Satisfaction Insight Review</a:t>
            </a:r>
            <a:endParaRPr lang="en-US" dirty="0"/>
          </a:p>
        </p:txBody>
      </p:sp>
      <p:sp>
        <p:nvSpPr>
          <p:cNvPr id="10" name="Text Placeholder 9"/>
          <p:cNvSpPr>
            <a:spLocks noGrp="1"/>
          </p:cNvSpPr>
          <p:nvPr>
            <p:ph type="body" sz="quarter" idx="14"/>
          </p:nvPr>
        </p:nvSpPr>
        <p:spPr/>
        <p:txBody>
          <a:bodyPr/>
          <a:lstStyle/>
          <a:p>
            <a:r>
              <a:rPr lang="en-US" dirty="0" smtClean="0"/>
              <a:t>Discovery</a:t>
            </a:r>
            <a:endParaRPr lang="en-US" dirty="0"/>
          </a:p>
        </p:txBody>
      </p:sp>
      <p:sp>
        <p:nvSpPr>
          <p:cNvPr id="12" name="Text Placeholder 6"/>
          <p:cNvSpPr>
            <a:spLocks noGrp="1"/>
          </p:cNvSpPr>
          <p:nvPr>
            <p:ph type="body" sz="quarter" idx="11"/>
          </p:nvPr>
        </p:nvSpPr>
        <p:spPr>
          <a:xfrm>
            <a:off x="2286000" y="5638800"/>
            <a:ext cx="6400800" cy="381000"/>
          </a:xfrm>
        </p:spPr>
        <p:txBody>
          <a:bodyPr/>
          <a:lstStyle/>
          <a:p>
            <a:r>
              <a:rPr lang="en-US" sz="1300" dirty="0" smtClean="0"/>
              <a:t>Katie Phelps</a:t>
            </a:r>
          </a:p>
          <a:p>
            <a:r>
              <a:rPr lang="en-US" sz="1300" dirty="0" smtClean="0"/>
              <a:t>Customer Experience Analyst</a:t>
            </a:r>
            <a:endParaRPr lang="en-US" sz="1300" dirty="0"/>
          </a:p>
        </p:txBody>
      </p:sp>
      <p:sp>
        <p:nvSpPr>
          <p:cNvPr id="13" name="Text Placeholder 7"/>
          <p:cNvSpPr>
            <a:spLocks noGrp="1"/>
          </p:cNvSpPr>
          <p:nvPr>
            <p:ph type="body" sz="quarter" idx="12"/>
          </p:nvPr>
        </p:nvSpPr>
        <p:spPr>
          <a:xfrm>
            <a:off x="2286000" y="6172200"/>
            <a:ext cx="6400800" cy="609600"/>
          </a:xfrm>
        </p:spPr>
        <p:txBody>
          <a:bodyPr/>
          <a:lstStyle/>
          <a:p>
            <a:r>
              <a:rPr lang="en-US" sz="1300" dirty="0" smtClean="0"/>
              <a:t>Report date range: March 1, 2014 – May 31, 2014</a:t>
            </a:r>
          </a:p>
          <a:p>
            <a:r>
              <a:rPr lang="en-US" sz="1300" dirty="0" smtClean="0"/>
              <a:t>Presentation date: July 2014</a:t>
            </a:r>
            <a:endParaRPr lang="en-US" sz="13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sz="1800" dirty="0" smtClean="0"/>
              <a:t>Key Finding</a:t>
            </a:r>
            <a:endParaRPr lang="en-US" sz="1800" b="0" dirty="0"/>
          </a:p>
        </p:txBody>
      </p:sp>
      <p:sp>
        <p:nvSpPr>
          <p:cNvPr id="10" name="TextBox 9"/>
          <p:cNvSpPr txBox="1"/>
          <p:nvPr/>
        </p:nvSpPr>
        <p:spPr>
          <a:xfrm>
            <a:off x="3002506" y="2527379"/>
            <a:ext cx="5333419" cy="2062103"/>
          </a:xfrm>
          <a:prstGeom prst="rect">
            <a:avLst/>
          </a:prstGeom>
          <a:noFill/>
          <a:ln>
            <a:noFill/>
          </a:ln>
        </p:spPr>
        <p:txBody>
          <a:bodyPr wrap="square" rtlCol="0">
            <a:spAutoFit/>
          </a:bodyPr>
          <a:lstStyle/>
          <a:p>
            <a:r>
              <a:rPr lang="en-US" sz="1600" b="1" dirty="0" smtClean="0"/>
              <a:t>Over half </a:t>
            </a:r>
            <a:r>
              <a:rPr lang="en-US" sz="1600" b="1" dirty="0"/>
              <a:t>of respondents answer that they use </a:t>
            </a:r>
            <a:r>
              <a:rPr lang="en-US" sz="1600" b="1" dirty="0" smtClean="0"/>
              <a:t>one of the </a:t>
            </a:r>
            <a:r>
              <a:rPr lang="en-US" sz="1600" b="1" dirty="0"/>
              <a:t>search </a:t>
            </a:r>
            <a:r>
              <a:rPr lang="en-US" sz="1600" b="1" dirty="0" smtClean="0"/>
              <a:t>features </a:t>
            </a:r>
            <a:r>
              <a:rPr lang="en-US" sz="1600" b="1" dirty="0"/>
              <a:t>to find information on the site.  </a:t>
            </a:r>
            <a:endParaRPr lang="en-US" sz="1600" b="1" dirty="0" smtClean="0"/>
          </a:p>
          <a:p>
            <a:endParaRPr lang="en-US" sz="1600" b="1" dirty="0"/>
          </a:p>
          <a:p>
            <a:r>
              <a:rPr lang="en-US" sz="1600" dirty="0" smtClean="0"/>
              <a:t>Of </a:t>
            </a:r>
            <a:r>
              <a:rPr lang="en-US" sz="1600" dirty="0"/>
              <a:t>the various navigation methods, respondents using the search </a:t>
            </a:r>
            <a:r>
              <a:rPr lang="en-US" sz="1600" dirty="0" smtClean="0"/>
              <a:t>features score satisfaction lower than those using the other navigation methods resulting in a lower likelihood to return to the site, use it as a primary resource, recommend it to others or trust it.</a:t>
            </a:r>
            <a:endParaRPr lang="en-US" sz="1500" dirty="0">
              <a:solidFill>
                <a:schemeClr val="tx1">
                  <a:lumMod val="90000"/>
                  <a:lumOff val="10000"/>
                </a:schemeClr>
              </a:solidFill>
            </a:endParaRPr>
          </a:p>
        </p:txBody>
      </p:sp>
      <p:pic>
        <p:nvPicPr>
          <p:cNvPr id="15362" name="Picture 2" descr="C:\Users\kathryn.phelps\AppData\Local\Microsoft\Windows\Temporary Internet Files\Content.IE5\ENPIT8YN\MC9004419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853" y="2872631"/>
            <a:ext cx="174307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9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bwMode="auto">
          <a:xfrm>
            <a:off x="4570139" y="3712378"/>
            <a:ext cx="0" cy="25163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6" name="Title 5"/>
          <p:cNvSpPr>
            <a:spLocks noGrp="1"/>
          </p:cNvSpPr>
          <p:nvPr>
            <p:ph type="title"/>
          </p:nvPr>
        </p:nvSpPr>
        <p:spPr>
          <a:prstGeom prst="rect">
            <a:avLst/>
          </a:prstGeom>
        </p:spPr>
        <p:txBody>
          <a:bodyPr/>
          <a:lstStyle/>
          <a:p>
            <a:r>
              <a:rPr lang="en-US" sz="1800" dirty="0" smtClean="0"/>
              <a:t>Search Users</a:t>
            </a:r>
            <a:br>
              <a:rPr lang="en-US" sz="1800" dirty="0" smtClean="0"/>
            </a:br>
            <a:r>
              <a:rPr lang="en-US" b="0" dirty="0" smtClean="0"/>
              <a:t>Relevant Group</a:t>
            </a:r>
            <a:endParaRPr lang="en-US" sz="1800" b="0" dirty="0"/>
          </a:p>
        </p:txBody>
      </p:sp>
      <p:sp>
        <p:nvSpPr>
          <p:cNvPr id="15" name="Text Box 3"/>
          <p:cNvSpPr txBox="1">
            <a:spLocks noChangeArrowheads="1"/>
          </p:cNvSpPr>
          <p:nvPr/>
        </p:nvSpPr>
        <p:spPr bwMode="auto">
          <a:xfrm>
            <a:off x="3160439" y="2309651"/>
            <a:ext cx="2819400" cy="807913"/>
          </a:xfrm>
          <a:prstGeom prst="rect">
            <a:avLst/>
          </a:prstGeom>
          <a:noFill/>
          <a:ln w="12700">
            <a:noFill/>
            <a:miter lim="800000"/>
            <a:headEnd/>
            <a:tailEnd/>
          </a:ln>
        </p:spPr>
        <p:txBody>
          <a:bodyPr wrap="square" lIns="82296" rIns="82296">
            <a:spAutoFit/>
          </a:bodyPr>
          <a:lstStyle/>
          <a:p>
            <a:pPr algn="ctr">
              <a:spcBef>
                <a:spcPct val="50000"/>
              </a:spcBef>
              <a:buFontTx/>
              <a:buNone/>
            </a:pPr>
            <a:r>
              <a:rPr lang="en-US" sz="1400" b="1" dirty="0" smtClean="0">
                <a:latin typeface="+mj-lt"/>
                <a:cs typeface="Arial" pitchFamily="34" charset="0"/>
              </a:rPr>
              <a:t>4,341 Respondents</a:t>
            </a:r>
            <a:r>
              <a:rPr lang="en-US" sz="1400" dirty="0" smtClean="0">
                <a:latin typeface="+mj-lt"/>
                <a:cs typeface="Arial" pitchFamily="34" charset="0"/>
              </a:rPr>
              <a:t> </a:t>
            </a:r>
            <a:br>
              <a:rPr lang="en-US" sz="1400" dirty="0" smtClean="0">
                <a:latin typeface="+mj-lt"/>
                <a:cs typeface="Arial" pitchFamily="34" charset="0"/>
              </a:rPr>
            </a:br>
            <a:r>
              <a:rPr lang="en-US" sz="1300" dirty="0" smtClean="0">
                <a:latin typeface="+mj-lt"/>
                <a:cs typeface="Arial" pitchFamily="34" charset="0"/>
              </a:rPr>
              <a:t>December 1, 2013 – May 31, 2014</a:t>
            </a:r>
          </a:p>
          <a:p>
            <a:pPr lvl="0" algn="ctr">
              <a:spcBef>
                <a:spcPct val="50000"/>
              </a:spcBef>
            </a:pPr>
            <a:r>
              <a:rPr lang="en-US" sz="1300" b="1" dirty="0" smtClean="0">
                <a:solidFill>
                  <a:prstClr val="black"/>
                </a:solidFill>
                <a:latin typeface="+mj-lt"/>
                <a:cs typeface="Arial" pitchFamily="34" charset="0"/>
              </a:rPr>
              <a:t>Satisfaction 67</a:t>
            </a:r>
          </a:p>
        </p:txBody>
      </p:sp>
      <p:sp>
        <p:nvSpPr>
          <p:cNvPr id="23" name="Text Box 18"/>
          <p:cNvSpPr txBox="1">
            <a:spLocks noChangeArrowheads="1"/>
          </p:cNvSpPr>
          <p:nvPr/>
        </p:nvSpPr>
        <p:spPr bwMode="auto">
          <a:xfrm>
            <a:off x="889128" y="5259332"/>
            <a:ext cx="1752787" cy="677108"/>
          </a:xfrm>
          <a:prstGeom prst="rect">
            <a:avLst/>
          </a:prstGeom>
          <a:noFill/>
          <a:ln w="9525">
            <a:noFill/>
            <a:miter lim="800000"/>
            <a:headEnd/>
            <a:tailEnd/>
          </a:ln>
        </p:spPr>
        <p:txBody>
          <a:bodyPr wrap="square">
            <a:spAutoFit/>
          </a:bodyPr>
          <a:lstStyle/>
          <a:p>
            <a:pPr algn="ctr">
              <a:spcBef>
                <a:spcPct val="50000"/>
              </a:spcBef>
              <a:buFontTx/>
              <a:buNone/>
            </a:pPr>
            <a:r>
              <a:rPr lang="en-US" sz="1400" b="1" dirty="0" smtClean="0">
                <a:solidFill>
                  <a:srgbClr val="00B0F0"/>
                </a:solidFill>
                <a:latin typeface="+mj-lt"/>
              </a:rPr>
              <a:t>Search Users*              </a:t>
            </a:r>
            <a:r>
              <a:rPr lang="en-US" sz="1400" dirty="0" smtClean="0">
                <a:latin typeface="+mj-lt"/>
              </a:rPr>
              <a:t/>
            </a:r>
            <a:br>
              <a:rPr lang="en-US" sz="1400" dirty="0" smtClean="0">
                <a:latin typeface="+mj-lt"/>
              </a:rPr>
            </a:br>
            <a:r>
              <a:rPr lang="en-US" sz="1200" b="1" dirty="0" smtClean="0">
                <a:latin typeface="+mj-lt"/>
              </a:rPr>
              <a:t>Satisfaction 65</a:t>
            </a:r>
          </a:p>
          <a:p>
            <a:pPr marL="228600" lvl="1" indent="-114300" algn="ctr">
              <a:tabLst>
                <a:tab pos="114300" algn="l"/>
                <a:tab pos="228600" algn="l"/>
                <a:tab pos="857250" algn="l"/>
              </a:tabLst>
            </a:pPr>
            <a:r>
              <a:rPr lang="en-US" sz="1200" dirty="0">
                <a:latin typeface="+mj-lt"/>
              </a:rPr>
              <a:t>5</a:t>
            </a:r>
            <a:r>
              <a:rPr lang="en-US" sz="1200" dirty="0" smtClean="0">
                <a:latin typeface="+mj-lt"/>
              </a:rPr>
              <a:t>8%  /  N: 2,528</a:t>
            </a:r>
          </a:p>
        </p:txBody>
      </p:sp>
      <p:pic>
        <p:nvPicPr>
          <p:cNvPr id="22" name="Picture 5" descr="Z:\_Style Guide\images\group.half.png"/>
          <p:cNvPicPr>
            <a:picLocks noChangeAspect="1" noChangeArrowheads="1"/>
          </p:cNvPicPr>
          <p:nvPr/>
        </p:nvPicPr>
        <p:blipFill>
          <a:blip r:embed="rId2" cstate="print">
            <a:duotone>
              <a:schemeClr val="accent1">
                <a:shade val="45000"/>
                <a:satMod val="135000"/>
              </a:schemeClr>
              <a:prstClr val="white"/>
            </a:duotone>
          </a:blip>
          <a:srcRect l="2791" t="5172" r="2326" b="6897"/>
          <a:stretch>
            <a:fillRect/>
          </a:stretch>
        </p:blipFill>
        <p:spPr bwMode="auto">
          <a:xfrm>
            <a:off x="1246999" y="4222286"/>
            <a:ext cx="1037046" cy="1037046"/>
          </a:xfrm>
          <a:prstGeom prst="rect">
            <a:avLst/>
          </a:prstGeom>
          <a:noFill/>
        </p:spPr>
      </p:pic>
      <p:pic>
        <p:nvPicPr>
          <p:cNvPr id="24" name="Picture 2" descr="Z:\_Style Guide\images\group.total.png"/>
          <p:cNvPicPr>
            <a:picLocks noChangeAspect="1" noChangeArrowheads="1"/>
          </p:cNvPicPr>
          <p:nvPr/>
        </p:nvPicPr>
        <p:blipFill>
          <a:blip r:embed="rId3" cstate="print">
            <a:duotone>
              <a:prstClr val="black"/>
              <a:schemeClr val="tx2">
                <a:tint val="45000"/>
                <a:satMod val="400000"/>
              </a:schemeClr>
            </a:duotone>
          </a:blip>
          <a:srcRect l="2396" t="5541" b="5794"/>
          <a:stretch>
            <a:fillRect/>
          </a:stretch>
        </p:blipFill>
        <p:spPr bwMode="auto">
          <a:xfrm>
            <a:off x="3809999" y="1086811"/>
            <a:ext cx="1524000" cy="1219200"/>
          </a:xfrm>
          <a:prstGeom prst="rect">
            <a:avLst/>
          </a:prstGeom>
          <a:noFill/>
        </p:spPr>
      </p:pic>
      <p:pic>
        <p:nvPicPr>
          <p:cNvPr id="30" name="Picture 5" descr="Z:\_Style Guide\images\group.half.png"/>
          <p:cNvPicPr>
            <a:picLocks noChangeAspect="1" noChangeArrowheads="1"/>
          </p:cNvPicPr>
          <p:nvPr/>
        </p:nvPicPr>
        <p:blipFill>
          <a:blip r:embed="rId2" cstate="print">
            <a:duotone>
              <a:schemeClr val="accent5">
                <a:shade val="45000"/>
                <a:satMod val="135000"/>
              </a:schemeClr>
              <a:prstClr val="white"/>
            </a:duotone>
          </a:blip>
          <a:srcRect l="2791" t="5172" r="2326" b="6897"/>
          <a:stretch>
            <a:fillRect/>
          </a:stretch>
        </p:blipFill>
        <p:spPr bwMode="auto">
          <a:xfrm>
            <a:off x="4051616" y="4207869"/>
            <a:ext cx="1037046" cy="1037046"/>
          </a:xfrm>
          <a:prstGeom prst="rect">
            <a:avLst/>
          </a:prstGeom>
          <a:noFill/>
        </p:spPr>
      </p:pic>
      <p:sp>
        <p:nvSpPr>
          <p:cNvPr id="34" name="Text Box 18"/>
          <p:cNvSpPr txBox="1">
            <a:spLocks noChangeArrowheads="1"/>
          </p:cNvSpPr>
          <p:nvPr/>
        </p:nvSpPr>
        <p:spPr bwMode="auto">
          <a:xfrm>
            <a:off x="3608425" y="5259332"/>
            <a:ext cx="1927148" cy="677108"/>
          </a:xfrm>
          <a:prstGeom prst="rect">
            <a:avLst/>
          </a:prstGeom>
          <a:noFill/>
          <a:ln w="9525">
            <a:noFill/>
            <a:miter lim="800000"/>
            <a:headEnd/>
            <a:tailEnd/>
          </a:ln>
        </p:spPr>
        <p:txBody>
          <a:bodyPr wrap="square">
            <a:spAutoFit/>
          </a:bodyPr>
          <a:lstStyle/>
          <a:p>
            <a:pPr algn="ctr">
              <a:spcBef>
                <a:spcPct val="50000"/>
              </a:spcBef>
              <a:buFontTx/>
              <a:buNone/>
            </a:pPr>
            <a:r>
              <a:rPr lang="en-US" sz="1400" b="1" dirty="0" smtClean="0">
                <a:solidFill>
                  <a:schemeClr val="accent5">
                    <a:lumMod val="75000"/>
                  </a:schemeClr>
                </a:solidFill>
                <a:latin typeface="+mj-lt"/>
              </a:rPr>
              <a:t>Navigation Users**              </a:t>
            </a:r>
            <a:r>
              <a:rPr lang="en-US" sz="1400" dirty="0" smtClean="0">
                <a:latin typeface="+mj-lt"/>
              </a:rPr>
              <a:t/>
            </a:r>
            <a:br>
              <a:rPr lang="en-US" sz="1400" dirty="0" smtClean="0">
                <a:latin typeface="+mj-lt"/>
              </a:rPr>
            </a:br>
            <a:r>
              <a:rPr lang="en-US" sz="1200" b="1" dirty="0" smtClean="0">
                <a:latin typeface="+mj-lt"/>
              </a:rPr>
              <a:t>Satisfaction 66</a:t>
            </a:r>
          </a:p>
          <a:p>
            <a:pPr marL="228600" lvl="1" indent="-114300" algn="ctr">
              <a:tabLst>
                <a:tab pos="114300" algn="l"/>
                <a:tab pos="228600" algn="l"/>
                <a:tab pos="857250" algn="l"/>
              </a:tabLst>
            </a:pPr>
            <a:r>
              <a:rPr lang="en-US" sz="1200" dirty="0" smtClean="0">
                <a:latin typeface="+mj-lt"/>
              </a:rPr>
              <a:t>53%  /  N: 2,291</a:t>
            </a:r>
          </a:p>
        </p:txBody>
      </p:sp>
      <p:cxnSp>
        <p:nvCxnSpPr>
          <p:cNvPr id="4" name="Straight Connector 3"/>
          <p:cNvCxnSpPr/>
          <p:nvPr/>
        </p:nvCxnSpPr>
        <p:spPr bwMode="auto">
          <a:xfrm flipV="1">
            <a:off x="1765521" y="3593804"/>
            <a:ext cx="5511764" cy="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35" name="Straight Connector 34"/>
          <p:cNvCxnSpPr/>
          <p:nvPr/>
        </p:nvCxnSpPr>
        <p:spPr bwMode="auto">
          <a:xfrm>
            <a:off x="1765522" y="3593806"/>
            <a:ext cx="0" cy="25163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36" name="Straight Connector 35"/>
          <p:cNvCxnSpPr/>
          <p:nvPr/>
        </p:nvCxnSpPr>
        <p:spPr bwMode="auto">
          <a:xfrm>
            <a:off x="7278550" y="3593804"/>
            <a:ext cx="0" cy="25163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37" name="Straight Connector 36"/>
          <p:cNvCxnSpPr/>
          <p:nvPr/>
        </p:nvCxnSpPr>
        <p:spPr bwMode="auto">
          <a:xfrm>
            <a:off x="4570139" y="3138830"/>
            <a:ext cx="1860" cy="454974"/>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11" name="TextBox 10"/>
          <p:cNvSpPr txBox="1"/>
          <p:nvPr/>
        </p:nvSpPr>
        <p:spPr>
          <a:xfrm>
            <a:off x="2466665" y="3376532"/>
            <a:ext cx="4206948" cy="461665"/>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“How did you look for information on the site today?</a:t>
            </a:r>
          </a:p>
          <a:p>
            <a:pPr algn="ctr"/>
            <a:r>
              <a:rPr lang="en-US" sz="1200" b="1" dirty="0" smtClean="0"/>
              <a:t>(Please select all that apply.)”</a:t>
            </a:r>
            <a:endParaRPr lang="en-US" sz="1200" b="1" dirty="0"/>
          </a:p>
        </p:txBody>
      </p:sp>
      <p:sp>
        <p:nvSpPr>
          <p:cNvPr id="39" name="TextBox 38"/>
          <p:cNvSpPr txBox="1"/>
          <p:nvPr/>
        </p:nvSpPr>
        <p:spPr>
          <a:xfrm>
            <a:off x="318976" y="6060558"/>
            <a:ext cx="8325293" cy="507831"/>
          </a:xfrm>
          <a:prstGeom prst="rect">
            <a:avLst/>
          </a:prstGeom>
          <a:noFill/>
        </p:spPr>
        <p:txBody>
          <a:bodyPr wrap="square" rtlCol="0">
            <a:spAutoFit/>
          </a:bodyPr>
          <a:lstStyle/>
          <a:p>
            <a:r>
              <a:rPr lang="en-US" sz="900" dirty="0" smtClean="0"/>
              <a:t>Please note that question is multi-select, so respondents can choose as many answers as applicable.</a:t>
            </a:r>
          </a:p>
          <a:p>
            <a:r>
              <a:rPr lang="en-US" sz="900" dirty="0" smtClean="0"/>
              <a:t>*</a:t>
            </a:r>
            <a:r>
              <a:rPr lang="en-US" sz="900" b="1" dirty="0" smtClean="0">
                <a:solidFill>
                  <a:srgbClr val="00B0F0"/>
                </a:solidFill>
              </a:rPr>
              <a:t>Search users </a:t>
            </a:r>
            <a:r>
              <a:rPr lang="en-US" sz="900" dirty="0" smtClean="0"/>
              <a:t>include those answering “search box” and “advanced search”.</a:t>
            </a:r>
          </a:p>
          <a:p>
            <a:r>
              <a:rPr lang="en-US" sz="900" dirty="0" smtClean="0"/>
              <a:t>** </a:t>
            </a:r>
            <a:r>
              <a:rPr lang="en-US" sz="900" b="1" dirty="0" smtClean="0">
                <a:solidFill>
                  <a:schemeClr val="accent5">
                    <a:lumMod val="75000"/>
                  </a:schemeClr>
                </a:solidFill>
              </a:rPr>
              <a:t>Navigation users </a:t>
            </a:r>
            <a:r>
              <a:rPr lang="en-US" sz="900" dirty="0" smtClean="0"/>
              <a:t>include those answering “left navigation bar”, “other”, “A-Z index”, and “did not use any of these tools”.</a:t>
            </a:r>
            <a:endParaRPr lang="en-US" sz="900" dirty="0"/>
          </a:p>
        </p:txBody>
      </p:sp>
      <p:pic>
        <p:nvPicPr>
          <p:cNvPr id="40" name="Picture 5" descr="Z:\_Style Guide\images\group.half.png"/>
          <p:cNvPicPr>
            <a:picLocks noChangeAspect="1" noChangeArrowheads="1"/>
          </p:cNvPicPr>
          <p:nvPr/>
        </p:nvPicPr>
        <p:blipFill>
          <a:blip r:embed="rId2" cstate="print">
            <a:duotone>
              <a:schemeClr val="bg2">
                <a:shade val="45000"/>
                <a:satMod val="135000"/>
              </a:schemeClr>
              <a:prstClr val="white"/>
            </a:duotone>
          </a:blip>
          <a:srcRect l="2791" t="5172" r="2326" b="6897"/>
          <a:stretch>
            <a:fillRect/>
          </a:stretch>
        </p:blipFill>
        <p:spPr bwMode="auto">
          <a:xfrm>
            <a:off x="6760027" y="4207869"/>
            <a:ext cx="1037046" cy="1037046"/>
          </a:xfrm>
          <a:prstGeom prst="rect">
            <a:avLst/>
          </a:prstGeom>
          <a:noFill/>
        </p:spPr>
      </p:pic>
      <p:sp>
        <p:nvSpPr>
          <p:cNvPr id="41" name="Text Box 18"/>
          <p:cNvSpPr txBox="1">
            <a:spLocks noChangeArrowheads="1"/>
          </p:cNvSpPr>
          <p:nvPr/>
        </p:nvSpPr>
        <p:spPr bwMode="auto">
          <a:xfrm>
            <a:off x="6314976" y="5259332"/>
            <a:ext cx="1927148" cy="677108"/>
          </a:xfrm>
          <a:prstGeom prst="rect">
            <a:avLst/>
          </a:prstGeom>
          <a:noFill/>
          <a:ln w="9525">
            <a:noFill/>
            <a:miter lim="800000"/>
            <a:headEnd/>
            <a:tailEnd/>
          </a:ln>
        </p:spPr>
        <p:txBody>
          <a:bodyPr wrap="square">
            <a:spAutoFit/>
          </a:bodyPr>
          <a:lstStyle/>
          <a:p>
            <a:pPr algn="ctr">
              <a:spcBef>
                <a:spcPct val="50000"/>
              </a:spcBef>
              <a:buFontTx/>
              <a:buNone/>
            </a:pPr>
            <a:r>
              <a:rPr lang="en-US" sz="1400" b="1" dirty="0" smtClean="0">
                <a:solidFill>
                  <a:schemeClr val="bg1">
                    <a:lumMod val="50000"/>
                  </a:schemeClr>
                </a:solidFill>
                <a:latin typeface="+mj-lt"/>
              </a:rPr>
              <a:t>Outside Search</a:t>
            </a:r>
            <a:r>
              <a:rPr lang="en-US" sz="1400" dirty="0" smtClean="0">
                <a:latin typeface="+mj-lt"/>
              </a:rPr>
              <a:t/>
            </a:r>
            <a:br>
              <a:rPr lang="en-US" sz="1400" dirty="0" smtClean="0">
                <a:latin typeface="+mj-lt"/>
              </a:rPr>
            </a:br>
            <a:r>
              <a:rPr lang="en-US" sz="1200" b="1" dirty="0" smtClean="0">
                <a:latin typeface="+mj-lt"/>
              </a:rPr>
              <a:t>Satisfaction 69</a:t>
            </a:r>
          </a:p>
          <a:p>
            <a:pPr marL="228600" lvl="1" indent="-114300" algn="ctr">
              <a:tabLst>
                <a:tab pos="114300" algn="l"/>
                <a:tab pos="228600" algn="l"/>
                <a:tab pos="857250" algn="l"/>
              </a:tabLst>
            </a:pPr>
            <a:r>
              <a:rPr lang="en-US" sz="1200" dirty="0" smtClean="0">
                <a:latin typeface="+mj-lt"/>
              </a:rPr>
              <a:t>11%  /  N: 459</a:t>
            </a:r>
          </a:p>
        </p:txBody>
      </p:sp>
    </p:spTree>
    <p:extLst>
      <p:ext uri="{BB962C8B-B14F-4D97-AF65-F5344CB8AC3E}">
        <p14:creationId xmlns:p14="http://schemas.microsoft.com/office/powerpoint/2010/main" val="2027462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Satisfaction Summaries</a:t>
            </a:r>
            <a:endParaRPr lang="en-US" sz="1800" b="0" dirty="0"/>
          </a:p>
        </p:txBody>
      </p:sp>
      <p:sp>
        <p:nvSpPr>
          <p:cNvPr id="4" name="TextBox 3"/>
          <p:cNvSpPr txBox="1"/>
          <p:nvPr/>
        </p:nvSpPr>
        <p:spPr>
          <a:xfrm>
            <a:off x="797442" y="1541721"/>
            <a:ext cx="7570381" cy="276999"/>
          </a:xfrm>
          <a:prstGeom prst="rect">
            <a:avLst/>
          </a:prstGeom>
          <a:noFill/>
        </p:spPr>
        <p:txBody>
          <a:bodyPr wrap="square" rtlCol="0">
            <a:spAutoFit/>
          </a:bodyPr>
          <a:lstStyle/>
          <a:p>
            <a:pPr algn="ctr"/>
            <a:r>
              <a:rPr lang="en-US" sz="1200" b="1" dirty="0" smtClean="0">
                <a:solidFill>
                  <a:schemeClr val="bg1"/>
                </a:solidFill>
              </a:rPr>
              <a:t>Search users</a:t>
            </a:r>
            <a:endParaRPr lang="en-US" sz="1200" b="1" dirty="0">
              <a:solidFill>
                <a:schemeClr val="bg1"/>
              </a:solidFill>
            </a:endParaRPr>
          </a:p>
        </p:txBody>
      </p:sp>
      <p:sp>
        <p:nvSpPr>
          <p:cNvPr id="5" name="TextBox 4"/>
          <p:cNvSpPr txBox="1"/>
          <p:nvPr/>
        </p:nvSpPr>
        <p:spPr>
          <a:xfrm>
            <a:off x="797442" y="3884428"/>
            <a:ext cx="7570381" cy="276999"/>
          </a:xfrm>
          <a:prstGeom prst="rect">
            <a:avLst/>
          </a:prstGeom>
          <a:noFill/>
        </p:spPr>
        <p:txBody>
          <a:bodyPr wrap="square" rtlCol="0">
            <a:spAutoFit/>
          </a:bodyPr>
          <a:lstStyle/>
          <a:p>
            <a:pPr algn="ctr"/>
            <a:r>
              <a:rPr lang="en-US" sz="1200" b="1" dirty="0" smtClean="0">
                <a:solidFill>
                  <a:schemeClr val="bg1"/>
                </a:solidFill>
              </a:rPr>
              <a:t>Navigation users</a:t>
            </a:r>
            <a:endParaRPr lang="en-US" sz="1200" b="1" dirty="0">
              <a:solidFill>
                <a:schemeClr val="bg1"/>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648" y="4310063"/>
            <a:ext cx="7085968" cy="187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280" y="1914417"/>
            <a:ext cx="7085970" cy="18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rot="10801223" flipV="1">
            <a:off x="4572043" y="6067861"/>
            <a:ext cx="3886142" cy="200047"/>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700" i="1" dirty="0" smtClean="0">
                <a:solidFill>
                  <a:schemeClr val="tx1">
                    <a:lumMod val="90000"/>
                    <a:lumOff val="10000"/>
                  </a:schemeClr>
                </a:solidFill>
                <a:latin typeface="Arial "/>
              </a:rPr>
              <a:t>C.I. +/-0.7 at 90% level of confidence</a:t>
            </a:r>
            <a:endParaRPr lang="en-US" sz="700" i="1" dirty="0">
              <a:solidFill>
                <a:schemeClr val="tx1">
                  <a:lumMod val="90000"/>
                  <a:lumOff val="10000"/>
                </a:schemeClr>
              </a:solidFill>
              <a:latin typeface="Arial "/>
            </a:endParaRPr>
          </a:p>
        </p:txBody>
      </p:sp>
      <p:sp>
        <p:nvSpPr>
          <p:cNvPr id="9" name="Rectangle 8"/>
          <p:cNvSpPr>
            <a:spLocks noChangeArrowheads="1"/>
          </p:cNvSpPr>
          <p:nvPr/>
        </p:nvSpPr>
        <p:spPr bwMode="auto">
          <a:xfrm rot="10801223" flipV="1">
            <a:off x="4572043" y="3582135"/>
            <a:ext cx="3886142" cy="200047"/>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700" i="1" dirty="0" smtClean="0">
                <a:solidFill>
                  <a:schemeClr val="tx1">
                    <a:lumMod val="90000"/>
                    <a:lumOff val="10000"/>
                  </a:schemeClr>
                </a:solidFill>
                <a:latin typeface="Arial "/>
              </a:rPr>
              <a:t>C.I. +/-0.7 at 90% level of confidence</a:t>
            </a:r>
            <a:endParaRPr lang="en-US" sz="700" i="1" dirty="0">
              <a:solidFill>
                <a:schemeClr val="tx1">
                  <a:lumMod val="90000"/>
                  <a:lumOff val="10000"/>
                </a:schemeClr>
              </a:solidFill>
              <a:latin typeface="Arial "/>
            </a:endParaRPr>
          </a:p>
        </p:txBody>
      </p:sp>
      <p:sp>
        <p:nvSpPr>
          <p:cNvPr id="6" name="TextBox 5"/>
          <p:cNvSpPr txBox="1"/>
          <p:nvPr/>
        </p:nvSpPr>
        <p:spPr>
          <a:xfrm>
            <a:off x="4752749" y="2349794"/>
            <a:ext cx="393405" cy="269304"/>
          </a:xfrm>
          <a:prstGeom prst="rect">
            <a:avLst/>
          </a:prstGeom>
          <a:noFill/>
        </p:spPr>
        <p:txBody>
          <a:bodyPr wrap="square" rtlCol="0">
            <a:spAutoFit/>
          </a:bodyPr>
          <a:lstStyle/>
          <a:p>
            <a:pPr algn="ctr"/>
            <a:r>
              <a:rPr lang="en-US" sz="1150" b="1" dirty="0" smtClean="0">
                <a:solidFill>
                  <a:srgbClr val="C00000"/>
                </a:solidFill>
              </a:rPr>
              <a:t>-1</a:t>
            </a:r>
            <a:endParaRPr lang="en-US" sz="1150" b="1" dirty="0">
              <a:solidFill>
                <a:srgbClr val="C00000"/>
              </a:solidFill>
            </a:endParaRPr>
          </a:p>
        </p:txBody>
      </p:sp>
      <p:sp>
        <p:nvSpPr>
          <p:cNvPr id="11" name="TextBox 10"/>
          <p:cNvSpPr txBox="1"/>
          <p:nvPr/>
        </p:nvSpPr>
        <p:spPr>
          <a:xfrm>
            <a:off x="2853062" y="2349794"/>
            <a:ext cx="393405" cy="1508105"/>
          </a:xfrm>
          <a:prstGeom prst="rect">
            <a:avLst/>
          </a:prstGeom>
          <a:noFill/>
        </p:spPr>
        <p:txBody>
          <a:bodyPr wrap="square" rtlCol="0">
            <a:spAutoFit/>
          </a:bodyPr>
          <a:lstStyle/>
          <a:p>
            <a:pPr algn="r"/>
            <a:r>
              <a:rPr lang="en-US" sz="1150" b="1" dirty="0" smtClean="0">
                <a:solidFill>
                  <a:srgbClr val="C00000"/>
                </a:solidFill>
              </a:rPr>
              <a:t>0</a:t>
            </a:r>
          </a:p>
          <a:p>
            <a:pPr algn="r"/>
            <a:r>
              <a:rPr lang="en-US" sz="1150" b="1" dirty="0" smtClean="0">
                <a:solidFill>
                  <a:srgbClr val="C00000"/>
                </a:solidFill>
              </a:rPr>
              <a:t>0</a:t>
            </a:r>
          </a:p>
          <a:p>
            <a:pPr algn="r"/>
            <a:r>
              <a:rPr lang="en-US" sz="1150" b="1" dirty="0" smtClean="0">
                <a:solidFill>
                  <a:srgbClr val="C00000"/>
                </a:solidFill>
              </a:rPr>
              <a:t>+1</a:t>
            </a:r>
          </a:p>
          <a:p>
            <a:pPr algn="r"/>
            <a:r>
              <a:rPr lang="en-US" sz="1150" b="1" dirty="0" smtClean="0">
                <a:solidFill>
                  <a:srgbClr val="C00000"/>
                </a:solidFill>
              </a:rPr>
              <a:t>-1</a:t>
            </a:r>
          </a:p>
          <a:p>
            <a:pPr algn="r"/>
            <a:r>
              <a:rPr lang="en-US" sz="1150" b="1" dirty="0" smtClean="0">
                <a:solidFill>
                  <a:srgbClr val="C00000"/>
                </a:solidFill>
              </a:rPr>
              <a:t>0</a:t>
            </a:r>
          </a:p>
          <a:p>
            <a:pPr algn="r"/>
            <a:r>
              <a:rPr lang="en-US" sz="1150" b="1" dirty="0" smtClean="0">
                <a:solidFill>
                  <a:srgbClr val="C00000"/>
                </a:solidFill>
              </a:rPr>
              <a:t>0</a:t>
            </a:r>
          </a:p>
          <a:p>
            <a:pPr algn="r"/>
            <a:r>
              <a:rPr lang="en-US" sz="1150" b="1" dirty="0" smtClean="0">
                <a:solidFill>
                  <a:srgbClr val="C00000"/>
                </a:solidFill>
              </a:rPr>
              <a:t>-1</a:t>
            </a:r>
          </a:p>
          <a:p>
            <a:pPr algn="r"/>
            <a:r>
              <a:rPr lang="en-US" sz="1150" b="1" dirty="0" smtClean="0">
                <a:solidFill>
                  <a:srgbClr val="C00000"/>
                </a:solidFill>
              </a:rPr>
              <a:t>-2</a:t>
            </a:r>
          </a:p>
        </p:txBody>
      </p:sp>
      <p:sp>
        <p:nvSpPr>
          <p:cNvPr id="12" name="TextBox 11"/>
          <p:cNvSpPr txBox="1"/>
          <p:nvPr/>
        </p:nvSpPr>
        <p:spPr>
          <a:xfrm>
            <a:off x="7775930" y="2349794"/>
            <a:ext cx="393405" cy="977191"/>
          </a:xfrm>
          <a:prstGeom prst="rect">
            <a:avLst/>
          </a:prstGeom>
          <a:noFill/>
        </p:spPr>
        <p:txBody>
          <a:bodyPr wrap="square" rtlCol="0">
            <a:spAutoFit/>
          </a:bodyPr>
          <a:lstStyle/>
          <a:p>
            <a:pPr algn="r"/>
            <a:r>
              <a:rPr lang="en-US" sz="1150" b="1" dirty="0" smtClean="0">
                <a:solidFill>
                  <a:srgbClr val="C00000"/>
                </a:solidFill>
              </a:rPr>
              <a:t>+3</a:t>
            </a:r>
          </a:p>
          <a:p>
            <a:pPr algn="r"/>
            <a:r>
              <a:rPr lang="en-US" sz="1150" b="1" dirty="0" smtClean="0">
                <a:solidFill>
                  <a:srgbClr val="C00000"/>
                </a:solidFill>
              </a:rPr>
              <a:t>-1</a:t>
            </a:r>
          </a:p>
          <a:p>
            <a:pPr algn="r"/>
            <a:r>
              <a:rPr lang="en-US" sz="1150" b="1" dirty="0" smtClean="0">
                <a:solidFill>
                  <a:srgbClr val="C00000"/>
                </a:solidFill>
              </a:rPr>
              <a:t>-1</a:t>
            </a:r>
          </a:p>
          <a:p>
            <a:pPr algn="r"/>
            <a:r>
              <a:rPr lang="en-US" sz="1150" b="1" dirty="0" smtClean="0">
                <a:solidFill>
                  <a:srgbClr val="C00000"/>
                </a:solidFill>
              </a:rPr>
              <a:t>-1</a:t>
            </a:r>
          </a:p>
          <a:p>
            <a:pPr algn="r"/>
            <a:r>
              <a:rPr lang="en-US" sz="1150" b="1" dirty="0" smtClean="0">
                <a:solidFill>
                  <a:srgbClr val="C00000"/>
                </a:solidFill>
              </a:rPr>
              <a:t>0</a:t>
            </a:r>
          </a:p>
        </p:txBody>
      </p:sp>
      <p:sp>
        <p:nvSpPr>
          <p:cNvPr id="7" name="TextBox 6"/>
          <p:cNvSpPr txBox="1"/>
          <p:nvPr/>
        </p:nvSpPr>
        <p:spPr>
          <a:xfrm>
            <a:off x="579474" y="946298"/>
            <a:ext cx="8027582" cy="461665"/>
          </a:xfrm>
          <a:prstGeom prst="rect">
            <a:avLst/>
          </a:prstGeom>
          <a:noFill/>
        </p:spPr>
        <p:txBody>
          <a:bodyPr wrap="square" rtlCol="0">
            <a:spAutoFit/>
          </a:bodyPr>
          <a:lstStyle/>
          <a:p>
            <a:r>
              <a:rPr lang="en-US" sz="1200" b="1" dirty="0" smtClean="0">
                <a:solidFill>
                  <a:srgbClr val="00B0F0"/>
                </a:solidFill>
              </a:rPr>
              <a:t>Search users </a:t>
            </a:r>
            <a:r>
              <a:rPr lang="en-US" sz="1200" dirty="0" smtClean="0"/>
              <a:t>were less satisfied than </a:t>
            </a:r>
            <a:r>
              <a:rPr lang="en-US" sz="1200" b="1" dirty="0" smtClean="0">
                <a:solidFill>
                  <a:schemeClr val="accent5">
                    <a:lumMod val="75000"/>
                  </a:schemeClr>
                </a:solidFill>
              </a:rPr>
              <a:t>navigation users </a:t>
            </a:r>
            <a:r>
              <a:rPr lang="en-US" sz="1200" dirty="0" smtClean="0"/>
              <a:t>and less likely to return to the site, use it as a primary resource and recommend it.  They were, however, more likely to participate with the EPA in the future.</a:t>
            </a:r>
            <a:endParaRPr lang="en-US" sz="1200" dirty="0"/>
          </a:p>
        </p:txBody>
      </p:sp>
      <p:sp>
        <p:nvSpPr>
          <p:cNvPr id="13" name="TextBox 12"/>
          <p:cNvSpPr txBox="1"/>
          <p:nvPr/>
        </p:nvSpPr>
        <p:spPr>
          <a:xfrm>
            <a:off x="5286179" y="6354217"/>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Tree>
    <p:extLst>
      <p:ext uri="{BB962C8B-B14F-4D97-AF65-F5344CB8AC3E}">
        <p14:creationId xmlns:p14="http://schemas.microsoft.com/office/powerpoint/2010/main" val="785154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Priority Maps</a:t>
            </a:r>
            <a:endParaRPr lang="en-US" sz="1800" b="0" dirty="0"/>
          </a:p>
        </p:txBody>
      </p:sp>
      <p:grpSp>
        <p:nvGrpSpPr>
          <p:cNvPr id="13" name="Group 12"/>
          <p:cNvGrpSpPr/>
          <p:nvPr/>
        </p:nvGrpSpPr>
        <p:grpSpPr>
          <a:xfrm>
            <a:off x="297708" y="1509804"/>
            <a:ext cx="3498111" cy="2044293"/>
            <a:chOff x="393405" y="1977656"/>
            <a:chExt cx="3498111" cy="2044293"/>
          </a:xfrm>
        </p:grpSpPr>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 t="13977" r="1752" b="2667"/>
            <a:stretch/>
          </p:blipFill>
          <p:spPr bwMode="auto">
            <a:xfrm>
              <a:off x="393405" y="1977656"/>
              <a:ext cx="3498111" cy="204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206253" y="2957274"/>
              <a:ext cx="1674630" cy="796021"/>
            </a:xfrm>
            <a:prstGeom prst="rect">
              <a:avLst/>
            </a:prstGeom>
            <a:noFill/>
            <a:ln w="25400" cap="flat" cmpd="sng" algn="ctr">
              <a:solidFill>
                <a:srgbClr val="00B0F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flipH="1">
              <a:off x="2519916" y="3104707"/>
              <a:ext cx="276447" cy="31898"/>
            </a:xfrm>
            <a:prstGeom prst="straightConnector1">
              <a:avLst/>
            </a:prstGeom>
            <a:solidFill>
              <a:schemeClr val="accent1"/>
            </a:solidFill>
            <a:ln w="25400" cap="flat" cmpd="sng" algn="ctr">
              <a:solidFill>
                <a:srgbClr val="FFC5FF"/>
              </a:solidFill>
              <a:prstDash val="solid"/>
              <a:round/>
              <a:headEnd type="none" w="med" len="med"/>
              <a:tailEnd type="arrow"/>
            </a:ln>
            <a:effectLst/>
          </p:spPr>
        </p:cxnSp>
        <p:cxnSp>
          <p:nvCxnSpPr>
            <p:cNvPr id="8" name="Straight Arrow Connector 7"/>
            <p:cNvCxnSpPr/>
            <p:nvPr/>
          </p:nvCxnSpPr>
          <p:spPr bwMode="auto">
            <a:xfrm flipH="1" flipV="1">
              <a:off x="2519916" y="3519378"/>
              <a:ext cx="134679" cy="92148"/>
            </a:xfrm>
            <a:prstGeom prst="straightConnector1">
              <a:avLst/>
            </a:prstGeom>
            <a:solidFill>
              <a:schemeClr val="accent1"/>
            </a:solidFill>
            <a:ln w="25400" cap="flat" cmpd="sng" algn="ctr">
              <a:solidFill>
                <a:srgbClr val="CCFFFF"/>
              </a:solidFill>
              <a:prstDash val="solid"/>
              <a:round/>
              <a:headEnd type="none" w="med" len="med"/>
              <a:tailEnd type="arrow"/>
            </a:ln>
            <a:effectLst/>
          </p:spPr>
        </p:cxnSp>
        <p:cxnSp>
          <p:nvCxnSpPr>
            <p:cNvPr id="11" name="Straight Arrow Connector 10"/>
            <p:cNvCxnSpPr/>
            <p:nvPr/>
          </p:nvCxnSpPr>
          <p:spPr bwMode="auto">
            <a:xfrm>
              <a:off x="3221665" y="3408449"/>
              <a:ext cx="318976" cy="0"/>
            </a:xfrm>
            <a:prstGeom prst="straightConnector1">
              <a:avLst/>
            </a:prstGeom>
            <a:solidFill>
              <a:schemeClr val="accent1"/>
            </a:solidFill>
            <a:ln w="25400" cap="flat" cmpd="sng" algn="ctr">
              <a:solidFill>
                <a:srgbClr val="00A29E"/>
              </a:solidFill>
              <a:prstDash val="solid"/>
              <a:round/>
              <a:headEnd type="none" w="med" len="med"/>
              <a:tailEnd type="arrow"/>
            </a:ln>
            <a:effectLst/>
          </p:spPr>
        </p:cxnSp>
      </p:grpSp>
      <p:grpSp>
        <p:nvGrpSpPr>
          <p:cNvPr id="15" name="Group 14"/>
          <p:cNvGrpSpPr/>
          <p:nvPr/>
        </p:nvGrpSpPr>
        <p:grpSpPr>
          <a:xfrm>
            <a:off x="297708" y="4143614"/>
            <a:ext cx="3487478" cy="2023270"/>
            <a:chOff x="393405" y="4143614"/>
            <a:chExt cx="3487478" cy="2023270"/>
          </a:xfrm>
        </p:grpSpPr>
        <p:pic>
          <p:nvPicPr>
            <p:cNvPr id="1843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6" t="13794" r="1256" b="3032"/>
            <a:stretch/>
          </p:blipFill>
          <p:spPr bwMode="auto">
            <a:xfrm>
              <a:off x="393405" y="4143614"/>
              <a:ext cx="3487478" cy="20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a:off x="2184987" y="5119210"/>
              <a:ext cx="1674630" cy="796021"/>
            </a:xfrm>
            <a:prstGeom prst="rect">
              <a:avLst/>
            </a:prstGeom>
            <a:noFill/>
            <a:ln w="25400" cap="flat" cmpd="sng" algn="ctr">
              <a:solidFill>
                <a:srgbClr val="00B0F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cxnSp>
          <p:nvCxnSpPr>
            <p:cNvPr id="17" name="Straight Arrow Connector 16"/>
            <p:cNvCxnSpPr/>
            <p:nvPr/>
          </p:nvCxnSpPr>
          <p:spPr bwMode="auto">
            <a:xfrm>
              <a:off x="3043568" y="5570382"/>
              <a:ext cx="318976" cy="0"/>
            </a:xfrm>
            <a:prstGeom prst="straightConnector1">
              <a:avLst/>
            </a:prstGeom>
            <a:solidFill>
              <a:schemeClr val="accent1"/>
            </a:solidFill>
            <a:ln w="25400" cap="flat" cmpd="sng" algn="ctr">
              <a:solidFill>
                <a:srgbClr val="00A29E"/>
              </a:solidFill>
              <a:prstDash val="solid"/>
              <a:round/>
              <a:headEnd type="none" w="med" len="med"/>
              <a:tailEnd type="arrow"/>
            </a:ln>
            <a:effectLst/>
          </p:spPr>
        </p:cxnSp>
        <p:cxnSp>
          <p:nvCxnSpPr>
            <p:cNvPr id="18" name="Straight Arrow Connector 17"/>
            <p:cNvCxnSpPr/>
            <p:nvPr/>
          </p:nvCxnSpPr>
          <p:spPr bwMode="auto">
            <a:xfrm flipH="1" flipV="1">
              <a:off x="2498649" y="5670679"/>
              <a:ext cx="134679" cy="92148"/>
            </a:xfrm>
            <a:prstGeom prst="straightConnector1">
              <a:avLst/>
            </a:prstGeom>
            <a:solidFill>
              <a:schemeClr val="accent1"/>
            </a:solidFill>
            <a:ln w="25400" cap="flat" cmpd="sng" algn="ctr">
              <a:solidFill>
                <a:srgbClr val="CCFFFF"/>
              </a:solidFill>
              <a:prstDash val="solid"/>
              <a:round/>
              <a:headEnd type="none" w="med" len="med"/>
              <a:tailEnd type="arrow"/>
            </a:ln>
            <a:effectLst/>
          </p:spPr>
        </p:cxnSp>
        <p:cxnSp>
          <p:nvCxnSpPr>
            <p:cNvPr id="19" name="Straight Arrow Connector 18"/>
            <p:cNvCxnSpPr/>
            <p:nvPr/>
          </p:nvCxnSpPr>
          <p:spPr bwMode="auto">
            <a:xfrm flipH="1">
              <a:off x="2491562" y="5309172"/>
              <a:ext cx="276447" cy="31898"/>
            </a:xfrm>
            <a:prstGeom prst="straightConnector1">
              <a:avLst/>
            </a:prstGeom>
            <a:solidFill>
              <a:schemeClr val="accent1"/>
            </a:solidFill>
            <a:ln w="25400" cap="flat" cmpd="sng" algn="ctr">
              <a:solidFill>
                <a:srgbClr val="FFC5FF"/>
              </a:solidFill>
              <a:prstDash val="solid"/>
              <a:round/>
              <a:headEnd type="none" w="med" len="med"/>
              <a:tailEnd type="arrow"/>
            </a:ln>
            <a:effectLst/>
          </p:spPr>
        </p:cxnSp>
      </p:grpSp>
      <p:sp>
        <p:nvSpPr>
          <p:cNvPr id="14" name="TextBox 13"/>
          <p:cNvSpPr txBox="1"/>
          <p:nvPr/>
        </p:nvSpPr>
        <p:spPr>
          <a:xfrm>
            <a:off x="1105782" y="1138512"/>
            <a:ext cx="2001577" cy="276999"/>
          </a:xfrm>
          <a:prstGeom prst="rect">
            <a:avLst/>
          </a:prstGeom>
          <a:noFill/>
        </p:spPr>
        <p:txBody>
          <a:bodyPr wrap="square" rtlCol="0">
            <a:spAutoFit/>
          </a:bodyPr>
          <a:lstStyle/>
          <a:p>
            <a:pPr algn="ctr"/>
            <a:r>
              <a:rPr lang="en-US" sz="1200" b="1" dirty="0" smtClean="0">
                <a:solidFill>
                  <a:srgbClr val="00B0F0"/>
                </a:solidFill>
              </a:rPr>
              <a:t>Search users</a:t>
            </a:r>
            <a:endParaRPr lang="en-US" sz="1200" b="1" dirty="0">
              <a:solidFill>
                <a:srgbClr val="00B0F0"/>
              </a:solidFill>
            </a:endParaRPr>
          </a:p>
        </p:txBody>
      </p:sp>
      <p:sp>
        <p:nvSpPr>
          <p:cNvPr id="21" name="TextBox 20"/>
          <p:cNvSpPr txBox="1"/>
          <p:nvPr/>
        </p:nvSpPr>
        <p:spPr>
          <a:xfrm>
            <a:off x="1105781" y="3788735"/>
            <a:ext cx="2001577" cy="276999"/>
          </a:xfrm>
          <a:prstGeom prst="rect">
            <a:avLst/>
          </a:prstGeom>
          <a:noFill/>
        </p:spPr>
        <p:txBody>
          <a:bodyPr wrap="square" rtlCol="0">
            <a:spAutoFit/>
          </a:bodyPr>
          <a:lstStyle/>
          <a:p>
            <a:pPr algn="ctr"/>
            <a:r>
              <a:rPr lang="en-US" sz="1200" b="1" dirty="0" smtClean="0">
                <a:solidFill>
                  <a:schemeClr val="accent5">
                    <a:lumMod val="75000"/>
                  </a:schemeClr>
                </a:solidFill>
              </a:rPr>
              <a:t>Navigation users</a:t>
            </a:r>
            <a:endParaRPr lang="en-US" sz="1200" b="1" dirty="0">
              <a:solidFill>
                <a:schemeClr val="accent5">
                  <a:lumMod val="75000"/>
                </a:schemeClr>
              </a:solidFill>
            </a:endParaRPr>
          </a:p>
        </p:txBody>
      </p:sp>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161" y="3508124"/>
            <a:ext cx="4677094" cy="237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ight Brace 19"/>
          <p:cNvSpPr/>
          <p:nvPr/>
        </p:nvSpPr>
        <p:spPr bwMode="auto">
          <a:xfrm>
            <a:off x="3492795" y="1277011"/>
            <a:ext cx="754911" cy="5095159"/>
          </a:xfrm>
          <a:prstGeom prst="rightBrace">
            <a:avLst>
              <a:gd name="adj1" fmla="val 61854"/>
              <a:gd name="adj2" fmla="val 68917"/>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4357314" y="1561611"/>
            <a:ext cx="4534787" cy="1384995"/>
          </a:xfrm>
          <a:prstGeom prst="rect">
            <a:avLst/>
          </a:prstGeom>
          <a:noFill/>
        </p:spPr>
        <p:txBody>
          <a:bodyPr wrap="square" rtlCol="0">
            <a:spAutoFit/>
          </a:bodyPr>
          <a:lstStyle/>
          <a:p>
            <a:r>
              <a:rPr lang="en-US" sz="1200" b="1" dirty="0" smtClean="0"/>
              <a:t>Navigation, search and functionality are the top priorities for visitors, regardless of how they found information.</a:t>
            </a:r>
          </a:p>
          <a:p>
            <a:endParaRPr lang="en-US" sz="1200" b="1" dirty="0"/>
          </a:p>
          <a:p>
            <a:r>
              <a:rPr lang="en-US" sz="1200" dirty="0" smtClean="0"/>
              <a:t>Within the top priorities, however, there were differences in ratings.  </a:t>
            </a:r>
            <a:r>
              <a:rPr lang="en-US" sz="1200" i="1" dirty="0" smtClean="0"/>
              <a:t>How well the site layout helps you find </a:t>
            </a:r>
            <a:r>
              <a:rPr lang="en-US" sz="1200" dirty="0" smtClean="0"/>
              <a:t>and the </a:t>
            </a:r>
            <a:r>
              <a:rPr lang="en-US" sz="1200" i="1" dirty="0" smtClean="0"/>
              <a:t>usefulness of the website tools </a:t>
            </a:r>
            <a:r>
              <a:rPr lang="en-US" sz="1200" dirty="0" smtClean="0"/>
              <a:t>stood out as particular pain points amongst </a:t>
            </a:r>
            <a:r>
              <a:rPr lang="en-US" sz="1200" b="1" dirty="0" smtClean="0">
                <a:solidFill>
                  <a:srgbClr val="00B0F0"/>
                </a:solidFill>
              </a:rPr>
              <a:t>search users </a:t>
            </a:r>
            <a:r>
              <a:rPr lang="en-US" sz="1200" dirty="0" smtClean="0"/>
              <a:t>on EPA.gov.</a:t>
            </a:r>
            <a:endParaRPr lang="en-US" sz="1200" dirty="0"/>
          </a:p>
        </p:txBody>
      </p:sp>
      <p:sp>
        <p:nvSpPr>
          <p:cNvPr id="23" name="TextBox 22"/>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Tree>
    <p:extLst>
      <p:ext uri="{BB962C8B-B14F-4D97-AF65-F5344CB8AC3E}">
        <p14:creationId xmlns:p14="http://schemas.microsoft.com/office/powerpoint/2010/main" val="41110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Ability to Find</a:t>
            </a:r>
            <a:endParaRPr lang="en-US" sz="1800" b="0" dirty="0"/>
          </a:p>
        </p:txBody>
      </p:sp>
      <p:grpSp>
        <p:nvGrpSpPr>
          <p:cNvPr id="4" name="Group 3"/>
          <p:cNvGrpSpPr/>
          <p:nvPr/>
        </p:nvGrpSpPr>
        <p:grpSpPr>
          <a:xfrm>
            <a:off x="1973474" y="2857305"/>
            <a:ext cx="5160973" cy="3609148"/>
            <a:chOff x="1973474" y="2240591"/>
            <a:chExt cx="5160973" cy="3609148"/>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070" y="2240591"/>
              <a:ext cx="4939377" cy="360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Z:\_Style Guide\images\group.half.png"/>
            <p:cNvPicPr>
              <a:picLocks noChangeAspect="1" noChangeArrowheads="1"/>
            </p:cNvPicPr>
            <p:nvPr/>
          </p:nvPicPr>
          <p:blipFill>
            <a:blip r:embed="rId3" cstate="print">
              <a:duotone>
                <a:schemeClr val="accent1">
                  <a:shade val="45000"/>
                  <a:satMod val="135000"/>
                </a:schemeClr>
                <a:prstClr val="white"/>
              </a:duotone>
            </a:blip>
            <a:srcRect l="2791" t="5172" r="2326" b="6897"/>
            <a:stretch>
              <a:fillRect/>
            </a:stretch>
          </p:blipFill>
          <p:spPr bwMode="auto">
            <a:xfrm>
              <a:off x="2195070" y="2595505"/>
              <a:ext cx="1037046" cy="1037046"/>
            </a:xfrm>
            <a:prstGeom prst="rect">
              <a:avLst/>
            </a:prstGeom>
            <a:noFill/>
          </p:spPr>
        </p:pic>
        <p:sp>
          <p:nvSpPr>
            <p:cNvPr id="6" name="Text Box 18"/>
            <p:cNvSpPr txBox="1">
              <a:spLocks noChangeArrowheads="1"/>
            </p:cNvSpPr>
            <p:nvPr/>
          </p:nvSpPr>
          <p:spPr bwMode="auto">
            <a:xfrm>
              <a:off x="2089164" y="3478662"/>
              <a:ext cx="1248857" cy="523220"/>
            </a:xfrm>
            <a:prstGeom prst="rect">
              <a:avLst/>
            </a:prstGeom>
            <a:noFill/>
            <a:ln w="9525">
              <a:noFill/>
              <a:miter lim="800000"/>
              <a:headEnd/>
              <a:tailEnd/>
            </a:ln>
          </p:spPr>
          <p:txBody>
            <a:bodyPr wrap="square">
              <a:spAutoFit/>
            </a:bodyPr>
            <a:lstStyle/>
            <a:p>
              <a:pPr algn="ctr">
                <a:spcBef>
                  <a:spcPct val="50000"/>
                </a:spcBef>
                <a:buFontTx/>
                <a:buNone/>
              </a:pPr>
              <a:r>
                <a:rPr lang="en-US" sz="1400" b="1" dirty="0" smtClean="0">
                  <a:solidFill>
                    <a:srgbClr val="00B0F0"/>
                  </a:solidFill>
                  <a:latin typeface="+mj-lt"/>
                </a:rPr>
                <a:t>Search users</a:t>
              </a:r>
              <a:endParaRPr lang="en-US" sz="1200" dirty="0" smtClean="0">
                <a:latin typeface="+mj-lt"/>
              </a:endParaRPr>
            </a:p>
          </p:txBody>
        </p:sp>
        <p:pic>
          <p:nvPicPr>
            <p:cNvPr id="7" name="Picture 5" descr="Z:\_Style Guide\images\group.half.png"/>
            <p:cNvPicPr>
              <a:picLocks noChangeAspect="1" noChangeArrowheads="1"/>
            </p:cNvPicPr>
            <p:nvPr/>
          </p:nvPicPr>
          <p:blipFill>
            <a:blip r:embed="rId3" cstate="print">
              <a:duotone>
                <a:schemeClr val="accent5">
                  <a:shade val="45000"/>
                  <a:satMod val="135000"/>
                </a:schemeClr>
                <a:prstClr val="white"/>
              </a:duotone>
            </a:blip>
            <a:srcRect l="2791" t="5172" r="2326" b="6897"/>
            <a:stretch>
              <a:fillRect/>
            </a:stretch>
          </p:blipFill>
          <p:spPr bwMode="auto">
            <a:xfrm>
              <a:off x="2195070" y="4045165"/>
              <a:ext cx="1037046" cy="1037046"/>
            </a:xfrm>
            <a:prstGeom prst="rect">
              <a:avLst/>
            </a:prstGeom>
            <a:noFill/>
          </p:spPr>
        </p:pic>
        <p:sp>
          <p:nvSpPr>
            <p:cNvPr id="8" name="Text Box 18"/>
            <p:cNvSpPr txBox="1">
              <a:spLocks noChangeArrowheads="1"/>
            </p:cNvSpPr>
            <p:nvPr/>
          </p:nvSpPr>
          <p:spPr bwMode="auto">
            <a:xfrm>
              <a:off x="1973474" y="4975885"/>
              <a:ext cx="1480237" cy="523220"/>
            </a:xfrm>
            <a:prstGeom prst="rect">
              <a:avLst/>
            </a:prstGeom>
            <a:noFill/>
            <a:ln w="9525">
              <a:noFill/>
              <a:miter lim="800000"/>
              <a:headEnd/>
              <a:tailEnd/>
            </a:ln>
          </p:spPr>
          <p:txBody>
            <a:bodyPr wrap="square">
              <a:spAutoFit/>
            </a:bodyPr>
            <a:lstStyle/>
            <a:p>
              <a:pPr algn="ctr">
                <a:spcBef>
                  <a:spcPct val="50000"/>
                </a:spcBef>
                <a:buFontTx/>
                <a:buNone/>
              </a:pPr>
              <a:r>
                <a:rPr lang="en-US" sz="1400" b="1" dirty="0" smtClean="0">
                  <a:solidFill>
                    <a:schemeClr val="accent5">
                      <a:lumMod val="75000"/>
                    </a:schemeClr>
                  </a:solidFill>
                  <a:latin typeface="+mj-lt"/>
                </a:rPr>
                <a:t>Navigation </a:t>
              </a:r>
              <a:br>
                <a:rPr lang="en-US" sz="1400" b="1" dirty="0" smtClean="0">
                  <a:solidFill>
                    <a:schemeClr val="accent5">
                      <a:lumMod val="75000"/>
                    </a:schemeClr>
                  </a:solidFill>
                  <a:latin typeface="+mj-lt"/>
                </a:rPr>
              </a:br>
              <a:r>
                <a:rPr lang="en-US" sz="1400" b="1" dirty="0" smtClean="0">
                  <a:solidFill>
                    <a:schemeClr val="accent5">
                      <a:lumMod val="75000"/>
                    </a:schemeClr>
                  </a:solidFill>
                  <a:latin typeface="+mj-lt"/>
                </a:rPr>
                <a:t>users</a:t>
              </a:r>
              <a:endParaRPr lang="en-US" sz="1200" dirty="0" smtClean="0">
                <a:latin typeface="+mj-lt"/>
              </a:endParaRPr>
            </a:p>
          </p:txBody>
        </p:sp>
      </p:grpSp>
      <p:sp>
        <p:nvSpPr>
          <p:cNvPr id="10" name="TextBox 9"/>
          <p:cNvSpPr txBox="1"/>
          <p:nvPr/>
        </p:nvSpPr>
        <p:spPr>
          <a:xfrm>
            <a:off x="1714179" y="2441217"/>
            <a:ext cx="5707347"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“Did you find the information you were looking for today?”</a:t>
            </a:r>
            <a:endParaRPr lang="en-US" sz="1200" b="1" dirty="0"/>
          </a:p>
        </p:txBody>
      </p:sp>
      <p:sp>
        <p:nvSpPr>
          <p:cNvPr id="11" name="TextBox 10"/>
          <p:cNvSpPr txBox="1"/>
          <p:nvPr/>
        </p:nvSpPr>
        <p:spPr>
          <a:xfrm>
            <a:off x="576354" y="1081764"/>
            <a:ext cx="8176807" cy="1200329"/>
          </a:xfrm>
          <a:prstGeom prst="rect">
            <a:avLst/>
          </a:prstGeom>
          <a:noFill/>
        </p:spPr>
        <p:txBody>
          <a:bodyPr wrap="square" rtlCol="0">
            <a:spAutoFit/>
          </a:bodyPr>
          <a:lstStyle/>
          <a:p>
            <a:r>
              <a:rPr lang="en-US" sz="1200" b="1" dirty="0" smtClean="0"/>
              <a:t>Whether or not they found what they needed on EPA.gov influenced satisfaction regardless of their method of looking for information.</a:t>
            </a:r>
          </a:p>
          <a:p>
            <a:endParaRPr lang="en-US" sz="1200" b="1" dirty="0">
              <a:solidFill>
                <a:srgbClr val="00B0F0"/>
              </a:solidFill>
            </a:endParaRPr>
          </a:p>
          <a:p>
            <a:r>
              <a:rPr lang="en-US" sz="1200" b="1" dirty="0" smtClean="0">
                <a:solidFill>
                  <a:srgbClr val="00B0F0"/>
                </a:solidFill>
              </a:rPr>
              <a:t>Search users </a:t>
            </a:r>
            <a:r>
              <a:rPr lang="en-US" sz="1200" dirty="0"/>
              <a:t>were less likely to be successful in finding what they needed on </a:t>
            </a:r>
            <a:r>
              <a:rPr lang="en-US" sz="1200" dirty="0" smtClean="0"/>
              <a:t>EPA.gov than </a:t>
            </a:r>
            <a:r>
              <a:rPr lang="en-US" sz="1200" b="1" dirty="0" smtClean="0">
                <a:solidFill>
                  <a:schemeClr val="accent5">
                    <a:lumMod val="75000"/>
                  </a:schemeClr>
                </a:solidFill>
              </a:rPr>
              <a:t>navigation users</a:t>
            </a:r>
            <a:r>
              <a:rPr lang="en-US" sz="1200" dirty="0" smtClean="0"/>
              <a:t>.  Nearly half of all search users were either only partially successful or unsuccessful in finding what they needed on the site.</a:t>
            </a:r>
            <a:endParaRPr lang="en-US" sz="1200" dirty="0"/>
          </a:p>
        </p:txBody>
      </p:sp>
      <p:sp>
        <p:nvSpPr>
          <p:cNvPr id="12" name="TextBox 11"/>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
        <p:nvSpPr>
          <p:cNvPr id="13" name="Oval 12"/>
          <p:cNvSpPr/>
          <p:nvPr/>
        </p:nvSpPr>
        <p:spPr bwMode="auto">
          <a:xfrm>
            <a:off x="5705211" y="5592599"/>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5653747" y="5637181"/>
            <a:ext cx="427259" cy="276999"/>
          </a:xfrm>
          <a:prstGeom prst="rect">
            <a:avLst/>
          </a:prstGeom>
          <a:noFill/>
        </p:spPr>
        <p:txBody>
          <a:bodyPr wrap="square" rtlCol="0">
            <a:spAutoFit/>
          </a:bodyPr>
          <a:lstStyle/>
          <a:p>
            <a:pPr algn="ctr"/>
            <a:r>
              <a:rPr lang="en-US" sz="1200" b="1" dirty="0" smtClean="0">
                <a:solidFill>
                  <a:srgbClr val="C00000"/>
                </a:solidFill>
              </a:rPr>
              <a:t>-23</a:t>
            </a:r>
            <a:endParaRPr lang="en-US" sz="1200" b="1" dirty="0">
              <a:solidFill>
                <a:srgbClr val="C00000"/>
              </a:solidFill>
            </a:endParaRPr>
          </a:p>
        </p:txBody>
      </p:sp>
      <p:sp>
        <p:nvSpPr>
          <p:cNvPr id="15" name="Oval 14"/>
          <p:cNvSpPr/>
          <p:nvPr/>
        </p:nvSpPr>
        <p:spPr bwMode="auto">
          <a:xfrm>
            <a:off x="5543046" y="4024722"/>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5491582" y="4069304"/>
            <a:ext cx="427259" cy="276999"/>
          </a:xfrm>
          <a:prstGeom prst="rect">
            <a:avLst/>
          </a:prstGeom>
          <a:noFill/>
        </p:spPr>
        <p:txBody>
          <a:bodyPr wrap="square" rtlCol="0">
            <a:spAutoFit/>
          </a:bodyPr>
          <a:lstStyle/>
          <a:p>
            <a:pPr algn="ctr"/>
            <a:r>
              <a:rPr lang="en-US" sz="1200" b="1" dirty="0" smtClean="0">
                <a:solidFill>
                  <a:srgbClr val="C00000"/>
                </a:solidFill>
              </a:rPr>
              <a:t>-23</a:t>
            </a:r>
            <a:endParaRPr lang="en-US" sz="1200" b="1" dirty="0">
              <a:solidFill>
                <a:srgbClr val="C00000"/>
              </a:solidFill>
            </a:endParaRPr>
          </a:p>
        </p:txBody>
      </p:sp>
      <p:sp>
        <p:nvSpPr>
          <p:cNvPr id="17" name="Oval 16"/>
          <p:cNvSpPr/>
          <p:nvPr/>
        </p:nvSpPr>
        <p:spPr bwMode="auto">
          <a:xfrm>
            <a:off x="6460990" y="4026912"/>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6409526" y="4071494"/>
            <a:ext cx="427259" cy="276999"/>
          </a:xfrm>
          <a:prstGeom prst="rect">
            <a:avLst/>
          </a:prstGeom>
          <a:noFill/>
        </p:spPr>
        <p:txBody>
          <a:bodyPr wrap="square" rtlCol="0">
            <a:spAutoFit/>
          </a:bodyPr>
          <a:lstStyle/>
          <a:p>
            <a:pPr algn="ctr"/>
            <a:r>
              <a:rPr lang="en-US" sz="1200" b="1" dirty="0" smtClean="0">
                <a:solidFill>
                  <a:srgbClr val="C00000"/>
                </a:solidFill>
              </a:rPr>
              <a:t>-55</a:t>
            </a:r>
            <a:endParaRPr lang="en-US" sz="1200" b="1" dirty="0">
              <a:solidFill>
                <a:srgbClr val="C00000"/>
              </a:solidFill>
            </a:endParaRPr>
          </a:p>
        </p:txBody>
      </p:sp>
      <p:sp>
        <p:nvSpPr>
          <p:cNvPr id="19" name="Oval 18"/>
          <p:cNvSpPr/>
          <p:nvPr/>
        </p:nvSpPr>
        <p:spPr bwMode="auto">
          <a:xfrm>
            <a:off x="6571865" y="5561935"/>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6520401" y="5606517"/>
            <a:ext cx="427259" cy="276999"/>
          </a:xfrm>
          <a:prstGeom prst="rect">
            <a:avLst/>
          </a:prstGeom>
          <a:noFill/>
        </p:spPr>
        <p:txBody>
          <a:bodyPr wrap="square" rtlCol="0">
            <a:spAutoFit/>
          </a:bodyPr>
          <a:lstStyle/>
          <a:p>
            <a:pPr algn="ctr"/>
            <a:r>
              <a:rPr lang="en-US" sz="1200" b="1" dirty="0" smtClean="0">
                <a:solidFill>
                  <a:srgbClr val="C00000"/>
                </a:solidFill>
              </a:rPr>
              <a:t>-56</a:t>
            </a:r>
            <a:endParaRPr lang="en-US" sz="1200" b="1" dirty="0">
              <a:solidFill>
                <a:srgbClr val="C00000"/>
              </a:solidFill>
            </a:endParaRPr>
          </a:p>
        </p:txBody>
      </p:sp>
    </p:spTree>
    <p:extLst>
      <p:ext uri="{BB962C8B-B14F-4D97-AF65-F5344CB8AC3E}">
        <p14:creationId xmlns:p14="http://schemas.microsoft.com/office/powerpoint/2010/main" val="87444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Role</a:t>
            </a:r>
            <a:endParaRPr lang="en-US" sz="1800" b="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7" y="2836457"/>
            <a:ext cx="66389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
        <p:nvSpPr>
          <p:cNvPr id="7" name="TextBox 6"/>
          <p:cNvSpPr txBox="1"/>
          <p:nvPr/>
        </p:nvSpPr>
        <p:spPr>
          <a:xfrm>
            <a:off x="1252537" y="2441217"/>
            <a:ext cx="6638925"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a:t>“For this visit to the EPA Web site, which of the following best describes you</a:t>
            </a:r>
            <a:r>
              <a:rPr lang="en-US" sz="1200" b="1" dirty="0" smtClean="0"/>
              <a:t>?”</a:t>
            </a:r>
            <a:endParaRPr lang="en-US" sz="1200" b="1" dirty="0"/>
          </a:p>
        </p:txBody>
      </p:sp>
      <p:sp>
        <p:nvSpPr>
          <p:cNvPr id="9" name="TextBox 8"/>
          <p:cNvSpPr txBox="1"/>
          <p:nvPr/>
        </p:nvSpPr>
        <p:spPr>
          <a:xfrm>
            <a:off x="1796903" y="3370515"/>
            <a:ext cx="393403" cy="261610"/>
          </a:xfrm>
          <a:prstGeom prst="rect">
            <a:avLst/>
          </a:prstGeom>
          <a:noFill/>
        </p:spPr>
        <p:txBody>
          <a:bodyPr wrap="square" rtlCol="0">
            <a:spAutoFit/>
          </a:bodyPr>
          <a:lstStyle/>
          <a:p>
            <a:pPr algn="ctr"/>
            <a:r>
              <a:rPr lang="en-US" sz="1100" b="1" dirty="0" smtClean="0">
                <a:solidFill>
                  <a:schemeClr val="bg1"/>
                </a:solidFill>
              </a:rPr>
              <a:t>63</a:t>
            </a:r>
            <a:endParaRPr lang="en-US" sz="1100" b="1" dirty="0">
              <a:solidFill>
                <a:schemeClr val="bg1"/>
              </a:solidFill>
            </a:endParaRPr>
          </a:p>
        </p:txBody>
      </p:sp>
      <p:sp>
        <p:nvSpPr>
          <p:cNvPr id="10" name="TextBox 9"/>
          <p:cNvSpPr txBox="1"/>
          <p:nvPr/>
        </p:nvSpPr>
        <p:spPr>
          <a:xfrm>
            <a:off x="2799908" y="4425245"/>
            <a:ext cx="393403" cy="261610"/>
          </a:xfrm>
          <a:prstGeom prst="rect">
            <a:avLst/>
          </a:prstGeom>
          <a:noFill/>
        </p:spPr>
        <p:txBody>
          <a:bodyPr wrap="square" rtlCol="0">
            <a:spAutoFit/>
          </a:bodyPr>
          <a:lstStyle/>
          <a:p>
            <a:pPr algn="ctr"/>
            <a:r>
              <a:rPr lang="en-US" sz="1100" b="1" dirty="0" smtClean="0">
                <a:solidFill>
                  <a:schemeClr val="bg1"/>
                </a:solidFill>
              </a:rPr>
              <a:t>56</a:t>
            </a:r>
            <a:endParaRPr lang="en-US" sz="1100" b="1" dirty="0">
              <a:solidFill>
                <a:schemeClr val="bg1"/>
              </a:solidFill>
            </a:endParaRPr>
          </a:p>
        </p:txBody>
      </p:sp>
      <p:sp>
        <p:nvSpPr>
          <p:cNvPr id="11" name="TextBox 10"/>
          <p:cNvSpPr txBox="1"/>
          <p:nvPr/>
        </p:nvSpPr>
        <p:spPr>
          <a:xfrm>
            <a:off x="3827722" y="4446511"/>
            <a:ext cx="393403" cy="261610"/>
          </a:xfrm>
          <a:prstGeom prst="rect">
            <a:avLst/>
          </a:prstGeom>
          <a:noFill/>
        </p:spPr>
        <p:txBody>
          <a:bodyPr wrap="square" rtlCol="0">
            <a:spAutoFit/>
          </a:bodyPr>
          <a:lstStyle/>
          <a:p>
            <a:pPr algn="ctr"/>
            <a:r>
              <a:rPr lang="en-US" sz="1100" b="1" dirty="0" smtClean="0">
                <a:solidFill>
                  <a:schemeClr val="bg1"/>
                </a:solidFill>
              </a:rPr>
              <a:t>75</a:t>
            </a:r>
            <a:endParaRPr lang="en-US" sz="1100" b="1" dirty="0">
              <a:solidFill>
                <a:schemeClr val="bg1"/>
              </a:solidFill>
            </a:endParaRPr>
          </a:p>
        </p:txBody>
      </p:sp>
      <p:sp>
        <p:nvSpPr>
          <p:cNvPr id="12" name="TextBox 11"/>
          <p:cNvSpPr txBox="1"/>
          <p:nvPr/>
        </p:nvSpPr>
        <p:spPr>
          <a:xfrm>
            <a:off x="4837815" y="4686855"/>
            <a:ext cx="393403" cy="261610"/>
          </a:xfrm>
          <a:prstGeom prst="rect">
            <a:avLst/>
          </a:prstGeom>
          <a:noFill/>
        </p:spPr>
        <p:txBody>
          <a:bodyPr wrap="square" rtlCol="0">
            <a:spAutoFit/>
          </a:bodyPr>
          <a:lstStyle/>
          <a:p>
            <a:pPr algn="ctr"/>
            <a:r>
              <a:rPr lang="en-US" sz="1100" b="1" dirty="0" smtClean="0">
                <a:solidFill>
                  <a:schemeClr val="bg1"/>
                </a:solidFill>
              </a:rPr>
              <a:t>65</a:t>
            </a:r>
            <a:endParaRPr lang="en-US" sz="1100" b="1" dirty="0">
              <a:solidFill>
                <a:schemeClr val="bg1"/>
              </a:solidFill>
            </a:endParaRPr>
          </a:p>
        </p:txBody>
      </p:sp>
      <p:sp>
        <p:nvSpPr>
          <p:cNvPr id="13" name="TextBox 12"/>
          <p:cNvSpPr txBox="1"/>
          <p:nvPr/>
        </p:nvSpPr>
        <p:spPr>
          <a:xfrm>
            <a:off x="5837275" y="4817660"/>
            <a:ext cx="393403" cy="261610"/>
          </a:xfrm>
          <a:prstGeom prst="rect">
            <a:avLst/>
          </a:prstGeom>
          <a:noFill/>
        </p:spPr>
        <p:txBody>
          <a:bodyPr wrap="square" rtlCol="0">
            <a:spAutoFit/>
          </a:bodyPr>
          <a:lstStyle/>
          <a:p>
            <a:pPr algn="ctr"/>
            <a:r>
              <a:rPr lang="en-US" sz="1100" b="1" dirty="0" smtClean="0">
                <a:solidFill>
                  <a:schemeClr val="bg1"/>
                </a:solidFill>
              </a:rPr>
              <a:t>73</a:t>
            </a:r>
            <a:endParaRPr lang="en-US" sz="1100" b="1" dirty="0">
              <a:solidFill>
                <a:schemeClr val="bg1"/>
              </a:solidFill>
            </a:endParaRPr>
          </a:p>
        </p:txBody>
      </p:sp>
      <p:sp>
        <p:nvSpPr>
          <p:cNvPr id="14" name="TextBox 13"/>
          <p:cNvSpPr txBox="1"/>
          <p:nvPr/>
        </p:nvSpPr>
        <p:spPr>
          <a:xfrm>
            <a:off x="6858001" y="4909152"/>
            <a:ext cx="393403" cy="261610"/>
          </a:xfrm>
          <a:prstGeom prst="rect">
            <a:avLst/>
          </a:prstGeom>
          <a:noFill/>
        </p:spPr>
        <p:txBody>
          <a:bodyPr wrap="square" rtlCol="0">
            <a:spAutoFit/>
          </a:bodyPr>
          <a:lstStyle/>
          <a:p>
            <a:pPr algn="ctr"/>
            <a:r>
              <a:rPr lang="en-US" sz="1100" b="1" dirty="0" smtClean="0">
                <a:solidFill>
                  <a:schemeClr val="bg1"/>
                </a:solidFill>
              </a:rPr>
              <a:t>63</a:t>
            </a:r>
            <a:endParaRPr lang="en-US" sz="1100" b="1" dirty="0">
              <a:solidFill>
                <a:schemeClr val="bg1"/>
              </a:solidFill>
            </a:endParaRPr>
          </a:p>
        </p:txBody>
      </p:sp>
      <p:sp>
        <p:nvSpPr>
          <p:cNvPr id="15" name="TextBox 14"/>
          <p:cNvSpPr txBox="1"/>
          <p:nvPr/>
        </p:nvSpPr>
        <p:spPr>
          <a:xfrm>
            <a:off x="2190306" y="3653720"/>
            <a:ext cx="393403" cy="261610"/>
          </a:xfrm>
          <a:prstGeom prst="rect">
            <a:avLst/>
          </a:prstGeom>
          <a:noFill/>
        </p:spPr>
        <p:txBody>
          <a:bodyPr wrap="square" rtlCol="0">
            <a:spAutoFit/>
          </a:bodyPr>
          <a:lstStyle/>
          <a:p>
            <a:pPr algn="ctr"/>
            <a:r>
              <a:rPr lang="en-US" sz="1100" b="1" dirty="0" smtClean="0">
                <a:solidFill>
                  <a:schemeClr val="bg1"/>
                </a:solidFill>
              </a:rPr>
              <a:t>62</a:t>
            </a:r>
            <a:endParaRPr lang="en-US" sz="1100" b="1" dirty="0">
              <a:solidFill>
                <a:schemeClr val="bg1"/>
              </a:solidFill>
            </a:endParaRPr>
          </a:p>
        </p:txBody>
      </p:sp>
      <p:sp>
        <p:nvSpPr>
          <p:cNvPr id="16" name="TextBox 15"/>
          <p:cNvSpPr txBox="1"/>
          <p:nvPr/>
        </p:nvSpPr>
        <p:spPr>
          <a:xfrm>
            <a:off x="4221125" y="4184901"/>
            <a:ext cx="393403" cy="261610"/>
          </a:xfrm>
          <a:prstGeom prst="rect">
            <a:avLst/>
          </a:prstGeom>
          <a:noFill/>
        </p:spPr>
        <p:txBody>
          <a:bodyPr wrap="square" rtlCol="0">
            <a:spAutoFit/>
          </a:bodyPr>
          <a:lstStyle/>
          <a:p>
            <a:pPr algn="ctr"/>
            <a:r>
              <a:rPr lang="en-US" sz="1100" b="1" dirty="0" smtClean="0">
                <a:solidFill>
                  <a:schemeClr val="bg1"/>
                </a:solidFill>
              </a:rPr>
              <a:t>77</a:t>
            </a:r>
            <a:endParaRPr lang="en-US" sz="1100" b="1" dirty="0">
              <a:solidFill>
                <a:schemeClr val="bg1"/>
              </a:solidFill>
            </a:endParaRPr>
          </a:p>
        </p:txBody>
      </p:sp>
      <p:sp>
        <p:nvSpPr>
          <p:cNvPr id="17" name="TextBox 16"/>
          <p:cNvSpPr txBox="1"/>
          <p:nvPr/>
        </p:nvSpPr>
        <p:spPr>
          <a:xfrm>
            <a:off x="3214577" y="4425245"/>
            <a:ext cx="393403" cy="261610"/>
          </a:xfrm>
          <a:prstGeom prst="rect">
            <a:avLst/>
          </a:prstGeom>
          <a:noFill/>
        </p:spPr>
        <p:txBody>
          <a:bodyPr wrap="square" rtlCol="0">
            <a:spAutoFit/>
          </a:bodyPr>
          <a:lstStyle/>
          <a:p>
            <a:pPr algn="ctr"/>
            <a:r>
              <a:rPr lang="en-US" sz="1100" b="1" dirty="0" smtClean="0">
                <a:solidFill>
                  <a:schemeClr val="bg1"/>
                </a:solidFill>
              </a:rPr>
              <a:t>62</a:t>
            </a:r>
            <a:endParaRPr lang="en-US" sz="1100" b="1" dirty="0">
              <a:solidFill>
                <a:schemeClr val="bg1"/>
              </a:solidFill>
            </a:endParaRPr>
          </a:p>
        </p:txBody>
      </p:sp>
      <p:sp>
        <p:nvSpPr>
          <p:cNvPr id="18" name="TextBox 17"/>
          <p:cNvSpPr txBox="1"/>
          <p:nvPr/>
        </p:nvSpPr>
        <p:spPr>
          <a:xfrm>
            <a:off x="7251404" y="4779788"/>
            <a:ext cx="393403" cy="261610"/>
          </a:xfrm>
          <a:prstGeom prst="rect">
            <a:avLst/>
          </a:prstGeom>
          <a:noFill/>
        </p:spPr>
        <p:txBody>
          <a:bodyPr wrap="square" rtlCol="0">
            <a:spAutoFit/>
          </a:bodyPr>
          <a:lstStyle/>
          <a:p>
            <a:pPr algn="ctr"/>
            <a:r>
              <a:rPr lang="en-US" sz="1100" b="1" dirty="0" smtClean="0">
                <a:solidFill>
                  <a:schemeClr val="bg1"/>
                </a:solidFill>
              </a:rPr>
              <a:t>66</a:t>
            </a:r>
            <a:endParaRPr lang="en-US" sz="1100" b="1" dirty="0">
              <a:solidFill>
                <a:schemeClr val="bg1"/>
              </a:solidFill>
            </a:endParaRPr>
          </a:p>
        </p:txBody>
      </p:sp>
      <p:sp>
        <p:nvSpPr>
          <p:cNvPr id="19" name="TextBox 18"/>
          <p:cNvSpPr txBox="1"/>
          <p:nvPr/>
        </p:nvSpPr>
        <p:spPr>
          <a:xfrm>
            <a:off x="5231218" y="4818771"/>
            <a:ext cx="393403" cy="261610"/>
          </a:xfrm>
          <a:prstGeom prst="rect">
            <a:avLst/>
          </a:prstGeom>
          <a:noFill/>
        </p:spPr>
        <p:txBody>
          <a:bodyPr wrap="square" rtlCol="0">
            <a:spAutoFit/>
          </a:bodyPr>
          <a:lstStyle/>
          <a:p>
            <a:pPr algn="ctr"/>
            <a:r>
              <a:rPr lang="en-US" sz="1100" dirty="0">
                <a:solidFill>
                  <a:schemeClr val="bg1"/>
                </a:solidFill>
              </a:rPr>
              <a:t>6</a:t>
            </a:r>
            <a:r>
              <a:rPr lang="en-US" sz="1100" dirty="0" smtClean="0">
                <a:solidFill>
                  <a:schemeClr val="bg1"/>
                </a:solidFill>
              </a:rPr>
              <a:t>6</a:t>
            </a:r>
            <a:endParaRPr lang="en-US" sz="1100" dirty="0">
              <a:solidFill>
                <a:schemeClr val="bg1"/>
              </a:solidFill>
            </a:endParaRPr>
          </a:p>
        </p:txBody>
      </p:sp>
      <p:sp>
        <p:nvSpPr>
          <p:cNvPr id="20" name="TextBox 19"/>
          <p:cNvSpPr txBox="1"/>
          <p:nvPr/>
        </p:nvSpPr>
        <p:spPr>
          <a:xfrm>
            <a:off x="6241311" y="4840366"/>
            <a:ext cx="393403" cy="261610"/>
          </a:xfrm>
          <a:prstGeom prst="rect">
            <a:avLst/>
          </a:prstGeom>
          <a:noFill/>
        </p:spPr>
        <p:txBody>
          <a:bodyPr wrap="square" rtlCol="0">
            <a:spAutoFit/>
          </a:bodyPr>
          <a:lstStyle/>
          <a:p>
            <a:pPr algn="ctr"/>
            <a:r>
              <a:rPr lang="en-US" sz="1100" b="1" dirty="0" smtClean="0">
                <a:solidFill>
                  <a:schemeClr val="bg1"/>
                </a:solidFill>
              </a:rPr>
              <a:t>75</a:t>
            </a:r>
            <a:endParaRPr lang="en-US" sz="1100" b="1" dirty="0">
              <a:solidFill>
                <a:schemeClr val="bg1"/>
              </a:solidFill>
            </a:endParaRPr>
          </a:p>
        </p:txBody>
      </p:sp>
      <p:sp>
        <p:nvSpPr>
          <p:cNvPr id="21" name="Oval 20"/>
          <p:cNvSpPr/>
          <p:nvPr/>
        </p:nvSpPr>
        <p:spPr bwMode="auto">
          <a:xfrm>
            <a:off x="2004262" y="5105718"/>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2004261" y="5149036"/>
            <a:ext cx="361479" cy="276999"/>
          </a:xfrm>
          <a:prstGeom prst="rect">
            <a:avLst/>
          </a:prstGeom>
          <a:noFill/>
        </p:spPr>
        <p:txBody>
          <a:bodyPr wrap="square" rtlCol="0">
            <a:spAutoFit/>
          </a:bodyPr>
          <a:lstStyle/>
          <a:p>
            <a:pPr algn="ctr"/>
            <a:r>
              <a:rPr lang="en-US" sz="1200" b="1" dirty="0">
                <a:solidFill>
                  <a:srgbClr val="C00000"/>
                </a:solidFill>
              </a:rPr>
              <a:t>+</a:t>
            </a:r>
            <a:r>
              <a:rPr lang="en-US" sz="1200" b="1" dirty="0" smtClean="0">
                <a:solidFill>
                  <a:srgbClr val="C00000"/>
                </a:solidFill>
              </a:rPr>
              <a:t>1</a:t>
            </a:r>
            <a:endParaRPr lang="en-US" sz="1200" b="1" dirty="0">
              <a:solidFill>
                <a:srgbClr val="C00000"/>
              </a:solidFill>
            </a:endParaRPr>
          </a:p>
        </p:txBody>
      </p:sp>
      <p:sp>
        <p:nvSpPr>
          <p:cNvPr id="23" name="Oval 22"/>
          <p:cNvSpPr/>
          <p:nvPr/>
        </p:nvSpPr>
        <p:spPr bwMode="auto">
          <a:xfrm>
            <a:off x="3028568" y="5098623"/>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049834" y="5141941"/>
            <a:ext cx="326206" cy="276999"/>
          </a:xfrm>
          <a:prstGeom prst="rect">
            <a:avLst/>
          </a:prstGeom>
          <a:noFill/>
        </p:spPr>
        <p:txBody>
          <a:bodyPr wrap="square" rtlCol="0">
            <a:spAutoFit/>
          </a:bodyPr>
          <a:lstStyle/>
          <a:p>
            <a:pPr algn="ctr"/>
            <a:r>
              <a:rPr lang="en-US" sz="1200" b="1" dirty="0" smtClean="0">
                <a:solidFill>
                  <a:srgbClr val="C00000"/>
                </a:solidFill>
              </a:rPr>
              <a:t>-6</a:t>
            </a:r>
            <a:endParaRPr lang="en-US" sz="1200" b="1" dirty="0">
              <a:solidFill>
                <a:srgbClr val="C00000"/>
              </a:solidFill>
            </a:endParaRPr>
          </a:p>
        </p:txBody>
      </p:sp>
      <p:sp>
        <p:nvSpPr>
          <p:cNvPr id="25" name="Oval 24"/>
          <p:cNvSpPr/>
          <p:nvPr/>
        </p:nvSpPr>
        <p:spPr bwMode="auto">
          <a:xfrm>
            <a:off x="4031608" y="5123427"/>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4052874" y="5166745"/>
            <a:ext cx="326206" cy="276999"/>
          </a:xfrm>
          <a:prstGeom prst="rect">
            <a:avLst/>
          </a:prstGeom>
          <a:noFill/>
        </p:spPr>
        <p:txBody>
          <a:bodyPr wrap="square" rtlCol="0">
            <a:spAutoFit/>
          </a:bodyPr>
          <a:lstStyle/>
          <a:p>
            <a:pPr algn="ctr"/>
            <a:r>
              <a:rPr lang="en-US" sz="1200" b="1" dirty="0" smtClean="0">
                <a:solidFill>
                  <a:srgbClr val="C00000"/>
                </a:solidFill>
              </a:rPr>
              <a:t>-2</a:t>
            </a:r>
            <a:endParaRPr lang="en-US" sz="1200" b="1" dirty="0">
              <a:solidFill>
                <a:srgbClr val="C00000"/>
              </a:solidFill>
            </a:endParaRPr>
          </a:p>
        </p:txBody>
      </p:sp>
      <p:sp>
        <p:nvSpPr>
          <p:cNvPr id="27" name="Oval 26"/>
          <p:cNvSpPr/>
          <p:nvPr/>
        </p:nvSpPr>
        <p:spPr bwMode="auto">
          <a:xfrm>
            <a:off x="5034648" y="5116332"/>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5055914" y="5159650"/>
            <a:ext cx="326206" cy="276999"/>
          </a:xfrm>
          <a:prstGeom prst="rect">
            <a:avLst/>
          </a:prstGeom>
          <a:noFill/>
        </p:spPr>
        <p:txBody>
          <a:bodyPr wrap="square" rtlCol="0">
            <a:spAutoFit/>
          </a:bodyPr>
          <a:lstStyle/>
          <a:p>
            <a:pPr algn="ctr"/>
            <a:r>
              <a:rPr lang="en-US" sz="1200" b="1" dirty="0" smtClean="0">
                <a:solidFill>
                  <a:srgbClr val="C00000"/>
                </a:solidFill>
              </a:rPr>
              <a:t>-1</a:t>
            </a:r>
            <a:endParaRPr lang="en-US" sz="1200" b="1" dirty="0">
              <a:solidFill>
                <a:srgbClr val="C00000"/>
              </a:solidFill>
            </a:endParaRPr>
          </a:p>
        </p:txBody>
      </p:sp>
      <p:sp>
        <p:nvSpPr>
          <p:cNvPr id="29" name="Oval 28"/>
          <p:cNvSpPr/>
          <p:nvPr/>
        </p:nvSpPr>
        <p:spPr bwMode="auto">
          <a:xfrm>
            <a:off x="6053324" y="5129043"/>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6074590" y="5172361"/>
            <a:ext cx="326206" cy="276999"/>
          </a:xfrm>
          <a:prstGeom prst="rect">
            <a:avLst/>
          </a:prstGeom>
          <a:noFill/>
        </p:spPr>
        <p:txBody>
          <a:bodyPr wrap="square" rtlCol="0">
            <a:spAutoFit/>
          </a:bodyPr>
          <a:lstStyle/>
          <a:p>
            <a:pPr algn="ctr"/>
            <a:r>
              <a:rPr lang="en-US" sz="1200" b="1" dirty="0" smtClean="0">
                <a:solidFill>
                  <a:srgbClr val="C00000"/>
                </a:solidFill>
              </a:rPr>
              <a:t>-2</a:t>
            </a:r>
            <a:endParaRPr lang="en-US" sz="1200" b="1" dirty="0">
              <a:solidFill>
                <a:srgbClr val="C00000"/>
              </a:solidFill>
            </a:endParaRPr>
          </a:p>
        </p:txBody>
      </p:sp>
      <p:sp>
        <p:nvSpPr>
          <p:cNvPr id="31" name="Oval 30"/>
          <p:cNvSpPr/>
          <p:nvPr/>
        </p:nvSpPr>
        <p:spPr bwMode="auto">
          <a:xfrm>
            <a:off x="7077668" y="5120517"/>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7098934" y="5163835"/>
            <a:ext cx="326206" cy="276999"/>
          </a:xfrm>
          <a:prstGeom prst="rect">
            <a:avLst/>
          </a:prstGeom>
          <a:noFill/>
        </p:spPr>
        <p:txBody>
          <a:bodyPr wrap="square" rtlCol="0">
            <a:spAutoFit/>
          </a:bodyPr>
          <a:lstStyle/>
          <a:p>
            <a:pPr algn="ctr"/>
            <a:r>
              <a:rPr lang="en-US" sz="1200" b="1" dirty="0" smtClean="0">
                <a:solidFill>
                  <a:srgbClr val="C00000"/>
                </a:solidFill>
              </a:rPr>
              <a:t>-3</a:t>
            </a:r>
            <a:endParaRPr lang="en-US" sz="1200" b="1" dirty="0">
              <a:solidFill>
                <a:srgbClr val="C00000"/>
              </a:solidFill>
            </a:endParaRPr>
          </a:p>
        </p:txBody>
      </p:sp>
      <p:sp>
        <p:nvSpPr>
          <p:cNvPr id="33" name="TextBox 32"/>
          <p:cNvSpPr txBox="1"/>
          <p:nvPr/>
        </p:nvSpPr>
        <p:spPr>
          <a:xfrm>
            <a:off x="533822" y="1164626"/>
            <a:ext cx="8219337" cy="1015663"/>
          </a:xfrm>
          <a:prstGeom prst="rect">
            <a:avLst/>
          </a:prstGeom>
          <a:noFill/>
        </p:spPr>
        <p:txBody>
          <a:bodyPr wrap="square" rtlCol="0">
            <a:spAutoFit/>
          </a:bodyPr>
          <a:lstStyle/>
          <a:p>
            <a:r>
              <a:rPr lang="en-US" sz="1200" b="1" dirty="0" smtClean="0"/>
              <a:t>Roles in visiting the site varied by navigation method.</a:t>
            </a:r>
          </a:p>
          <a:p>
            <a:endParaRPr lang="en-US" sz="1200" b="1" dirty="0"/>
          </a:p>
          <a:p>
            <a:r>
              <a:rPr lang="en-US" sz="1200" b="1" dirty="0" smtClean="0">
                <a:solidFill>
                  <a:srgbClr val="00B0F0"/>
                </a:solidFill>
              </a:rPr>
              <a:t>Search users </a:t>
            </a:r>
            <a:r>
              <a:rPr lang="en-US" sz="1200" dirty="0" smtClean="0">
                <a:solidFill>
                  <a:schemeClr val="tx1">
                    <a:lumMod val="90000"/>
                    <a:lumOff val="10000"/>
                  </a:schemeClr>
                </a:solidFill>
              </a:rPr>
              <a:t>had higher percentages of </a:t>
            </a:r>
            <a:r>
              <a:rPr lang="en-US" sz="1200" u="sng" dirty="0" smtClean="0">
                <a:solidFill>
                  <a:schemeClr val="tx1">
                    <a:lumMod val="90000"/>
                    <a:lumOff val="10000"/>
                  </a:schemeClr>
                </a:solidFill>
              </a:rPr>
              <a:t>business representatives, scientists and educators</a:t>
            </a:r>
            <a:r>
              <a:rPr lang="en-US" sz="1200" dirty="0" smtClean="0">
                <a:solidFill>
                  <a:schemeClr val="tx1">
                    <a:lumMod val="90000"/>
                    <a:lumOff val="10000"/>
                  </a:schemeClr>
                </a:solidFill>
              </a:rPr>
              <a:t>.  </a:t>
            </a:r>
            <a:r>
              <a:rPr lang="en-US" sz="1200" b="1" dirty="0" smtClean="0">
                <a:solidFill>
                  <a:schemeClr val="accent5">
                    <a:lumMod val="75000"/>
                  </a:schemeClr>
                </a:solidFill>
              </a:rPr>
              <a:t>Navigation users </a:t>
            </a:r>
            <a:r>
              <a:rPr lang="en-US" sz="1200" dirty="0" smtClean="0">
                <a:solidFill>
                  <a:schemeClr val="tx1">
                    <a:lumMod val="90000"/>
                    <a:lumOff val="10000"/>
                  </a:schemeClr>
                </a:solidFill>
              </a:rPr>
              <a:t>had higher percentages of students and “other” roles.  The biggest differences in satisfaction were between the members of the general public and those answering “other” as their role.</a:t>
            </a:r>
            <a:endParaRPr lang="en-US" sz="1200" dirty="0">
              <a:solidFill>
                <a:schemeClr val="tx1">
                  <a:lumMod val="90000"/>
                  <a:lumOff val="10000"/>
                </a:schemeClr>
              </a:solidFill>
            </a:endParaRPr>
          </a:p>
        </p:txBody>
      </p:sp>
    </p:spTree>
    <p:extLst>
      <p:ext uri="{BB962C8B-B14F-4D97-AF65-F5344CB8AC3E}">
        <p14:creationId xmlns:p14="http://schemas.microsoft.com/office/powerpoint/2010/main" val="405786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Reason for Visit</a:t>
            </a:r>
            <a:endParaRPr lang="en-US" sz="1800"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79" y="2435884"/>
            <a:ext cx="7079622" cy="413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8379" y="2063667"/>
            <a:ext cx="7079621"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“Why did you visit the EPA.gov site today? (Please check all that apply):”</a:t>
            </a:r>
            <a:endParaRPr lang="en-US" sz="1200" b="1" dirty="0"/>
          </a:p>
        </p:txBody>
      </p:sp>
      <p:sp>
        <p:nvSpPr>
          <p:cNvPr id="6" name="TextBox 5"/>
          <p:cNvSpPr txBox="1"/>
          <p:nvPr/>
        </p:nvSpPr>
        <p:spPr>
          <a:xfrm>
            <a:off x="533822" y="845650"/>
            <a:ext cx="8219337" cy="1200329"/>
          </a:xfrm>
          <a:prstGeom prst="rect">
            <a:avLst/>
          </a:prstGeom>
          <a:noFill/>
        </p:spPr>
        <p:txBody>
          <a:bodyPr wrap="square" rtlCol="0">
            <a:spAutoFit/>
          </a:bodyPr>
          <a:lstStyle/>
          <a:p>
            <a:r>
              <a:rPr lang="en-US" sz="1200" b="1" dirty="0" smtClean="0"/>
              <a:t>With the exception of “other”, both groups were the least satisfied when there to discover what their company has to do to comply.</a:t>
            </a:r>
          </a:p>
          <a:p>
            <a:endParaRPr lang="en-US" sz="1200" b="1" dirty="0"/>
          </a:p>
          <a:p>
            <a:r>
              <a:rPr lang="en-US" sz="1200" dirty="0" smtClean="0">
                <a:solidFill>
                  <a:schemeClr val="tx1">
                    <a:lumMod val="90000"/>
                    <a:lumOff val="10000"/>
                  </a:schemeClr>
                </a:solidFill>
              </a:rPr>
              <a:t>In general, however, </a:t>
            </a:r>
            <a:r>
              <a:rPr lang="en-US" sz="1200" b="1" dirty="0" smtClean="0">
                <a:solidFill>
                  <a:schemeClr val="accent5">
                    <a:lumMod val="75000"/>
                  </a:schemeClr>
                </a:solidFill>
              </a:rPr>
              <a:t>navigation users </a:t>
            </a:r>
            <a:r>
              <a:rPr lang="en-US" sz="1200" dirty="0" smtClean="0">
                <a:solidFill>
                  <a:schemeClr val="tx1">
                    <a:lumMod val="90000"/>
                    <a:lumOff val="10000"/>
                  </a:schemeClr>
                </a:solidFill>
              </a:rPr>
              <a:t>were more satisfied overall.  The biggest differences in satisfaction between the two groups were between those there to find out what they can do about an environmental issue, “other”, to find out what the EPA is doing about an issue and to read EPA’s latest announcements.</a:t>
            </a:r>
            <a:endParaRPr lang="en-US" sz="1200" dirty="0">
              <a:solidFill>
                <a:schemeClr val="tx1">
                  <a:lumMod val="90000"/>
                  <a:lumOff val="10000"/>
                </a:schemeClr>
              </a:solidFill>
            </a:endParaRPr>
          </a:p>
        </p:txBody>
      </p:sp>
      <p:sp>
        <p:nvSpPr>
          <p:cNvPr id="7" name="TextBox 6"/>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
        <p:nvSpPr>
          <p:cNvPr id="4" name="TextBox 3"/>
          <p:cNvSpPr txBox="1"/>
          <p:nvPr/>
        </p:nvSpPr>
        <p:spPr>
          <a:xfrm>
            <a:off x="1201480" y="3147236"/>
            <a:ext cx="393403" cy="261610"/>
          </a:xfrm>
          <a:prstGeom prst="rect">
            <a:avLst/>
          </a:prstGeom>
          <a:noFill/>
        </p:spPr>
        <p:txBody>
          <a:bodyPr wrap="square" rtlCol="0">
            <a:spAutoFit/>
          </a:bodyPr>
          <a:lstStyle/>
          <a:p>
            <a:pPr algn="ctr"/>
            <a:r>
              <a:rPr lang="en-US" sz="1100" b="1" dirty="0" smtClean="0">
                <a:solidFill>
                  <a:schemeClr val="bg1"/>
                </a:solidFill>
              </a:rPr>
              <a:t>72</a:t>
            </a:r>
            <a:endParaRPr lang="en-US" sz="1100" b="1" dirty="0">
              <a:solidFill>
                <a:schemeClr val="bg1"/>
              </a:solidFill>
            </a:endParaRPr>
          </a:p>
        </p:txBody>
      </p:sp>
      <p:sp>
        <p:nvSpPr>
          <p:cNvPr id="9" name="TextBox 8"/>
          <p:cNvSpPr txBox="1"/>
          <p:nvPr/>
        </p:nvSpPr>
        <p:spPr>
          <a:xfrm>
            <a:off x="1938671" y="3408185"/>
            <a:ext cx="393403" cy="261610"/>
          </a:xfrm>
          <a:prstGeom prst="rect">
            <a:avLst/>
          </a:prstGeom>
          <a:noFill/>
        </p:spPr>
        <p:txBody>
          <a:bodyPr wrap="square" rtlCol="0">
            <a:spAutoFit/>
          </a:bodyPr>
          <a:lstStyle/>
          <a:p>
            <a:pPr algn="ctr"/>
            <a:r>
              <a:rPr lang="en-US" sz="1100" b="1" dirty="0" smtClean="0">
                <a:solidFill>
                  <a:schemeClr val="bg1"/>
                </a:solidFill>
              </a:rPr>
              <a:t>57</a:t>
            </a:r>
            <a:endParaRPr lang="en-US" sz="1100" b="1" dirty="0">
              <a:solidFill>
                <a:schemeClr val="bg1"/>
              </a:solidFill>
            </a:endParaRPr>
          </a:p>
        </p:txBody>
      </p:sp>
      <p:sp>
        <p:nvSpPr>
          <p:cNvPr id="10" name="TextBox 9"/>
          <p:cNvSpPr txBox="1"/>
          <p:nvPr/>
        </p:nvSpPr>
        <p:spPr>
          <a:xfrm>
            <a:off x="2672317" y="4261397"/>
            <a:ext cx="393403" cy="261610"/>
          </a:xfrm>
          <a:prstGeom prst="rect">
            <a:avLst/>
          </a:prstGeom>
          <a:noFill/>
        </p:spPr>
        <p:txBody>
          <a:bodyPr wrap="square" rtlCol="0">
            <a:spAutoFit/>
          </a:bodyPr>
          <a:lstStyle/>
          <a:p>
            <a:pPr algn="ctr"/>
            <a:r>
              <a:rPr lang="en-US" sz="1100" b="1" dirty="0" smtClean="0">
                <a:solidFill>
                  <a:schemeClr val="bg1"/>
                </a:solidFill>
              </a:rPr>
              <a:t>64</a:t>
            </a:r>
            <a:endParaRPr lang="en-US" sz="1100" b="1" dirty="0">
              <a:solidFill>
                <a:schemeClr val="bg1"/>
              </a:solidFill>
            </a:endParaRPr>
          </a:p>
        </p:txBody>
      </p:sp>
      <p:sp>
        <p:nvSpPr>
          <p:cNvPr id="11" name="TextBox 10"/>
          <p:cNvSpPr txBox="1"/>
          <p:nvPr/>
        </p:nvSpPr>
        <p:spPr>
          <a:xfrm>
            <a:off x="3405965" y="4523007"/>
            <a:ext cx="393403" cy="261610"/>
          </a:xfrm>
          <a:prstGeom prst="rect">
            <a:avLst/>
          </a:prstGeom>
          <a:noFill/>
        </p:spPr>
        <p:txBody>
          <a:bodyPr wrap="square" rtlCol="0">
            <a:spAutoFit/>
          </a:bodyPr>
          <a:lstStyle/>
          <a:p>
            <a:pPr algn="ctr"/>
            <a:r>
              <a:rPr lang="en-US" sz="1100" b="1" dirty="0" smtClean="0">
                <a:solidFill>
                  <a:schemeClr val="bg1"/>
                </a:solidFill>
              </a:rPr>
              <a:t>68</a:t>
            </a:r>
            <a:endParaRPr lang="en-US" sz="1100" b="1" dirty="0">
              <a:solidFill>
                <a:schemeClr val="bg1"/>
              </a:solidFill>
            </a:endParaRPr>
          </a:p>
        </p:txBody>
      </p:sp>
      <p:sp>
        <p:nvSpPr>
          <p:cNvPr id="12" name="TextBox 11"/>
          <p:cNvSpPr txBox="1"/>
          <p:nvPr/>
        </p:nvSpPr>
        <p:spPr>
          <a:xfrm>
            <a:off x="4139588" y="4873255"/>
            <a:ext cx="393403" cy="261610"/>
          </a:xfrm>
          <a:prstGeom prst="rect">
            <a:avLst/>
          </a:prstGeom>
          <a:noFill/>
        </p:spPr>
        <p:txBody>
          <a:bodyPr wrap="square" rtlCol="0">
            <a:spAutoFit/>
          </a:bodyPr>
          <a:lstStyle/>
          <a:p>
            <a:pPr algn="ctr"/>
            <a:r>
              <a:rPr lang="en-US" sz="1100" b="1" dirty="0" smtClean="0">
                <a:solidFill>
                  <a:schemeClr val="bg1"/>
                </a:solidFill>
              </a:rPr>
              <a:t>75</a:t>
            </a:r>
            <a:endParaRPr lang="en-US" sz="1100" b="1" dirty="0">
              <a:solidFill>
                <a:schemeClr val="bg1"/>
              </a:solidFill>
            </a:endParaRPr>
          </a:p>
        </p:txBody>
      </p:sp>
      <p:sp>
        <p:nvSpPr>
          <p:cNvPr id="13" name="TextBox 12"/>
          <p:cNvSpPr txBox="1"/>
          <p:nvPr/>
        </p:nvSpPr>
        <p:spPr>
          <a:xfrm>
            <a:off x="4887412" y="4908036"/>
            <a:ext cx="393403" cy="261610"/>
          </a:xfrm>
          <a:prstGeom prst="rect">
            <a:avLst/>
          </a:prstGeom>
          <a:noFill/>
        </p:spPr>
        <p:txBody>
          <a:bodyPr wrap="square" rtlCol="0">
            <a:spAutoFit/>
          </a:bodyPr>
          <a:lstStyle/>
          <a:p>
            <a:pPr algn="ctr"/>
            <a:r>
              <a:rPr lang="en-US" sz="1100" b="1" dirty="0" smtClean="0">
                <a:solidFill>
                  <a:schemeClr val="bg1"/>
                </a:solidFill>
              </a:rPr>
              <a:t>70</a:t>
            </a:r>
            <a:endParaRPr lang="en-US" sz="1100" b="1" dirty="0">
              <a:solidFill>
                <a:schemeClr val="bg1"/>
              </a:solidFill>
            </a:endParaRPr>
          </a:p>
        </p:txBody>
      </p:sp>
      <p:sp>
        <p:nvSpPr>
          <p:cNvPr id="14" name="TextBox 13"/>
          <p:cNvSpPr txBox="1"/>
          <p:nvPr/>
        </p:nvSpPr>
        <p:spPr>
          <a:xfrm>
            <a:off x="5631692" y="4932185"/>
            <a:ext cx="393403" cy="261610"/>
          </a:xfrm>
          <a:prstGeom prst="rect">
            <a:avLst/>
          </a:prstGeom>
          <a:noFill/>
        </p:spPr>
        <p:txBody>
          <a:bodyPr wrap="square" rtlCol="0">
            <a:spAutoFit/>
          </a:bodyPr>
          <a:lstStyle/>
          <a:p>
            <a:pPr algn="ctr"/>
            <a:r>
              <a:rPr lang="en-US" sz="1100" b="1" dirty="0" smtClean="0">
                <a:solidFill>
                  <a:schemeClr val="bg1"/>
                </a:solidFill>
              </a:rPr>
              <a:t>62</a:t>
            </a:r>
            <a:endParaRPr lang="en-US" sz="1100" b="1" dirty="0">
              <a:solidFill>
                <a:schemeClr val="bg1"/>
              </a:solidFill>
            </a:endParaRPr>
          </a:p>
        </p:txBody>
      </p:sp>
      <p:sp>
        <p:nvSpPr>
          <p:cNvPr id="15" name="TextBox 14"/>
          <p:cNvSpPr txBox="1"/>
          <p:nvPr/>
        </p:nvSpPr>
        <p:spPr>
          <a:xfrm>
            <a:off x="6354704" y="5038841"/>
            <a:ext cx="393403" cy="261610"/>
          </a:xfrm>
          <a:prstGeom prst="rect">
            <a:avLst/>
          </a:prstGeom>
          <a:noFill/>
        </p:spPr>
        <p:txBody>
          <a:bodyPr wrap="square" rtlCol="0">
            <a:spAutoFit/>
          </a:bodyPr>
          <a:lstStyle/>
          <a:p>
            <a:pPr algn="ctr"/>
            <a:r>
              <a:rPr lang="en-US" sz="1100" b="1" dirty="0" smtClean="0">
                <a:solidFill>
                  <a:schemeClr val="bg1"/>
                </a:solidFill>
              </a:rPr>
              <a:t>72</a:t>
            </a:r>
            <a:endParaRPr lang="en-US" sz="1100" b="1" dirty="0">
              <a:solidFill>
                <a:schemeClr val="bg1"/>
              </a:solidFill>
            </a:endParaRPr>
          </a:p>
        </p:txBody>
      </p:sp>
      <p:sp>
        <p:nvSpPr>
          <p:cNvPr id="16" name="TextBox 15"/>
          <p:cNvSpPr txBox="1"/>
          <p:nvPr/>
        </p:nvSpPr>
        <p:spPr>
          <a:xfrm>
            <a:off x="7079518" y="5065874"/>
            <a:ext cx="393403" cy="261610"/>
          </a:xfrm>
          <a:prstGeom prst="rect">
            <a:avLst/>
          </a:prstGeom>
          <a:noFill/>
        </p:spPr>
        <p:txBody>
          <a:bodyPr wrap="square" rtlCol="0">
            <a:spAutoFit/>
          </a:bodyPr>
          <a:lstStyle/>
          <a:p>
            <a:pPr algn="ctr"/>
            <a:r>
              <a:rPr lang="en-US" sz="1100" b="1" dirty="0" smtClean="0">
                <a:solidFill>
                  <a:schemeClr val="bg1"/>
                </a:solidFill>
              </a:rPr>
              <a:t>71</a:t>
            </a:r>
            <a:endParaRPr lang="en-US" sz="1100" b="1" dirty="0">
              <a:solidFill>
                <a:schemeClr val="bg1"/>
              </a:solidFill>
            </a:endParaRPr>
          </a:p>
        </p:txBody>
      </p:sp>
      <p:sp>
        <p:nvSpPr>
          <p:cNvPr id="17" name="TextBox 16"/>
          <p:cNvSpPr txBox="1"/>
          <p:nvPr/>
        </p:nvSpPr>
        <p:spPr>
          <a:xfrm>
            <a:off x="1492103" y="3146575"/>
            <a:ext cx="393403" cy="261610"/>
          </a:xfrm>
          <a:prstGeom prst="rect">
            <a:avLst/>
          </a:prstGeom>
          <a:noFill/>
        </p:spPr>
        <p:txBody>
          <a:bodyPr wrap="square" rtlCol="0">
            <a:spAutoFit/>
          </a:bodyPr>
          <a:lstStyle/>
          <a:p>
            <a:pPr algn="ctr"/>
            <a:r>
              <a:rPr lang="en-US" sz="1100" b="1" dirty="0" smtClean="0">
                <a:solidFill>
                  <a:schemeClr val="bg1"/>
                </a:solidFill>
              </a:rPr>
              <a:t>73</a:t>
            </a:r>
            <a:endParaRPr lang="en-US" sz="1100" b="1" dirty="0">
              <a:solidFill>
                <a:schemeClr val="bg1"/>
              </a:solidFill>
            </a:endParaRPr>
          </a:p>
        </p:txBody>
      </p:sp>
      <p:sp>
        <p:nvSpPr>
          <p:cNvPr id="18" name="TextBox 17"/>
          <p:cNvSpPr txBox="1"/>
          <p:nvPr/>
        </p:nvSpPr>
        <p:spPr>
          <a:xfrm>
            <a:off x="2229272" y="3420051"/>
            <a:ext cx="393403" cy="261610"/>
          </a:xfrm>
          <a:prstGeom prst="rect">
            <a:avLst/>
          </a:prstGeom>
          <a:noFill/>
        </p:spPr>
        <p:txBody>
          <a:bodyPr wrap="square" rtlCol="0">
            <a:spAutoFit/>
          </a:bodyPr>
          <a:lstStyle/>
          <a:p>
            <a:pPr algn="ctr"/>
            <a:r>
              <a:rPr lang="en-US" sz="1100" b="1" dirty="0" smtClean="0">
                <a:solidFill>
                  <a:schemeClr val="bg1"/>
                </a:solidFill>
              </a:rPr>
              <a:t>59</a:t>
            </a:r>
            <a:endParaRPr lang="en-US" sz="1100" b="1" dirty="0">
              <a:solidFill>
                <a:schemeClr val="bg1"/>
              </a:solidFill>
            </a:endParaRPr>
          </a:p>
        </p:txBody>
      </p:sp>
      <p:sp>
        <p:nvSpPr>
          <p:cNvPr id="19" name="TextBox 18"/>
          <p:cNvSpPr txBox="1"/>
          <p:nvPr/>
        </p:nvSpPr>
        <p:spPr>
          <a:xfrm>
            <a:off x="2973553" y="4339037"/>
            <a:ext cx="393403" cy="261610"/>
          </a:xfrm>
          <a:prstGeom prst="rect">
            <a:avLst/>
          </a:prstGeom>
          <a:noFill/>
        </p:spPr>
        <p:txBody>
          <a:bodyPr wrap="square" rtlCol="0">
            <a:spAutoFit/>
          </a:bodyPr>
          <a:lstStyle/>
          <a:p>
            <a:pPr algn="ctr"/>
            <a:r>
              <a:rPr lang="en-US" sz="1100" b="1" dirty="0" smtClean="0">
                <a:solidFill>
                  <a:schemeClr val="bg1"/>
                </a:solidFill>
              </a:rPr>
              <a:t>65</a:t>
            </a:r>
            <a:endParaRPr lang="en-US" sz="1100" b="1" dirty="0">
              <a:solidFill>
                <a:schemeClr val="bg1"/>
              </a:solidFill>
            </a:endParaRPr>
          </a:p>
        </p:txBody>
      </p:sp>
      <p:sp>
        <p:nvSpPr>
          <p:cNvPr id="20" name="TextBox 19"/>
          <p:cNvSpPr txBox="1"/>
          <p:nvPr/>
        </p:nvSpPr>
        <p:spPr>
          <a:xfrm>
            <a:off x="3706056" y="4501741"/>
            <a:ext cx="393403" cy="261610"/>
          </a:xfrm>
          <a:prstGeom prst="rect">
            <a:avLst/>
          </a:prstGeom>
          <a:noFill/>
        </p:spPr>
        <p:txBody>
          <a:bodyPr wrap="square" rtlCol="0">
            <a:spAutoFit/>
          </a:bodyPr>
          <a:lstStyle/>
          <a:p>
            <a:pPr algn="ctr"/>
            <a:r>
              <a:rPr lang="en-US" sz="1100" b="1" dirty="0" smtClean="0">
                <a:solidFill>
                  <a:schemeClr val="bg1"/>
                </a:solidFill>
              </a:rPr>
              <a:t>70</a:t>
            </a:r>
            <a:endParaRPr lang="en-US" sz="1100" b="1" dirty="0">
              <a:solidFill>
                <a:schemeClr val="bg1"/>
              </a:solidFill>
            </a:endParaRPr>
          </a:p>
        </p:txBody>
      </p:sp>
      <p:sp>
        <p:nvSpPr>
          <p:cNvPr id="21" name="TextBox 20"/>
          <p:cNvSpPr txBox="1"/>
          <p:nvPr/>
        </p:nvSpPr>
        <p:spPr>
          <a:xfrm>
            <a:off x="4449680" y="4681780"/>
            <a:ext cx="393403" cy="261610"/>
          </a:xfrm>
          <a:prstGeom prst="rect">
            <a:avLst/>
          </a:prstGeom>
          <a:noFill/>
        </p:spPr>
        <p:txBody>
          <a:bodyPr wrap="square" rtlCol="0">
            <a:spAutoFit/>
          </a:bodyPr>
          <a:lstStyle/>
          <a:p>
            <a:pPr algn="ctr"/>
            <a:r>
              <a:rPr lang="en-US" sz="1100" b="1" dirty="0" smtClean="0">
                <a:solidFill>
                  <a:schemeClr val="bg1"/>
                </a:solidFill>
              </a:rPr>
              <a:t>76</a:t>
            </a:r>
            <a:endParaRPr lang="en-US" sz="1100" b="1" dirty="0">
              <a:solidFill>
                <a:schemeClr val="bg1"/>
              </a:solidFill>
            </a:endParaRPr>
          </a:p>
        </p:txBody>
      </p:sp>
      <p:sp>
        <p:nvSpPr>
          <p:cNvPr id="22" name="TextBox 21"/>
          <p:cNvSpPr txBox="1"/>
          <p:nvPr/>
        </p:nvSpPr>
        <p:spPr>
          <a:xfrm>
            <a:off x="5188647" y="4908366"/>
            <a:ext cx="393403" cy="261610"/>
          </a:xfrm>
          <a:prstGeom prst="rect">
            <a:avLst/>
          </a:prstGeom>
          <a:noFill/>
        </p:spPr>
        <p:txBody>
          <a:bodyPr wrap="square" rtlCol="0">
            <a:spAutoFit/>
          </a:bodyPr>
          <a:lstStyle/>
          <a:p>
            <a:pPr algn="ctr"/>
            <a:r>
              <a:rPr lang="en-US" sz="1100" b="1" dirty="0" smtClean="0">
                <a:solidFill>
                  <a:schemeClr val="bg1"/>
                </a:solidFill>
              </a:rPr>
              <a:t>71</a:t>
            </a:r>
            <a:endParaRPr lang="en-US" sz="1100" b="1" dirty="0">
              <a:solidFill>
                <a:schemeClr val="bg1"/>
              </a:solidFill>
            </a:endParaRPr>
          </a:p>
        </p:txBody>
      </p:sp>
      <p:sp>
        <p:nvSpPr>
          <p:cNvPr id="23" name="TextBox 22"/>
          <p:cNvSpPr txBox="1"/>
          <p:nvPr/>
        </p:nvSpPr>
        <p:spPr>
          <a:xfrm>
            <a:off x="5910517" y="4932185"/>
            <a:ext cx="393403" cy="261610"/>
          </a:xfrm>
          <a:prstGeom prst="rect">
            <a:avLst/>
          </a:prstGeom>
          <a:noFill/>
        </p:spPr>
        <p:txBody>
          <a:bodyPr wrap="square" rtlCol="0">
            <a:spAutoFit/>
          </a:bodyPr>
          <a:lstStyle/>
          <a:p>
            <a:pPr algn="ctr"/>
            <a:r>
              <a:rPr lang="en-US" sz="1100" b="1" dirty="0" smtClean="0">
                <a:solidFill>
                  <a:schemeClr val="bg1"/>
                </a:solidFill>
              </a:rPr>
              <a:t>61</a:t>
            </a:r>
            <a:endParaRPr lang="en-US" sz="1100" b="1" dirty="0">
              <a:solidFill>
                <a:schemeClr val="bg1"/>
              </a:solidFill>
            </a:endParaRPr>
          </a:p>
        </p:txBody>
      </p:sp>
      <p:sp>
        <p:nvSpPr>
          <p:cNvPr id="24" name="TextBox 23"/>
          <p:cNvSpPr txBox="1"/>
          <p:nvPr/>
        </p:nvSpPr>
        <p:spPr>
          <a:xfrm>
            <a:off x="6643583" y="4967539"/>
            <a:ext cx="393403" cy="261610"/>
          </a:xfrm>
          <a:prstGeom prst="rect">
            <a:avLst/>
          </a:prstGeom>
          <a:noFill/>
        </p:spPr>
        <p:txBody>
          <a:bodyPr wrap="square" rtlCol="0">
            <a:spAutoFit/>
          </a:bodyPr>
          <a:lstStyle/>
          <a:p>
            <a:pPr algn="ctr"/>
            <a:r>
              <a:rPr lang="en-US" sz="1100" b="1" dirty="0" smtClean="0">
                <a:solidFill>
                  <a:schemeClr val="bg1"/>
                </a:solidFill>
              </a:rPr>
              <a:t>74</a:t>
            </a:r>
            <a:endParaRPr lang="en-US" sz="1100" b="1" dirty="0">
              <a:solidFill>
                <a:schemeClr val="bg1"/>
              </a:solidFill>
            </a:endParaRPr>
          </a:p>
        </p:txBody>
      </p:sp>
      <p:sp>
        <p:nvSpPr>
          <p:cNvPr id="25" name="TextBox 24"/>
          <p:cNvSpPr txBox="1"/>
          <p:nvPr/>
        </p:nvSpPr>
        <p:spPr>
          <a:xfrm>
            <a:off x="7390243" y="5025655"/>
            <a:ext cx="393403" cy="261610"/>
          </a:xfrm>
          <a:prstGeom prst="rect">
            <a:avLst/>
          </a:prstGeom>
          <a:noFill/>
        </p:spPr>
        <p:txBody>
          <a:bodyPr wrap="square" rtlCol="0">
            <a:spAutoFit/>
          </a:bodyPr>
          <a:lstStyle/>
          <a:p>
            <a:pPr algn="ctr"/>
            <a:r>
              <a:rPr lang="en-US" sz="1100" b="1" dirty="0" smtClean="0">
                <a:solidFill>
                  <a:schemeClr val="bg1"/>
                </a:solidFill>
              </a:rPr>
              <a:t>75</a:t>
            </a:r>
            <a:endParaRPr lang="en-US" sz="1100" b="1" dirty="0">
              <a:solidFill>
                <a:schemeClr val="bg1"/>
              </a:solidFill>
            </a:endParaRPr>
          </a:p>
        </p:txBody>
      </p:sp>
      <p:sp>
        <p:nvSpPr>
          <p:cNvPr id="8" name="Oval 7"/>
          <p:cNvSpPr/>
          <p:nvPr/>
        </p:nvSpPr>
        <p:spPr bwMode="auto">
          <a:xfrm>
            <a:off x="1376915" y="5243947"/>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2098507" y="5234586"/>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2856822" y="5243948"/>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3569463" y="5241287"/>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4329180" y="5243949"/>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5046807" y="5241288"/>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5782295" y="5243339"/>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6540772" y="5243949"/>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34" name="Oval 33"/>
          <p:cNvSpPr/>
          <p:nvPr/>
        </p:nvSpPr>
        <p:spPr bwMode="auto">
          <a:xfrm>
            <a:off x="7239472" y="5243949"/>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1398181" y="5287265"/>
            <a:ext cx="326206" cy="276999"/>
          </a:xfrm>
          <a:prstGeom prst="rect">
            <a:avLst/>
          </a:prstGeom>
          <a:noFill/>
        </p:spPr>
        <p:txBody>
          <a:bodyPr wrap="square" rtlCol="0">
            <a:spAutoFit/>
          </a:bodyPr>
          <a:lstStyle/>
          <a:p>
            <a:pPr algn="ctr"/>
            <a:r>
              <a:rPr lang="en-US" sz="1200" b="1" dirty="0" smtClean="0">
                <a:solidFill>
                  <a:srgbClr val="C00000"/>
                </a:solidFill>
              </a:rPr>
              <a:t>-1</a:t>
            </a:r>
            <a:endParaRPr lang="en-US" sz="1200" b="1" dirty="0">
              <a:solidFill>
                <a:srgbClr val="C00000"/>
              </a:solidFill>
            </a:endParaRPr>
          </a:p>
        </p:txBody>
      </p:sp>
      <p:sp>
        <p:nvSpPr>
          <p:cNvPr id="36" name="TextBox 35"/>
          <p:cNvSpPr txBox="1"/>
          <p:nvPr/>
        </p:nvSpPr>
        <p:spPr>
          <a:xfrm>
            <a:off x="2109140" y="5285871"/>
            <a:ext cx="326206" cy="276999"/>
          </a:xfrm>
          <a:prstGeom prst="rect">
            <a:avLst/>
          </a:prstGeom>
          <a:noFill/>
        </p:spPr>
        <p:txBody>
          <a:bodyPr wrap="square" rtlCol="0">
            <a:spAutoFit/>
          </a:bodyPr>
          <a:lstStyle/>
          <a:p>
            <a:pPr algn="ctr"/>
            <a:r>
              <a:rPr lang="en-US" sz="1200" b="1" dirty="0" smtClean="0">
                <a:solidFill>
                  <a:srgbClr val="C00000"/>
                </a:solidFill>
              </a:rPr>
              <a:t>-2</a:t>
            </a:r>
            <a:endParaRPr lang="en-US" sz="1200" b="1" dirty="0">
              <a:solidFill>
                <a:srgbClr val="C00000"/>
              </a:solidFill>
            </a:endParaRPr>
          </a:p>
        </p:txBody>
      </p:sp>
      <p:sp>
        <p:nvSpPr>
          <p:cNvPr id="37" name="TextBox 36"/>
          <p:cNvSpPr txBox="1"/>
          <p:nvPr/>
        </p:nvSpPr>
        <p:spPr>
          <a:xfrm>
            <a:off x="2867455" y="5287265"/>
            <a:ext cx="326206" cy="276999"/>
          </a:xfrm>
          <a:prstGeom prst="rect">
            <a:avLst/>
          </a:prstGeom>
          <a:noFill/>
        </p:spPr>
        <p:txBody>
          <a:bodyPr wrap="square" rtlCol="0">
            <a:spAutoFit/>
          </a:bodyPr>
          <a:lstStyle/>
          <a:p>
            <a:pPr algn="ctr"/>
            <a:r>
              <a:rPr lang="en-US" sz="1200" b="1" dirty="0" smtClean="0">
                <a:solidFill>
                  <a:srgbClr val="C00000"/>
                </a:solidFill>
              </a:rPr>
              <a:t>-1</a:t>
            </a:r>
            <a:endParaRPr lang="en-US" sz="1200" b="1" dirty="0">
              <a:solidFill>
                <a:srgbClr val="C00000"/>
              </a:solidFill>
            </a:endParaRPr>
          </a:p>
        </p:txBody>
      </p:sp>
      <p:sp>
        <p:nvSpPr>
          <p:cNvPr id="38" name="TextBox 37"/>
          <p:cNvSpPr txBox="1"/>
          <p:nvPr/>
        </p:nvSpPr>
        <p:spPr>
          <a:xfrm>
            <a:off x="3580096" y="5282114"/>
            <a:ext cx="326206" cy="276999"/>
          </a:xfrm>
          <a:prstGeom prst="rect">
            <a:avLst/>
          </a:prstGeom>
          <a:noFill/>
        </p:spPr>
        <p:txBody>
          <a:bodyPr wrap="square" rtlCol="0">
            <a:spAutoFit/>
          </a:bodyPr>
          <a:lstStyle/>
          <a:p>
            <a:pPr algn="ctr"/>
            <a:r>
              <a:rPr lang="en-US" sz="1200" b="1" dirty="0" smtClean="0">
                <a:solidFill>
                  <a:srgbClr val="C00000"/>
                </a:solidFill>
              </a:rPr>
              <a:t>-2</a:t>
            </a:r>
            <a:endParaRPr lang="en-US" sz="1200" b="1" dirty="0">
              <a:solidFill>
                <a:srgbClr val="C00000"/>
              </a:solidFill>
            </a:endParaRPr>
          </a:p>
        </p:txBody>
      </p:sp>
      <p:sp>
        <p:nvSpPr>
          <p:cNvPr id="39" name="TextBox 38"/>
          <p:cNvSpPr txBox="1"/>
          <p:nvPr/>
        </p:nvSpPr>
        <p:spPr>
          <a:xfrm>
            <a:off x="4339813" y="5274159"/>
            <a:ext cx="326206" cy="276999"/>
          </a:xfrm>
          <a:prstGeom prst="rect">
            <a:avLst/>
          </a:prstGeom>
          <a:noFill/>
        </p:spPr>
        <p:txBody>
          <a:bodyPr wrap="square" rtlCol="0">
            <a:spAutoFit/>
          </a:bodyPr>
          <a:lstStyle/>
          <a:p>
            <a:pPr algn="ctr"/>
            <a:r>
              <a:rPr lang="en-US" sz="1200" b="1" dirty="0" smtClean="0">
                <a:solidFill>
                  <a:srgbClr val="C00000"/>
                </a:solidFill>
              </a:rPr>
              <a:t>-1</a:t>
            </a:r>
            <a:endParaRPr lang="en-US" sz="1200" b="1" dirty="0">
              <a:solidFill>
                <a:srgbClr val="C00000"/>
              </a:solidFill>
            </a:endParaRPr>
          </a:p>
        </p:txBody>
      </p:sp>
      <p:sp>
        <p:nvSpPr>
          <p:cNvPr id="40" name="TextBox 39"/>
          <p:cNvSpPr txBox="1"/>
          <p:nvPr/>
        </p:nvSpPr>
        <p:spPr>
          <a:xfrm>
            <a:off x="5059142" y="5285870"/>
            <a:ext cx="326206" cy="276999"/>
          </a:xfrm>
          <a:prstGeom prst="rect">
            <a:avLst/>
          </a:prstGeom>
          <a:noFill/>
        </p:spPr>
        <p:txBody>
          <a:bodyPr wrap="square" rtlCol="0">
            <a:spAutoFit/>
          </a:bodyPr>
          <a:lstStyle/>
          <a:p>
            <a:pPr algn="ctr"/>
            <a:r>
              <a:rPr lang="en-US" sz="1200" b="1" dirty="0" smtClean="0">
                <a:solidFill>
                  <a:srgbClr val="C00000"/>
                </a:solidFill>
              </a:rPr>
              <a:t>-1</a:t>
            </a:r>
            <a:endParaRPr lang="en-US" sz="1200" b="1" dirty="0">
              <a:solidFill>
                <a:srgbClr val="C00000"/>
              </a:solidFill>
            </a:endParaRPr>
          </a:p>
        </p:txBody>
      </p:sp>
      <p:sp>
        <p:nvSpPr>
          <p:cNvPr id="41" name="TextBox 40"/>
          <p:cNvSpPr txBox="1"/>
          <p:nvPr/>
        </p:nvSpPr>
        <p:spPr>
          <a:xfrm>
            <a:off x="5700534" y="5285766"/>
            <a:ext cx="510993" cy="276999"/>
          </a:xfrm>
          <a:prstGeom prst="rect">
            <a:avLst/>
          </a:prstGeom>
          <a:noFill/>
        </p:spPr>
        <p:txBody>
          <a:bodyPr wrap="square" rtlCol="0">
            <a:spAutoFit/>
          </a:bodyPr>
          <a:lstStyle/>
          <a:p>
            <a:pPr algn="ctr"/>
            <a:r>
              <a:rPr lang="en-US" sz="1200" b="1" dirty="0" smtClean="0">
                <a:solidFill>
                  <a:srgbClr val="C00000"/>
                </a:solidFill>
              </a:rPr>
              <a:t>+1</a:t>
            </a:r>
            <a:endParaRPr lang="en-US" sz="1200" b="1" dirty="0">
              <a:solidFill>
                <a:srgbClr val="C00000"/>
              </a:solidFill>
            </a:endParaRPr>
          </a:p>
        </p:txBody>
      </p:sp>
      <p:sp>
        <p:nvSpPr>
          <p:cNvPr id="42" name="TextBox 41"/>
          <p:cNvSpPr txBox="1"/>
          <p:nvPr/>
        </p:nvSpPr>
        <p:spPr>
          <a:xfrm>
            <a:off x="6551405" y="5288723"/>
            <a:ext cx="326206" cy="276999"/>
          </a:xfrm>
          <a:prstGeom prst="rect">
            <a:avLst/>
          </a:prstGeom>
          <a:noFill/>
        </p:spPr>
        <p:txBody>
          <a:bodyPr wrap="square" rtlCol="0">
            <a:spAutoFit/>
          </a:bodyPr>
          <a:lstStyle/>
          <a:p>
            <a:pPr algn="ctr"/>
            <a:r>
              <a:rPr lang="en-US" sz="1200" b="1" dirty="0" smtClean="0">
                <a:solidFill>
                  <a:srgbClr val="C00000"/>
                </a:solidFill>
              </a:rPr>
              <a:t>-2</a:t>
            </a:r>
            <a:endParaRPr lang="en-US" sz="1200" b="1" dirty="0">
              <a:solidFill>
                <a:srgbClr val="C00000"/>
              </a:solidFill>
            </a:endParaRPr>
          </a:p>
        </p:txBody>
      </p:sp>
      <p:sp>
        <p:nvSpPr>
          <p:cNvPr id="43" name="TextBox 42"/>
          <p:cNvSpPr txBox="1"/>
          <p:nvPr/>
        </p:nvSpPr>
        <p:spPr>
          <a:xfrm>
            <a:off x="7250105" y="5288427"/>
            <a:ext cx="326206" cy="276999"/>
          </a:xfrm>
          <a:prstGeom prst="rect">
            <a:avLst/>
          </a:prstGeom>
          <a:noFill/>
        </p:spPr>
        <p:txBody>
          <a:bodyPr wrap="square" rtlCol="0">
            <a:spAutoFit/>
          </a:bodyPr>
          <a:lstStyle/>
          <a:p>
            <a:pPr algn="ctr"/>
            <a:r>
              <a:rPr lang="en-US" sz="1200" b="1" dirty="0" smtClean="0">
                <a:solidFill>
                  <a:srgbClr val="C00000"/>
                </a:solidFill>
              </a:rPr>
              <a:t>-4</a:t>
            </a:r>
            <a:endParaRPr lang="en-US" sz="1200" b="1" dirty="0">
              <a:solidFill>
                <a:srgbClr val="C00000"/>
              </a:solidFill>
            </a:endParaRPr>
          </a:p>
        </p:txBody>
      </p:sp>
      <p:sp>
        <p:nvSpPr>
          <p:cNvPr id="2" name="Rounded Rectangle 1"/>
          <p:cNvSpPr/>
          <p:nvPr/>
        </p:nvSpPr>
        <p:spPr bwMode="auto">
          <a:xfrm>
            <a:off x="5582050" y="4469842"/>
            <a:ext cx="721870" cy="1739572"/>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3721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20" y="2811761"/>
            <a:ext cx="7526234" cy="2180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Reason for Visit x Ability to Find</a:t>
            </a:r>
            <a:endParaRPr lang="en-US" sz="1800" b="0" dirty="0"/>
          </a:p>
        </p:txBody>
      </p:sp>
      <p:sp>
        <p:nvSpPr>
          <p:cNvPr id="5" name="TextBox 4"/>
          <p:cNvSpPr txBox="1"/>
          <p:nvPr/>
        </p:nvSpPr>
        <p:spPr>
          <a:xfrm>
            <a:off x="533821" y="1143366"/>
            <a:ext cx="8219337" cy="1015663"/>
          </a:xfrm>
          <a:prstGeom prst="rect">
            <a:avLst/>
          </a:prstGeom>
          <a:noFill/>
        </p:spPr>
        <p:txBody>
          <a:bodyPr wrap="square" rtlCol="0">
            <a:spAutoFit/>
          </a:bodyPr>
          <a:lstStyle/>
          <a:p>
            <a:r>
              <a:rPr lang="en-US" sz="1200" b="1" dirty="0" smtClean="0">
                <a:solidFill>
                  <a:srgbClr val="00B0F0"/>
                </a:solidFill>
              </a:rPr>
              <a:t>Search users </a:t>
            </a:r>
            <a:r>
              <a:rPr lang="en-US" sz="1200" b="1" dirty="0" smtClean="0"/>
              <a:t>struggle most when on the site for some “other” reason.</a:t>
            </a:r>
            <a:endParaRPr lang="en-US" sz="1200" b="1" dirty="0" smtClean="0">
              <a:solidFill>
                <a:schemeClr val="accent5">
                  <a:lumMod val="75000"/>
                </a:schemeClr>
              </a:solidFill>
            </a:endParaRPr>
          </a:p>
          <a:p>
            <a:endParaRPr lang="en-US" sz="1200" b="1" dirty="0"/>
          </a:p>
          <a:p>
            <a:r>
              <a:rPr lang="en-US" sz="1200" dirty="0" smtClean="0">
                <a:solidFill>
                  <a:schemeClr val="tx1">
                    <a:lumMod val="90000"/>
                    <a:lumOff val="10000"/>
                  </a:schemeClr>
                </a:solidFill>
              </a:rPr>
              <a:t>Over a quarter of this particular group of </a:t>
            </a:r>
            <a:r>
              <a:rPr lang="en-US" sz="1200" b="1" dirty="0" smtClean="0">
                <a:solidFill>
                  <a:srgbClr val="00B0F0"/>
                </a:solidFill>
              </a:rPr>
              <a:t>search users </a:t>
            </a:r>
            <a:r>
              <a:rPr lang="en-US" sz="1200" dirty="0" smtClean="0">
                <a:solidFill>
                  <a:schemeClr val="tx1">
                    <a:lumMod val="90000"/>
                    <a:lumOff val="10000"/>
                  </a:schemeClr>
                </a:solidFill>
              </a:rPr>
              <a:t>were unable to find what they needed on the site.  Those there to find environmental information about their local areas and those there to discover what their companies have to do to comply with regulations also have higher percentages of unsuccessful visitors.</a:t>
            </a:r>
            <a:endParaRPr lang="en-US" sz="1200" dirty="0">
              <a:solidFill>
                <a:schemeClr val="tx1">
                  <a:lumMod val="90000"/>
                  <a:lumOff val="10000"/>
                </a:schemeClr>
              </a:solidFill>
            </a:endParaRPr>
          </a:p>
        </p:txBody>
      </p:sp>
      <p:sp>
        <p:nvSpPr>
          <p:cNvPr id="7" name="TextBox 6"/>
          <p:cNvSpPr txBox="1"/>
          <p:nvPr/>
        </p:nvSpPr>
        <p:spPr>
          <a:xfrm>
            <a:off x="699620" y="2312450"/>
            <a:ext cx="7526234"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“Why did you visit the EPA.gov site today? (Please check all that apply):”</a:t>
            </a:r>
            <a:endParaRPr lang="en-US" sz="1200" b="1" dirty="0"/>
          </a:p>
        </p:txBody>
      </p:sp>
      <p:grpSp>
        <p:nvGrpSpPr>
          <p:cNvPr id="4" name="Group 3"/>
          <p:cNvGrpSpPr/>
          <p:nvPr/>
        </p:nvGrpSpPr>
        <p:grpSpPr>
          <a:xfrm>
            <a:off x="1095772" y="5191649"/>
            <a:ext cx="6889277" cy="1039026"/>
            <a:chOff x="1095773" y="5563792"/>
            <a:chExt cx="6889277" cy="1039026"/>
          </a:xfrm>
        </p:grpSpPr>
        <p:sp>
          <p:nvSpPr>
            <p:cNvPr id="9" name="Rounded Rectangle 8"/>
            <p:cNvSpPr/>
            <p:nvPr/>
          </p:nvSpPr>
          <p:spPr bwMode="auto">
            <a:xfrm>
              <a:off x="1095773" y="5563792"/>
              <a:ext cx="6889277" cy="1039026"/>
            </a:xfrm>
            <a:prstGeom prst="roundRect">
              <a:avLst/>
            </a:prstGeom>
            <a:solidFill>
              <a:schemeClr val="accent1">
                <a:lumMod val="20000"/>
                <a:lumOff val="80000"/>
              </a:schemeClr>
            </a:solidFill>
            <a:ln w="9525"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1191115" y="5585059"/>
              <a:ext cx="6793935" cy="938719"/>
            </a:xfrm>
            <a:prstGeom prst="rect">
              <a:avLst/>
            </a:prstGeom>
            <a:noFill/>
          </p:spPr>
          <p:txBody>
            <a:bodyPr wrap="square" rtlCol="0">
              <a:spAutoFit/>
            </a:bodyPr>
            <a:lstStyle/>
            <a:p>
              <a:pPr algn="ctr"/>
              <a:r>
                <a:rPr lang="en-US" sz="1100" dirty="0" smtClean="0"/>
                <a:t>“Other” responses included looking for information regarding water (safety/quality, specific reports, tools),</a:t>
              </a:r>
              <a:r>
                <a:rPr lang="en-US" sz="1100" dirty="0"/>
                <a:t> </a:t>
              </a:r>
              <a:r>
                <a:rPr lang="en-US" sz="1100" dirty="0" smtClean="0"/>
                <a:t> chemical research, copies of public reports, and details regarding specific regulations.</a:t>
              </a:r>
            </a:p>
            <a:p>
              <a:pPr marL="171450" indent="-171450">
                <a:buFont typeface="Arial" panose="020B0604020202020204" pitchFamily="34" charset="0"/>
                <a:buChar char="•"/>
              </a:pPr>
              <a:r>
                <a:rPr lang="en-US" sz="1100" dirty="0" smtClean="0">
                  <a:solidFill>
                    <a:schemeClr val="accent1">
                      <a:lumMod val="50000"/>
                    </a:schemeClr>
                  </a:solidFill>
                </a:rPr>
                <a:t>“</a:t>
              </a:r>
              <a:r>
                <a:rPr lang="en-US" sz="1100" dirty="0">
                  <a:solidFill>
                    <a:schemeClr val="accent1">
                      <a:lumMod val="50000"/>
                    </a:schemeClr>
                  </a:solidFill>
                </a:rPr>
                <a:t>Saw commercial on TV advertising site as source to identify safe drinking </a:t>
              </a:r>
              <a:r>
                <a:rPr lang="en-US" sz="1100" dirty="0" smtClean="0">
                  <a:solidFill>
                    <a:schemeClr val="accent1">
                      <a:lumMod val="50000"/>
                    </a:schemeClr>
                  </a:solidFill>
                </a:rPr>
                <a:t>water” (Sat 11, 2/9/14)</a:t>
              </a:r>
            </a:p>
            <a:p>
              <a:pPr marL="171450" indent="-171450">
                <a:buFont typeface="Arial" panose="020B0604020202020204" pitchFamily="34" charset="0"/>
                <a:buChar char="•"/>
              </a:pPr>
              <a:r>
                <a:rPr lang="en-US" sz="1100" dirty="0" smtClean="0">
                  <a:solidFill>
                    <a:schemeClr val="accent1">
                      <a:lumMod val="50000"/>
                    </a:schemeClr>
                  </a:solidFill>
                </a:rPr>
                <a:t>“</a:t>
              </a:r>
              <a:r>
                <a:rPr lang="en-US" sz="1100" dirty="0">
                  <a:solidFill>
                    <a:schemeClr val="accent1">
                      <a:lumMod val="50000"/>
                    </a:schemeClr>
                  </a:solidFill>
                </a:rPr>
                <a:t>Looking for technical report on </a:t>
              </a:r>
              <a:r>
                <a:rPr lang="en-US" sz="1100" dirty="0" smtClean="0">
                  <a:solidFill>
                    <a:schemeClr val="accent1">
                      <a:lumMod val="50000"/>
                    </a:schemeClr>
                  </a:solidFill>
                </a:rPr>
                <a:t>precipitation” (Sat 26, 3/17/14)</a:t>
              </a:r>
            </a:p>
            <a:p>
              <a:pPr marL="171450" indent="-171450">
                <a:buFont typeface="Arial" panose="020B0604020202020204" pitchFamily="34" charset="0"/>
                <a:buChar char="•"/>
              </a:pPr>
              <a:r>
                <a:rPr lang="en-US" sz="1100" dirty="0" smtClean="0">
                  <a:solidFill>
                    <a:schemeClr val="accent1">
                      <a:lumMod val="50000"/>
                    </a:schemeClr>
                  </a:solidFill>
                </a:rPr>
                <a:t>“</a:t>
              </a:r>
              <a:r>
                <a:rPr lang="en-US" sz="1100" dirty="0">
                  <a:solidFill>
                    <a:schemeClr val="accent1">
                      <a:lumMod val="50000"/>
                    </a:schemeClr>
                  </a:solidFill>
                </a:rPr>
                <a:t>Find details on a </a:t>
              </a:r>
              <a:r>
                <a:rPr lang="en-US" sz="1100" dirty="0" err="1">
                  <a:solidFill>
                    <a:schemeClr val="accent1">
                      <a:lumMod val="50000"/>
                    </a:schemeClr>
                  </a:solidFill>
                </a:rPr>
                <a:t>promogulated</a:t>
              </a:r>
              <a:r>
                <a:rPr lang="en-US" sz="1100" dirty="0">
                  <a:solidFill>
                    <a:schemeClr val="accent1">
                      <a:lumMod val="50000"/>
                    </a:schemeClr>
                  </a:solidFill>
                </a:rPr>
                <a:t> regulation</a:t>
              </a:r>
              <a:r>
                <a:rPr lang="en-US" sz="1100" dirty="0" smtClean="0">
                  <a:solidFill>
                    <a:schemeClr val="accent1">
                      <a:lumMod val="50000"/>
                    </a:schemeClr>
                  </a:solidFill>
                </a:rPr>
                <a:t>.” (Sat 26, 3/13/14)</a:t>
              </a:r>
            </a:p>
          </p:txBody>
        </p:sp>
      </p:grpSp>
      <p:cxnSp>
        <p:nvCxnSpPr>
          <p:cNvPr id="17" name="Elbow Connector 16"/>
          <p:cNvCxnSpPr/>
          <p:nvPr/>
        </p:nvCxnSpPr>
        <p:spPr bwMode="auto">
          <a:xfrm rot="5400000">
            <a:off x="531945" y="4210806"/>
            <a:ext cx="1860698" cy="392785"/>
          </a:xfrm>
          <a:prstGeom prst="bentConnector3">
            <a:avLst>
              <a:gd name="adj1" fmla="val -857"/>
            </a:avLst>
          </a:prstGeom>
          <a:solidFill>
            <a:schemeClr val="accent1"/>
          </a:solidFill>
          <a:ln w="25400" cap="flat" cmpd="sng" algn="ctr">
            <a:solidFill>
              <a:schemeClr val="accent1">
                <a:lumMod val="75000"/>
              </a:schemeClr>
            </a:solidFill>
            <a:prstDash val="solid"/>
            <a:round/>
            <a:headEnd type="none" w="med" len="med"/>
            <a:tailEnd type="arrow"/>
          </a:ln>
          <a:effectLst/>
        </p:spPr>
      </p:cxnSp>
      <p:sp>
        <p:nvSpPr>
          <p:cNvPr id="21" name="TextBox 20"/>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Tree>
    <p:extLst>
      <p:ext uri="{BB962C8B-B14F-4D97-AF65-F5344CB8AC3E}">
        <p14:creationId xmlns:p14="http://schemas.microsoft.com/office/powerpoint/2010/main" val="37513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716105" y="3179135"/>
            <a:ext cx="3188599" cy="2371060"/>
          </a:xfrm>
          <a:prstGeom prst="roundRect">
            <a:avLst/>
          </a:prstGeom>
          <a:solidFill>
            <a:schemeClr val="accent5">
              <a:lumMod val="20000"/>
              <a:lumOff val="80000"/>
            </a:schemeClr>
          </a:solidFill>
          <a:ln w="19050" cap="flat" cmpd="sng" algn="ctr">
            <a:solidFill>
              <a:schemeClr val="accent5">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1256979" y="3179135"/>
            <a:ext cx="3188599" cy="2371060"/>
          </a:xfrm>
          <a:prstGeom prst="roundRect">
            <a:avLst/>
          </a:prstGeom>
          <a:solidFill>
            <a:schemeClr val="accent1">
              <a:lumMod val="20000"/>
              <a:lumOff val="80000"/>
            </a:schemeClr>
          </a:solidFill>
          <a:ln w="1905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Topic of Interest</a:t>
            </a:r>
            <a:endParaRPr lang="en-US" sz="1800" b="0" dirty="0"/>
          </a:p>
        </p:txBody>
      </p:sp>
      <p:sp>
        <p:nvSpPr>
          <p:cNvPr id="4" name="TextBox 3"/>
          <p:cNvSpPr txBox="1"/>
          <p:nvPr/>
        </p:nvSpPr>
        <p:spPr>
          <a:xfrm>
            <a:off x="1256979" y="2628086"/>
            <a:ext cx="6647725"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“Which of the following topics best describes the information you wanted today?”</a:t>
            </a:r>
            <a:endParaRPr lang="en-US" sz="1200" b="1" dirty="0"/>
          </a:p>
        </p:txBody>
      </p:sp>
      <p:sp>
        <p:nvSpPr>
          <p:cNvPr id="5" name="TextBox 4"/>
          <p:cNvSpPr txBox="1"/>
          <p:nvPr/>
        </p:nvSpPr>
        <p:spPr>
          <a:xfrm>
            <a:off x="1394615" y="3557172"/>
            <a:ext cx="2922202" cy="1785104"/>
          </a:xfrm>
          <a:prstGeom prst="rect">
            <a:avLst/>
          </a:prstGeom>
          <a:noFill/>
        </p:spPr>
        <p:txBody>
          <a:bodyPr wrap="square" rtlCol="0">
            <a:spAutoFit/>
          </a:bodyPr>
          <a:lstStyle/>
          <a:p>
            <a:pPr marL="228600" indent="-228600">
              <a:buFont typeface="+mj-lt"/>
              <a:buAutoNum type="arabicPeriod"/>
            </a:pPr>
            <a:r>
              <a:rPr lang="en-US" sz="1100" dirty="0" smtClean="0">
                <a:solidFill>
                  <a:schemeClr val="accent1">
                    <a:lumMod val="75000"/>
                  </a:schemeClr>
                </a:solidFill>
              </a:rPr>
              <a:t>22% = Water (Sat 63)</a:t>
            </a:r>
          </a:p>
          <a:p>
            <a:pPr marL="228600" indent="-228600">
              <a:buFont typeface="+mj-lt"/>
              <a:buAutoNum type="arabicPeriod"/>
            </a:pPr>
            <a:r>
              <a:rPr lang="en-US" sz="1100" dirty="0" smtClean="0">
                <a:solidFill>
                  <a:schemeClr val="accent1">
                    <a:lumMod val="75000"/>
                  </a:schemeClr>
                </a:solidFill>
              </a:rPr>
              <a:t>11% = Air (Sat 65)</a:t>
            </a:r>
          </a:p>
          <a:p>
            <a:pPr marL="228600" indent="-228600">
              <a:buFont typeface="+mj-lt"/>
              <a:buAutoNum type="arabicPeriod"/>
            </a:pPr>
            <a:r>
              <a:rPr lang="en-US" sz="1100" dirty="0" smtClean="0">
                <a:solidFill>
                  <a:schemeClr val="accent1">
                    <a:lumMod val="75000"/>
                  </a:schemeClr>
                </a:solidFill>
              </a:rPr>
              <a:t>10% = Other (Sat 53)</a:t>
            </a:r>
          </a:p>
          <a:p>
            <a:pPr marL="228600" indent="-228600">
              <a:buFont typeface="+mj-lt"/>
              <a:buAutoNum type="arabicPeriod"/>
            </a:pPr>
            <a:r>
              <a:rPr lang="en-US" sz="1100" dirty="0">
                <a:solidFill>
                  <a:schemeClr val="accent1">
                    <a:lumMod val="75000"/>
                  </a:schemeClr>
                </a:solidFill>
              </a:rPr>
              <a:t> </a:t>
            </a:r>
            <a:r>
              <a:rPr lang="en-US" sz="1100" dirty="0" smtClean="0">
                <a:solidFill>
                  <a:schemeClr val="accent1">
                    <a:lumMod val="75000"/>
                  </a:schemeClr>
                </a:solidFill>
              </a:rPr>
              <a:t> 9% = Waste (Sat 68)</a:t>
            </a:r>
          </a:p>
          <a:p>
            <a:pPr marL="228600" indent="-228600">
              <a:buFont typeface="+mj-lt"/>
              <a:buAutoNum type="arabicPeriod"/>
            </a:pPr>
            <a:r>
              <a:rPr lang="en-US" sz="1100" dirty="0">
                <a:solidFill>
                  <a:schemeClr val="accent1">
                    <a:lumMod val="75000"/>
                  </a:schemeClr>
                </a:solidFill>
              </a:rPr>
              <a:t> </a:t>
            </a:r>
            <a:r>
              <a:rPr lang="en-US" sz="1100" dirty="0" smtClean="0">
                <a:solidFill>
                  <a:schemeClr val="accent1">
                    <a:lumMod val="75000"/>
                  </a:schemeClr>
                </a:solidFill>
              </a:rPr>
              <a:t> 9% = Chemicals (Sat 64)</a:t>
            </a:r>
          </a:p>
          <a:p>
            <a:pPr marL="228600" indent="-228600">
              <a:buFont typeface="+mj-lt"/>
              <a:buAutoNum type="arabicPeriod"/>
            </a:pPr>
            <a:r>
              <a:rPr lang="en-US" sz="1100" dirty="0">
                <a:solidFill>
                  <a:schemeClr val="accent1">
                    <a:lumMod val="75000"/>
                  </a:schemeClr>
                </a:solidFill>
              </a:rPr>
              <a:t> </a:t>
            </a:r>
            <a:r>
              <a:rPr lang="en-US" sz="1100" dirty="0" smtClean="0">
                <a:solidFill>
                  <a:schemeClr val="accent1">
                    <a:lumMod val="75000"/>
                  </a:schemeClr>
                </a:solidFill>
              </a:rPr>
              <a:t> 6% = Laws &amp; Regulations (Sat 68)</a:t>
            </a:r>
          </a:p>
          <a:p>
            <a:pPr marL="228600" indent="-228600">
              <a:buFont typeface="+mj-lt"/>
              <a:buAutoNum type="arabicPeriod"/>
            </a:pPr>
            <a:r>
              <a:rPr lang="en-US" sz="1100" dirty="0">
                <a:solidFill>
                  <a:schemeClr val="accent1">
                    <a:lumMod val="75000"/>
                  </a:schemeClr>
                </a:solidFill>
              </a:rPr>
              <a:t> </a:t>
            </a:r>
            <a:r>
              <a:rPr lang="en-US" sz="1100" dirty="0" smtClean="0">
                <a:solidFill>
                  <a:schemeClr val="accent1">
                    <a:lumMod val="75000"/>
                  </a:schemeClr>
                </a:solidFill>
              </a:rPr>
              <a:t> 4% = Science &amp; Technology (Sat 72)</a:t>
            </a:r>
          </a:p>
          <a:p>
            <a:pPr marL="228600" indent="-228600">
              <a:buFont typeface="+mj-lt"/>
              <a:buAutoNum type="arabicPeriod"/>
            </a:pPr>
            <a:r>
              <a:rPr lang="en-US" sz="1100" dirty="0">
                <a:solidFill>
                  <a:schemeClr val="accent1">
                    <a:lumMod val="75000"/>
                  </a:schemeClr>
                </a:solidFill>
              </a:rPr>
              <a:t> </a:t>
            </a:r>
            <a:r>
              <a:rPr lang="en-US" sz="1100" dirty="0" smtClean="0">
                <a:solidFill>
                  <a:schemeClr val="accent1">
                    <a:lumMod val="75000"/>
                  </a:schemeClr>
                </a:solidFill>
              </a:rPr>
              <a:t> 4% = Pesticides (Sat 61)</a:t>
            </a:r>
          </a:p>
          <a:p>
            <a:pPr marL="228600" indent="-228600">
              <a:buFont typeface="+mj-lt"/>
              <a:buAutoNum type="arabicPeriod"/>
            </a:pPr>
            <a:r>
              <a:rPr lang="en-US" sz="1100" dirty="0">
                <a:solidFill>
                  <a:schemeClr val="accent1">
                    <a:lumMod val="75000"/>
                  </a:schemeClr>
                </a:solidFill>
              </a:rPr>
              <a:t> </a:t>
            </a:r>
            <a:r>
              <a:rPr lang="en-US" sz="1100" dirty="0" smtClean="0">
                <a:solidFill>
                  <a:schemeClr val="accent1">
                    <a:lumMod val="75000"/>
                  </a:schemeClr>
                </a:solidFill>
              </a:rPr>
              <a:t> 3% = Climate change (Sat 70)</a:t>
            </a:r>
          </a:p>
          <a:p>
            <a:pPr marL="228600" indent="-228600">
              <a:buFont typeface="+mj-lt"/>
              <a:buAutoNum type="arabicPeriod"/>
            </a:pPr>
            <a:r>
              <a:rPr lang="en-US" sz="1100" dirty="0">
                <a:solidFill>
                  <a:schemeClr val="accent1">
                    <a:lumMod val="75000"/>
                  </a:schemeClr>
                </a:solidFill>
              </a:rPr>
              <a:t> </a:t>
            </a:r>
            <a:r>
              <a:rPr lang="en-US" sz="1100" dirty="0" smtClean="0">
                <a:solidFill>
                  <a:schemeClr val="accent1">
                    <a:lumMod val="75000"/>
                  </a:schemeClr>
                </a:solidFill>
              </a:rPr>
              <a:t> </a:t>
            </a:r>
            <a:r>
              <a:rPr lang="en-US" sz="1100" b="1" dirty="0" smtClean="0">
                <a:solidFill>
                  <a:schemeClr val="accent1">
                    <a:lumMod val="75000"/>
                  </a:schemeClr>
                </a:solidFill>
              </a:rPr>
              <a:t>3% = Lead, mercury, metals (Sat 61)</a:t>
            </a:r>
            <a:endParaRPr lang="en-US" sz="1100" b="1" dirty="0">
              <a:solidFill>
                <a:schemeClr val="accent1">
                  <a:lumMod val="75000"/>
                </a:schemeClr>
              </a:solidFill>
            </a:endParaRPr>
          </a:p>
        </p:txBody>
      </p:sp>
      <p:sp>
        <p:nvSpPr>
          <p:cNvPr id="6" name="TextBox 5"/>
          <p:cNvSpPr txBox="1"/>
          <p:nvPr/>
        </p:nvSpPr>
        <p:spPr>
          <a:xfrm>
            <a:off x="4896273" y="3557172"/>
            <a:ext cx="2828262" cy="1785104"/>
          </a:xfrm>
          <a:prstGeom prst="rect">
            <a:avLst/>
          </a:prstGeom>
          <a:noFill/>
        </p:spPr>
        <p:txBody>
          <a:bodyPr wrap="square" rtlCol="0">
            <a:spAutoFit/>
          </a:bodyPr>
          <a:lstStyle/>
          <a:p>
            <a:pPr marL="228600" indent="-228600">
              <a:buFont typeface="+mj-lt"/>
              <a:buAutoNum type="arabicPeriod"/>
            </a:pPr>
            <a:r>
              <a:rPr lang="en-US" sz="1100" dirty="0" smtClean="0">
                <a:solidFill>
                  <a:schemeClr val="accent5">
                    <a:lumMod val="75000"/>
                  </a:schemeClr>
                </a:solidFill>
              </a:rPr>
              <a:t>20% = Water (Sat 64)</a:t>
            </a:r>
          </a:p>
          <a:p>
            <a:pPr marL="228600" indent="-228600">
              <a:buFont typeface="+mj-lt"/>
              <a:buAutoNum type="arabicPeriod"/>
            </a:pPr>
            <a:r>
              <a:rPr lang="en-US" sz="1100" dirty="0" smtClean="0">
                <a:solidFill>
                  <a:schemeClr val="accent5">
                    <a:lumMod val="75000"/>
                  </a:schemeClr>
                </a:solidFill>
              </a:rPr>
              <a:t>12% = Air (Sat 65)</a:t>
            </a:r>
          </a:p>
          <a:p>
            <a:pPr marL="228600" indent="-228600">
              <a:buFont typeface="+mj-lt"/>
              <a:buAutoNum type="arabicPeriod"/>
            </a:pPr>
            <a:r>
              <a:rPr lang="en-US" sz="1100" dirty="0" smtClean="0">
                <a:solidFill>
                  <a:schemeClr val="accent5">
                    <a:lumMod val="75000"/>
                  </a:schemeClr>
                </a:solidFill>
              </a:rPr>
              <a:t>11% = Other (Sat 58)</a:t>
            </a:r>
          </a:p>
          <a:p>
            <a:pPr marL="228600" indent="-228600">
              <a:buFont typeface="+mj-lt"/>
              <a:buAutoNum type="arabicPeriod"/>
            </a:pPr>
            <a:r>
              <a:rPr lang="en-US" sz="1100" dirty="0">
                <a:solidFill>
                  <a:schemeClr val="accent5">
                    <a:lumMod val="75000"/>
                  </a:schemeClr>
                </a:solidFill>
              </a:rPr>
              <a:t> </a:t>
            </a:r>
            <a:r>
              <a:rPr lang="en-US" sz="1100" dirty="0" smtClean="0">
                <a:solidFill>
                  <a:schemeClr val="accent5">
                    <a:lumMod val="75000"/>
                  </a:schemeClr>
                </a:solidFill>
              </a:rPr>
              <a:t> 7% = Waste (Sat 66)</a:t>
            </a:r>
          </a:p>
          <a:p>
            <a:pPr marL="228600" indent="-228600">
              <a:buFont typeface="+mj-lt"/>
              <a:buAutoNum type="arabicPeriod"/>
            </a:pPr>
            <a:r>
              <a:rPr lang="en-US" sz="1100" dirty="0">
                <a:solidFill>
                  <a:schemeClr val="accent5">
                    <a:lumMod val="75000"/>
                  </a:schemeClr>
                </a:solidFill>
              </a:rPr>
              <a:t> </a:t>
            </a:r>
            <a:r>
              <a:rPr lang="en-US" sz="1100" dirty="0" smtClean="0">
                <a:solidFill>
                  <a:schemeClr val="accent5">
                    <a:lumMod val="75000"/>
                  </a:schemeClr>
                </a:solidFill>
              </a:rPr>
              <a:t> 7% = Chemicals (Sat 68)</a:t>
            </a:r>
          </a:p>
          <a:p>
            <a:pPr marL="228600" indent="-228600">
              <a:buFont typeface="+mj-lt"/>
              <a:buAutoNum type="arabicPeriod"/>
            </a:pPr>
            <a:r>
              <a:rPr lang="en-US" sz="1100" dirty="0">
                <a:solidFill>
                  <a:schemeClr val="accent5">
                    <a:lumMod val="75000"/>
                  </a:schemeClr>
                </a:solidFill>
              </a:rPr>
              <a:t> </a:t>
            </a:r>
            <a:r>
              <a:rPr lang="en-US" sz="1100" dirty="0" smtClean="0">
                <a:solidFill>
                  <a:schemeClr val="accent5">
                    <a:lumMod val="75000"/>
                  </a:schemeClr>
                </a:solidFill>
              </a:rPr>
              <a:t> 6% = Laws &amp; Regulations (Sat 64)</a:t>
            </a:r>
          </a:p>
          <a:p>
            <a:pPr marL="228600" indent="-228600">
              <a:buFont typeface="+mj-lt"/>
              <a:buAutoNum type="arabicPeriod"/>
            </a:pPr>
            <a:r>
              <a:rPr lang="en-US" sz="1100" dirty="0">
                <a:solidFill>
                  <a:schemeClr val="accent5">
                    <a:lumMod val="75000"/>
                  </a:schemeClr>
                </a:solidFill>
              </a:rPr>
              <a:t> </a:t>
            </a:r>
            <a:r>
              <a:rPr lang="en-US" sz="1100" dirty="0" smtClean="0">
                <a:solidFill>
                  <a:schemeClr val="accent5">
                    <a:lumMod val="75000"/>
                  </a:schemeClr>
                </a:solidFill>
              </a:rPr>
              <a:t> 5% = Climate change (Sat 78)</a:t>
            </a:r>
          </a:p>
          <a:p>
            <a:pPr marL="228600" indent="-228600">
              <a:buFont typeface="+mj-lt"/>
              <a:buAutoNum type="arabicPeriod"/>
            </a:pPr>
            <a:r>
              <a:rPr lang="en-US" sz="1100" dirty="0" smtClean="0">
                <a:solidFill>
                  <a:schemeClr val="accent5">
                    <a:lumMod val="75000"/>
                  </a:schemeClr>
                </a:solidFill>
              </a:rPr>
              <a:t>  4% = Science &amp; Technology (Sat 72)</a:t>
            </a:r>
          </a:p>
          <a:p>
            <a:pPr marL="228600" indent="-228600">
              <a:buFont typeface="+mj-lt"/>
              <a:buAutoNum type="arabicPeriod"/>
            </a:pPr>
            <a:r>
              <a:rPr lang="en-US" sz="1100" dirty="0" smtClean="0">
                <a:solidFill>
                  <a:schemeClr val="accent5">
                    <a:lumMod val="75000"/>
                  </a:schemeClr>
                </a:solidFill>
              </a:rPr>
              <a:t>  </a:t>
            </a:r>
            <a:r>
              <a:rPr lang="en-US" sz="1100" b="1" dirty="0" smtClean="0">
                <a:solidFill>
                  <a:schemeClr val="accent5">
                    <a:lumMod val="75000"/>
                  </a:schemeClr>
                </a:solidFill>
              </a:rPr>
              <a:t>3% = Grants &amp; contracts (Sat 67)</a:t>
            </a:r>
          </a:p>
          <a:p>
            <a:pPr marL="228600" indent="-228600">
              <a:buFont typeface="+mj-lt"/>
              <a:buAutoNum type="arabicPeriod"/>
            </a:pPr>
            <a:r>
              <a:rPr lang="en-US" sz="1100" dirty="0">
                <a:solidFill>
                  <a:schemeClr val="accent5">
                    <a:lumMod val="75000"/>
                  </a:schemeClr>
                </a:solidFill>
              </a:rPr>
              <a:t> </a:t>
            </a:r>
            <a:r>
              <a:rPr lang="en-US" sz="1100" dirty="0" smtClean="0">
                <a:solidFill>
                  <a:schemeClr val="accent5">
                    <a:lumMod val="75000"/>
                  </a:schemeClr>
                </a:solidFill>
              </a:rPr>
              <a:t> 3% = Pesticides (Sat 61)</a:t>
            </a:r>
            <a:endParaRPr lang="en-US" sz="1100" dirty="0">
              <a:solidFill>
                <a:schemeClr val="accent5">
                  <a:lumMod val="75000"/>
                </a:schemeClr>
              </a:solidFill>
            </a:endParaRPr>
          </a:p>
        </p:txBody>
      </p:sp>
      <p:sp>
        <p:nvSpPr>
          <p:cNvPr id="9" name="Text Box 18"/>
          <p:cNvSpPr txBox="1">
            <a:spLocks noChangeArrowheads="1"/>
          </p:cNvSpPr>
          <p:nvPr/>
        </p:nvSpPr>
        <p:spPr bwMode="auto">
          <a:xfrm>
            <a:off x="1256979" y="3172139"/>
            <a:ext cx="3188600" cy="307777"/>
          </a:xfrm>
          <a:prstGeom prst="rect">
            <a:avLst/>
          </a:prstGeom>
          <a:solidFill>
            <a:schemeClr val="accent1">
              <a:lumMod val="75000"/>
            </a:schemeClr>
          </a:solidFill>
          <a:ln w="9525">
            <a:noFill/>
            <a:miter lim="800000"/>
            <a:headEnd/>
            <a:tailEnd/>
          </a:ln>
          <a:scene3d>
            <a:camera prst="orthographicFront"/>
            <a:lightRig rig="threePt" dir="t"/>
          </a:scene3d>
          <a:sp3d>
            <a:bevelT/>
          </a:sp3d>
        </p:spPr>
        <p:txBody>
          <a:bodyPr wrap="square">
            <a:spAutoFit/>
          </a:bodyPr>
          <a:lstStyle/>
          <a:p>
            <a:pPr algn="ctr">
              <a:spcBef>
                <a:spcPct val="50000"/>
              </a:spcBef>
              <a:buFontTx/>
              <a:buNone/>
            </a:pPr>
            <a:r>
              <a:rPr lang="en-US" sz="1400" b="1" dirty="0" smtClean="0">
                <a:solidFill>
                  <a:schemeClr val="bg1"/>
                </a:solidFill>
                <a:latin typeface="+mj-lt"/>
              </a:rPr>
              <a:t>Search users</a:t>
            </a:r>
            <a:endParaRPr lang="en-US" sz="1200" dirty="0" smtClean="0">
              <a:solidFill>
                <a:schemeClr val="bg1"/>
              </a:solidFill>
              <a:latin typeface="+mj-lt"/>
            </a:endParaRPr>
          </a:p>
        </p:txBody>
      </p:sp>
      <p:sp>
        <p:nvSpPr>
          <p:cNvPr id="10" name="Text Box 18"/>
          <p:cNvSpPr txBox="1">
            <a:spLocks noChangeArrowheads="1"/>
          </p:cNvSpPr>
          <p:nvPr/>
        </p:nvSpPr>
        <p:spPr bwMode="auto">
          <a:xfrm>
            <a:off x="4716104" y="3168502"/>
            <a:ext cx="3188599" cy="307777"/>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wrap="square">
            <a:spAutoFit/>
          </a:bodyPr>
          <a:lstStyle/>
          <a:p>
            <a:pPr algn="ctr">
              <a:spcBef>
                <a:spcPct val="50000"/>
              </a:spcBef>
              <a:buFontTx/>
              <a:buNone/>
            </a:pPr>
            <a:r>
              <a:rPr lang="en-US" sz="1400" b="1" dirty="0" smtClean="0">
                <a:solidFill>
                  <a:schemeClr val="bg1"/>
                </a:solidFill>
                <a:latin typeface="+mj-lt"/>
              </a:rPr>
              <a:t>Navigation users</a:t>
            </a:r>
            <a:endParaRPr lang="en-US" sz="1200" dirty="0" smtClean="0">
              <a:solidFill>
                <a:schemeClr val="bg1"/>
              </a:solidFill>
              <a:latin typeface="+mj-lt"/>
            </a:endParaRPr>
          </a:p>
        </p:txBody>
      </p:sp>
      <p:sp>
        <p:nvSpPr>
          <p:cNvPr id="11" name="TextBox 10"/>
          <p:cNvSpPr txBox="1"/>
          <p:nvPr/>
        </p:nvSpPr>
        <p:spPr>
          <a:xfrm>
            <a:off x="576354" y="1222801"/>
            <a:ext cx="8176807" cy="1200329"/>
          </a:xfrm>
          <a:prstGeom prst="rect">
            <a:avLst/>
          </a:prstGeom>
          <a:noFill/>
        </p:spPr>
        <p:txBody>
          <a:bodyPr wrap="square" rtlCol="0">
            <a:spAutoFit/>
          </a:bodyPr>
          <a:lstStyle/>
          <a:p>
            <a:r>
              <a:rPr lang="en-US" sz="1200" b="1" dirty="0" smtClean="0">
                <a:solidFill>
                  <a:schemeClr val="tx1">
                    <a:lumMod val="90000"/>
                    <a:lumOff val="10000"/>
                  </a:schemeClr>
                </a:solidFill>
              </a:rPr>
              <a:t>The top five topics of interest were the same for both </a:t>
            </a:r>
            <a:r>
              <a:rPr lang="en-US" sz="1200" b="1" dirty="0" smtClean="0">
                <a:solidFill>
                  <a:srgbClr val="00B0F0"/>
                </a:solidFill>
              </a:rPr>
              <a:t>search users </a:t>
            </a:r>
            <a:r>
              <a:rPr lang="en-US" sz="1200" b="1" dirty="0" smtClean="0">
                <a:solidFill>
                  <a:schemeClr val="tx1">
                    <a:lumMod val="90000"/>
                    <a:lumOff val="10000"/>
                  </a:schemeClr>
                </a:solidFill>
              </a:rPr>
              <a:t>and </a:t>
            </a:r>
            <a:r>
              <a:rPr lang="en-US" sz="1200" b="1" dirty="0" smtClean="0">
                <a:solidFill>
                  <a:schemeClr val="accent5">
                    <a:lumMod val="75000"/>
                  </a:schemeClr>
                </a:solidFill>
              </a:rPr>
              <a:t>navigation users</a:t>
            </a:r>
            <a:r>
              <a:rPr lang="en-US" sz="1200" b="1" dirty="0" smtClean="0">
                <a:solidFill>
                  <a:schemeClr val="tx1">
                    <a:lumMod val="90000"/>
                    <a:lumOff val="10000"/>
                  </a:schemeClr>
                </a:solidFill>
              </a:rPr>
              <a:t>.</a:t>
            </a:r>
          </a:p>
          <a:p>
            <a:endParaRPr lang="en-US" sz="1200" b="1" dirty="0"/>
          </a:p>
          <a:p>
            <a:r>
              <a:rPr lang="en-US" sz="1200" dirty="0" smtClean="0">
                <a:solidFill>
                  <a:schemeClr val="tx1">
                    <a:lumMod val="90000"/>
                    <a:lumOff val="10000"/>
                  </a:schemeClr>
                </a:solidFill>
              </a:rPr>
              <a:t>There were several differences following the top five indicating that </a:t>
            </a:r>
            <a:r>
              <a:rPr lang="en-US" sz="1200" b="1" dirty="0" smtClean="0">
                <a:solidFill>
                  <a:srgbClr val="00B0F0"/>
                </a:solidFill>
              </a:rPr>
              <a:t>search users </a:t>
            </a:r>
            <a:r>
              <a:rPr lang="en-US" sz="1200" dirty="0" smtClean="0">
                <a:solidFill>
                  <a:schemeClr val="tx1">
                    <a:lumMod val="90000"/>
                    <a:lumOff val="10000"/>
                  </a:schemeClr>
                </a:solidFill>
              </a:rPr>
              <a:t>are looking for more specific detailed information than </a:t>
            </a:r>
            <a:r>
              <a:rPr lang="en-US" sz="1200" b="1" dirty="0" smtClean="0">
                <a:solidFill>
                  <a:schemeClr val="accent5">
                    <a:lumMod val="75000"/>
                  </a:schemeClr>
                </a:solidFill>
              </a:rPr>
              <a:t>navigation users</a:t>
            </a:r>
            <a:r>
              <a:rPr lang="en-US" sz="1200" dirty="0" smtClean="0">
                <a:solidFill>
                  <a:schemeClr val="tx1">
                    <a:lumMod val="90000"/>
                    <a:lumOff val="10000"/>
                  </a:schemeClr>
                </a:solidFill>
              </a:rPr>
              <a:t>.  </a:t>
            </a:r>
            <a:r>
              <a:rPr lang="en-US" sz="1200" b="1" dirty="0" smtClean="0">
                <a:solidFill>
                  <a:srgbClr val="00B0F0"/>
                </a:solidFill>
              </a:rPr>
              <a:t>Search users </a:t>
            </a:r>
            <a:r>
              <a:rPr lang="en-US" sz="1200" dirty="0" smtClean="0">
                <a:solidFill>
                  <a:schemeClr val="tx1">
                    <a:lumMod val="90000"/>
                    <a:lumOff val="10000"/>
                  </a:schemeClr>
                </a:solidFill>
              </a:rPr>
              <a:t>had visitors there looking for lead, mercury and metals information and had more interest in science &amp; technology and pesticides.  </a:t>
            </a:r>
            <a:r>
              <a:rPr lang="en-US" sz="1200" b="1" dirty="0" smtClean="0">
                <a:solidFill>
                  <a:schemeClr val="accent5">
                    <a:lumMod val="75000"/>
                  </a:schemeClr>
                </a:solidFill>
              </a:rPr>
              <a:t>Navigation users </a:t>
            </a:r>
            <a:r>
              <a:rPr lang="en-US" sz="1200" dirty="0" smtClean="0">
                <a:solidFill>
                  <a:schemeClr val="tx1">
                    <a:lumMod val="90000"/>
                    <a:lumOff val="10000"/>
                  </a:schemeClr>
                </a:solidFill>
              </a:rPr>
              <a:t>had visitors on the site to find grants &amp; contracts and showed more interest in climate change than the </a:t>
            </a:r>
            <a:r>
              <a:rPr lang="en-US" sz="1200" b="1" dirty="0" smtClean="0">
                <a:solidFill>
                  <a:srgbClr val="00B0F0"/>
                </a:solidFill>
              </a:rPr>
              <a:t>search users</a:t>
            </a:r>
            <a:r>
              <a:rPr lang="en-US" sz="1200" dirty="0" smtClean="0">
                <a:solidFill>
                  <a:schemeClr val="tx1">
                    <a:lumMod val="90000"/>
                    <a:lumOff val="10000"/>
                  </a:schemeClr>
                </a:solidFill>
              </a:rPr>
              <a:t>.</a:t>
            </a:r>
            <a:endParaRPr lang="en-US" sz="1200" dirty="0">
              <a:solidFill>
                <a:schemeClr val="tx1">
                  <a:lumMod val="90000"/>
                  <a:lumOff val="10000"/>
                </a:schemeClr>
              </a:solidFill>
            </a:endParaRPr>
          </a:p>
        </p:txBody>
      </p:sp>
      <p:sp>
        <p:nvSpPr>
          <p:cNvPr id="12" name="TextBox 11"/>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Tree>
    <p:extLst>
      <p:ext uri="{BB962C8B-B14F-4D97-AF65-F5344CB8AC3E}">
        <p14:creationId xmlns:p14="http://schemas.microsoft.com/office/powerpoint/2010/main" val="68599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5550816" y="3242930"/>
            <a:ext cx="2882066" cy="2431849"/>
          </a:xfrm>
          <a:prstGeom prst="roundRect">
            <a:avLst/>
          </a:prstGeom>
          <a:solidFill>
            <a:schemeClr val="accent1">
              <a:lumMod val="20000"/>
              <a:lumOff val="80000"/>
            </a:schemeClr>
          </a:solidFill>
          <a:ln w="9525"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22" y="3330696"/>
            <a:ext cx="4708030" cy="23440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Topic of Interest x Ability to Find</a:t>
            </a:r>
            <a:endParaRPr lang="en-US" sz="1800" b="0" dirty="0"/>
          </a:p>
        </p:txBody>
      </p:sp>
      <p:sp>
        <p:nvSpPr>
          <p:cNvPr id="6" name="TextBox 5"/>
          <p:cNvSpPr txBox="1"/>
          <p:nvPr/>
        </p:nvSpPr>
        <p:spPr>
          <a:xfrm>
            <a:off x="533822" y="1467346"/>
            <a:ext cx="8219337" cy="830997"/>
          </a:xfrm>
          <a:prstGeom prst="rect">
            <a:avLst/>
          </a:prstGeom>
          <a:noFill/>
        </p:spPr>
        <p:txBody>
          <a:bodyPr wrap="square" rtlCol="0">
            <a:spAutoFit/>
          </a:bodyPr>
          <a:lstStyle/>
          <a:p>
            <a:r>
              <a:rPr lang="en-US" sz="1200" b="1" dirty="0" smtClean="0">
                <a:solidFill>
                  <a:srgbClr val="009CDE"/>
                </a:solidFill>
              </a:rPr>
              <a:t>Search users </a:t>
            </a:r>
            <a:r>
              <a:rPr lang="en-US" sz="1200" b="1" dirty="0" smtClean="0">
                <a:solidFill>
                  <a:schemeClr val="tx1">
                    <a:lumMod val="90000"/>
                    <a:lumOff val="10000"/>
                  </a:schemeClr>
                </a:solidFill>
              </a:rPr>
              <a:t>struggle with certain topics more than others.</a:t>
            </a:r>
          </a:p>
          <a:p>
            <a:endParaRPr lang="en-US" sz="1200" b="1" dirty="0"/>
          </a:p>
          <a:p>
            <a:r>
              <a:rPr lang="en-US" sz="1200" dirty="0" smtClean="0">
                <a:solidFill>
                  <a:schemeClr val="tx1">
                    <a:lumMod val="90000"/>
                    <a:lumOff val="10000"/>
                  </a:schemeClr>
                </a:solidFill>
              </a:rPr>
              <a:t>In addition to “other”, </a:t>
            </a:r>
            <a:r>
              <a:rPr lang="en-US" sz="1200" b="1" dirty="0" smtClean="0">
                <a:solidFill>
                  <a:srgbClr val="009CDE"/>
                </a:solidFill>
              </a:rPr>
              <a:t>search users </a:t>
            </a:r>
            <a:r>
              <a:rPr lang="en-US" sz="1200" dirty="0" smtClean="0">
                <a:solidFill>
                  <a:schemeClr val="tx1">
                    <a:lumMod val="90000"/>
                    <a:lumOff val="10000"/>
                  </a:schemeClr>
                </a:solidFill>
              </a:rPr>
              <a:t>on the site for pesticides, water and lead, mercury and metals had higher percentages of unsuccessful visitors than those there for other topics.</a:t>
            </a:r>
            <a:endParaRPr lang="en-US" sz="1200" dirty="0">
              <a:solidFill>
                <a:schemeClr val="tx1">
                  <a:lumMod val="90000"/>
                  <a:lumOff val="10000"/>
                </a:schemeClr>
              </a:solidFill>
            </a:endParaRPr>
          </a:p>
        </p:txBody>
      </p:sp>
      <p:sp>
        <p:nvSpPr>
          <p:cNvPr id="3" name="TextBox 2"/>
          <p:cNvSpPr txBox="1"/>
          <p:nvPr/>
        </p:nvSpPr>
        <p:spPr>
          <a:xfrm>
            <a:off x="5561449" y="3319642"/>
            <a:ext cx="2808279" cy="2292935"/>
          </a:xfrm>
          <a:prstGeom prst="rect">
            <a:avLst/>
          </a:prstGeom>
          <a:noFill/>
        </p:spPr>
        <p:txBody>
          <a:bodyPr wrap="square" rtlCol="0">
            <a:spAutoFit/>
          </a:bodyPr>
          <a:lstStyle/>
          <a:p>
            <a:pPr algn="ctr"/>
            <a:r>
              <a:rPr lang="en-US" sz="1100" dirty="0" smtClean="0"/>
              <a:t>“Other” responses included requests for very specific information, including contact information for EPA locations and employees, reports and various data:</a:t>
            </a:r>
          </a:p>
          <a:p>
            <a:pPr marL="171450" indent="-171450">
              <a:buFont typeface="Arial" panose="020B0604020202020204" pitchFamily="34" charset="0"/>
              <a:buChar char="•"/>
            </a:pPr>
            <a:endParaRPr lang="en-US" sz="1100" dirty="0" smtClean="0"/>
          </a:p>
          <a:p>
            <a:pPr marL="171450" indent="-171450">
              <a:buFont typeface="Arial" panose="020B0604020202020204" pitchFamily="34" charset="0"/>
              <a:buChar char="•"/>
            </a:pPr>
            <a:r>
              <a:rPr lang="en-US" sz="1100" dirty="0" smtClean="0">
                <a:solidFill>
                  <a:schemeClr val="accent1">
                    <a:lumMod val="50000"/>
                  </a:schemeClr>
                </a:solidFill>
              </a:rPr>
              <a:t>“</a:t>
            </a:r>
            <a:r>
              <a:rPr lang="en-US" sz="1100" dirty="0">
                <a:solidFill>
                  <a:schemeClr val="accent1">
                    <a:lumMod val="50000"/>
                  </a:schemeClr>
                </a:solidFill>
              </a:rPr>
              <a:t>EPA staff contact </a:t>
            </a:r>
            <a:r>
              <a:rPr lang="en-US" sz="1100" dirty="0" smtClean="0">
                <a:solidFill>
                  <a:schemeClr val="accent1">
                    <a:lumMod val="50000"/>
                  </a:schemeClr>
                </a:solidFill>
              </a:rPr>
              <a:t>info” (Sat 0, 4/18/14)</a:t>
            </a:r>
          </a:p>
          <a:p>
            <a:pPr marL="171450" indent="-171450">
              <a:buFont typeface="Arial" panose="020B0604020202020204" pitchFamily="34" charset="0"/>
              <a:buChar char="•"/>
            </a:pPr>
            <a:endParaRPr lang="en-US" sz="1100" dirty="0">
              <a:solidFill>
                <a:schemeClr val="accent1">
                  <a:lumMod val="50000"/>
                </a:schemeClr>
              </a:solidFill>
            </a:endParaRPr>
          </a:p>
          <a:p>
            <a:pPr marL="171450" indent="-171450">
              <a:buFont typeface="Arial" panose="020B0604020202020204" pitchFamily="34" charset="0"/>
              <a:buChar char="•"/>
            </a:pPr>
            <a:r>
              <a:rPr lang="en-US" sz="1100" dirty="0" smtClean="0">
                <a:solidFill>
                  <a:schemeClr val="accent1">
                    <a:lumMod val="50000"/>
                  </a:schemeClr>
                </a:solidFill>
              </a:rPr>
              <a:t>“</a:t>
            </a:r>
            <a:r>
              <a:rPr lang="en-US" sz="1100" dirty="0">
                <a:solidFill>
                  <a:schemeClr val="accent1">
                    <a:lumMod val="50000"/>
                  </a:schemeClr>
                </a:solidFill>
              </a:rPr>
              <a:t>Actual chemical analysis for specific elements that could report as leachates</a:t>
            </a:r>
            <a:r>
              <a:rPr lang="en-US" sz="1100" dirty="0" smtClean="0">
                <a:solidFill>
                  <a:schemeClr val="accent1">
                    <a:lumMod val="50000"/>
                  </a:schemeClr>
                </a:solidFill>
              </a:rPr>
              <a:t>.” (Sat 67, 5/23/14) </a:t>
            </a:r>
          </a:p>
          <a:p>
            <a:pPr marL="171450" indent="-171450">
              <a:buFont typeface="Arial" panose="020B0604020202020204" pitchFamily="34" charset="0"/>
              <a:buChar char="•"/>
            </a:pPr>
            <a:endParaRPr lang="en-US" sz="1100" dirty="0">
              <a:solidFill>
                <a:schemeClr val="accent1">
                  <a:lumMod val="50000"/>
                </a:schemeClr>
              </a:solidFill>
            </a:endParaRPr>
          </a:p>
          <a:p>
            <a:pPr marL="171450" indent="-171450">
              <a:buFont typeface="Arial" panose="020B0604020202020204" pitchFamily="34" charset="0"/>
              <a:buChar char="•"/>
            </a:pPr>
            <a:r>
              <a:rPr lang="en-US" sz="1100" dirty="0" smtClean="0">
                <a:solidFill>
                  <a:schemeClr val="accent1">
                    <a:lumMod val="50000"/>
                  </a:schemeClr>
                </a:solidFill>
              </a:rPr>
              <a:t>“</a:t>
            </a:r>
            <a:r>
              <a:rPr lang="en-US" sz="1100" dirty="0">
                <a:solidFill>
                  <a:schemeClr val="accent1">
                    <a:lumMod val="50000"/>
                  </a:schemeClr>
                </a:solidFill>
              </a:rPr>
              <a:t>the percentage of natural vs man made </a:t>
            </a:r>
            <a:r>
              <a:rPr lang="en-US" sz="1100" dirty="0" smtClean="0">
                <a:solidFill>
                  <a:schemeClr val="accent1">
                    <a:lumMod val="50000"/>
                  </a:schemeClr>
                </a:solidFill>
              </a:rPr>
              <a:t>CO2” (Sat 0, 1/28/14)</a:t>
            </a:r>
            <a:endParaRPr lang="en-US" sz="1100" dirty="0">
              <a:solidFill>
                <a:schemeClr val="accent1">
                  <a:lumMod val="50000"/>
                </a:schemeClr>
              </a:solidFill>
            </a:endParaRPr>
          </a:p>
        </p:txBody>
      </p:sp>
      <p:sp>
        <p:nvSpPr>
          <p:cNvPr id="11" name="TextBox 10"/>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
        <p:nvSpPr>
          <p:cNvPr id="12" name="TextBox 11"/>
          <p:cNvSpPr txBox="1"/>
          <p:nvPr/>
        </p:nvSpPr>
        <p:spPr>
          <a:xfrm>
            <a:off x="533822" y="2706572"/>
            <a:ext cx="7909693"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“Which of the following topics best describes the information you wanted today?”</a:t>
            </a:r>
            <a:endParaRPr lang="en-US" sz="1200" b="1" dirty="0"/>
          </a:p>
        </p:txBody>
      </p:sp>
      <p:cxnSp>
        <p:nvCxnSpPr>
          <p:cNvPr id="10" name="Straight Arrow Connector 9"/>
          <p:cNvCxnSpPr/>
          <p:nvPr/>
        </p:nvCxnSpPr>
        <p:spPr bwMode="auto">
          <a:xfrm>
            <a:off x="4944140" y="4189228"/>
            <a:ext cx="772642" cy="0"/>
          </a:xfrm>
          <a:prstGeom prst="straightConnector1">
            <a:avLst/>
          </a:prstGeom>
          <a:solidFill>
            <a:schemeClr val="accent1"/>
          </a:solidFill>
          <a:ln w="25400" cap="flat" cmpd="sng" algn="ctr">
            <a:solidFill>
              <a:schemeClr val="accent1">
                <a:lumMod val="75000"/>
              </a:schemeClr>
            </a:solidFill>
            <a:prstDash val="solid"/>
            <a:round/>
            <a:headEnd type="none" w="med" len="med"/>
            <a:tailEnd type="arrow"/>
          </a:ln>
          <a:effectLst/>
        </p:spPr>
      </p:cxnSp>
    </p:spTree>
    <p:extLst>
      <p:ext uri="{BB962C8B-B14F-4D97-AF65-F5344CB8AC3E}">
        <p14:creationId xmlns:p14="http://schemas.microsoft.com/office/powerpoint/2010/main" val="36894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bwMode="gray">
          <a:xfrm>
            <a:off x="2438400" y="434232"/>
            <a:ext cx="6096000" cy="369332"/>
          </a:xfrm>
          <a:prstGeom prst="rect">
            <a:avLst/>
          </a:prstGeom>
          <a:noFill/>
        </p:spPr>
        <p:txBody>
          <a:bodyPr wrap="square" rtlCol="0">
            <a:spAutoFit/>
          </a:bodyPr>
          <a:lstStyle/>
          <a:p>
            <a:pPr marL="344488" indent="-344488"/>
            <a:r>
              <a:rPr lang="en-US" dirty="0" smtClean="0">
                <a:solidFill>
                  <a:schemeClr val="bg1"/>
                </a:solidFill>
                <a:latin typeface="Arial Black" pitchFamily="34" charset="0"/>
              </a:rPr>
              <a:t>Agenda and Table of Contents</a:t>
            </a:r>
            <a:endParaRPr lang="en-US" dirty="0" smtClean="0">
              <a:solidFill>
                <a:schemeClr val="bg1"/>
              </a:solidFill>
              <a:latin typeface="Arial" pitchFamily="34" charset="0"/>
              <a:cs typeface="Arial" pitchFamily="34" charset="0"/>
            </a:endParaRPr>
          </a:p>
        </p:txBody>
      </p:sp>
      <p:sp>
        <p:nvSpPr>
          <p:cNvPr id="4" name="Title 3"/>
          <p:cNvSpPr>
            <a:spLocks noGrp="1"/>
          </p:cNvSpPr>
          <p:nvPr>
            <p:ph type="title"/>
          </p:nvPr>
        </p:nvSpPr>
        <p:spPr/>
        <p:txBody>
          <a:bodyPr/>
          <a:lstStyle/>
          <a:p>
            <a:r>
              <a:rPr lang="en-US" dirty="0" smtClean="0">
                <a:solidFill>
                  <a:schemeClr val="tx1">
                    <a:lumMod val="95000"/>
                    <a:lumOff val="5000"/>
                  </a:schemeClr>
                </a:solidFill>
              </a:rPr>
              <a:t>Agenda</a:t>
            </a:r>
            <a:endParaRPr lang="en-US" dirty="0">
              <a:solidFill>
                <a:schemeClr val="tx1">
                  <a:lumMod val="95000"/>
                  <a:lumOff val="5000"/>
                </a:schemeClr>
              </a:solidFill>
            </a:endParaRPr>
          </a:p>
        </p:txBody>
      </p:sp>
      <p:sp>
        <p:nvSpPr>
          <p:cNvPr id="5" name="Text Placeholder 4"/>
          <p:cNvSpPr>
            <a:spLocks noGrp="1"/>
          </p:cNvSpPr>
          <p:nvPr>
            <p:ph type="body" sz="quarter" idx="12"/>
          </p:nvPr>
        </p:nvSpPr>
        <p:spPr/>
        <p:txBody>
          <a:bodyPr/>
          <a:lstStyle/>
          <a:p>
            <a:r>
              <a:rPr lang="en-US" dirty="0"/>
              <a:t>ForeSee Methodology</a:t>
            </a:r>
          </a:p>
          <a:p>
            <a:r>
              <a:rPr lang="en-US" dirty="0" smtClean="0"/>
              <a:t>SIR Objectives</a:t>
            </a:r>
          </a:p>
          <a:p>
            <a:r>
              <a:rPr lang="en-US" dirty="0" smtClean="0"/>
              <a:t>Capturing the Voice of Visitor</a:t>
            </a:r>
          </a:p>
          <a:p>
            <a:r>
              <a:rPr lang="en-US" dirty="0" smtClean="0"/>
              <a:t>Aggregate Results</a:t>
            </a:r>
          </a:p>
          <a:p>
            <a:r>
              <a:rPr lang="en-US" dirty="0" smtClean="0"/>
              <a:t>Key Finding</a:t>
            </a:r>
          </a:p>
          <a:p>
            <a:r>
              <a:rPr lang="en-US" dirty="0" smtClean="0"/>
              <a:t>Recommendations</a:t>
            </a:r>
          </a:p>
          <a:p>
            <a:r>
              <a:rPr lang="en-US" dirty="0" smtClean="0"/>
              <a:t>Next Steps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26712"/>
            <a:ext cx="7924800" cy="172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Topic of Interest x Reason for Visit</a:t>
            </a:r>
            <a:endParaRPr lang="en-US" sz="1800" b="0" dirty="0"/>
          </a:p>
        </p:txBody>
      </p:sp>
      <p:sp>
        <p:nvSpPr>
          <p:cNvPr id="5" name="TextBox 4"/>
          <p:cNvSpPr txBox="1"/>
          <p:nvPr/>
        </p:nvSpPr>
        <p:spPr>
          <a:xfrm>
            <a:off x="609599" y="3116964"/>
            <a:ext cx="7924800"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“Why did you visit the EPA.gov site today? (Please check all that apply):”</a:t>
            </a:r>
            <a:endParaRPr lang="en-US" sz="1200" b="1" dirty="0"/>
          </a:p>
        </p:txBody>
      </p:sp>
      <p:sp>
        <p:nvSpPr>
          <p:cNvPr id="6" name="TextBox 5"/>
          <p:cNvSpPr txBox="1"/>
          <p:nvPr/>
        </p:nvSpPr>
        <p:spPr>
          <a:xfrm>
            <a:off x="462331" y="1184021"/>
            <a:ext cx="8219337" cy="1569660"/>
          </a:xfrm>
          <a:prstGeom prst="rect">
            <a:avLst/>
          </a:prstGeom>
          <a:noFill/>
        </p:spPr>
        <p:txBody>
          <a:bodyPr wrap="square" rtlCol="0">
            <a:spAutoFit/>
          </a:bodyPr>
          <a:lstStyle/>
          <a:p>
            <a:r>
              <a:rPr lang="en-US" sz="1200" b="1" dirty="0" smtClean="0">
                <a:solidFill>
                  <a:schemeClr val="tx1">
                    <a:lumMod val="90000"/>
                    <a:lumOff val="10000"/>
                  </a:schemeClr>
                </a:solidFill>
              </a:rPr>
              <a:t>Looking at just the four topics with the lowest success rates, many </a:t>
            </a:r>
            <a:r>
              <a:rPr lang="en-US" sz="1200" b="1" dirty="0" smtClean="0">
                <a:solidFill>
                  <a:srgbClr val="00B0F0"/>
                </a:solidFill>
              </a:rPr>
              <a:t>search users </a:t>
            </a:r>
            <a:r>
              <a:rPr lang="en-US" sz="1200" b="1" dirty="0" smtClean="0">
                <a:solidFill>
                  <a:schemeClr val="tx1">
                    <a:lumMod val="90000"/>
                    <a:lumOff val="10000"/>
                  </a:schemeClr>
                </a:solidFill>
              </a:rPr>
              <a:t>reported that they were on the site to learn about an environmental issue.</a:t>
            </a:r>
          </a:p>
          <a:p>
            <a:endParaRPr lang="en-US" sz="1200" dirty="0">
              <a:solidFill>
                <a:schemeClr val="tx1">
                  <a:lumMod val="90000"/>
                  <a:lumOff val="10000"/>
                </a:schemeClr>
              </a:solidFill>
            </a:endParaRPr>
          </a:p>
          <a:p>
            <a:r>
              <a:rPr lang="en-US" sz="1200" dirty="0" smtClean="0">
                <a:solidFill>
                  <a:schemeClr val="tx1">
                    <a:lumMod val="90000"/>
                    <a:lumOff val="10000"/>
                  </a:schemeClr>
                </a:solidFill>
              </a:rPr>
              <a:t>Those interested in water also had higher percentages of visitors there to find environmental information about their local areas.  Visitors on the site because they were interested in pesticides had higher percentages looking to find out what the EPA is doing about an issue, to discover what their company has to do to comply and to learn about EPA’s research efforts.  Those interested in lead, mercury and metals have higher percentages there to do homework and to discover what their company has to do to comply.</a:t>
            </a:r>
            <a:endParaRPr lang="en-US" sz="1200" dirty="0">
              <a:solidFill>
                <a:schemeClr val="tx1">
                  <a:lumMod val="90000"/>
                  <a:lumOff val="10000"/>
                </a:schemeClr>
              </a:solidFill>
            </a:endParaRPr>
          </a:p>
        </p:txBody>
      </p:sp>
      <p:sp>
        <p:nvSpPr>
          <p:cNvPr id="7" name="TextBox 6"/>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Tree>
    <p:extLst>
      <p:ext uri="{BB962C8B-B14F-4D97-AF65-F5344CB8AC3E}">
        <p14:creationId xmlns:p14="http://schemas.microsoft.com/office/powerpoint/2010/main" val="63455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Search Experience</a:t>
            </a:r>
            <a:endParaRPr lang="en-US" sz="1800" b="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030"/>
          <a:stretch/>
        </p:blipFill>
        <p:spPr bwMode="auto">
          <a:xfrm>
            <a:off x="685800" y="2583709"/>
            <a:ext cx="7772400" cy="379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2246199"/>
            <a:ext cx="7772400"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“Which of the following best describes your experience with the Search Tools?”</a:t>
            </a:r>
            <a:endParaRPr lang="en-US" sz="1200" b="1" dirty="0"/>
          </a:p>
        </p:txBody>
      </p:sp>
      <p:sp>
        <p:nvSpPr>
          <p:cNvPr id="6" name="TextBox 5"/>
          <p:cNvSpPr txBox="1"/>
          <p:nvPr/>
        </p:nvSpPr>
        <p:spPr>
          <a:xfrm>
            <a:off x="4183910" y="2775096"/>
            <a:ext cx="393403" cy="261610"/>
          </a:xfrm>
          <a:prstGeom prst="rect">
            <a:avLst/>
          </a:prstGeom>
          <a:noFill/>
        </p:spPr>
        <p:txBody>
          <a:bodyPr wrap="square" rtlCol="0">
            <a:spAutoFit/>
          </a:bodyPr>
          <a:lstStyle/>
          <a:p>
            <a:pPr algn="ctr"/>
            <a:r>
              <a:rPr lang="en-US" sz="1100" b="1" dirty="0" smtClean="0">
                <a:solidFill>
                  <a:schemeClr val="bg1"/>
                </a:solidFill>
              </a:rPr>
              <a:t>81</a:t>
            </a:r>
            <a:endParaRPr lang="en-US" sz="1100" b="1" dirty="0">
              <a:solidFill>
                <a:schemeClr val="bg1"/>
              </a:solidFill>
            </a:endParaRPr>
          </a:p>
        </p:txBody>
      </p:sp>
      <p:sp>
        <p:nvSpPr>
          <p:cNvPr id="7" name="TextBox 6"/>
          <p:cNvSpPr txBox="1"/>
          <p:nvPr/>
        </p:nvSpPr>
        <p:spPr>
          <a:xfrm>
            <a:off x="4183911" y="3252569"/>
            <a:ext cx="393403" cy="261610"/>
          </a:xfrm>
          <a:prstGeom prst="rect">
            <a:avLst/>
          </a:prstGeom>
          <a:noFill/>
        </p:spPr>
        <p:txBody>
          <a:bodyPr wrap="square" rtlCol="0">
            <a:spAutoFit/>
          </a:bodyPr>
          <a:lstStyle/>
          <a:p>
            <a:pPr algn="ctr"/>
            <a:r>
              <a:rPr lang="en-US" sz="1100" b="1" dirty="0">
                <a:solidFill>
                  <a:schemeClr val="bg1"/>
                </a:solidFill>
              </a:rPr>
              <a:t>5</a:t>
            </a:r>
            <a:r>
              <a:rPr lang="en-US" sz="1100" b="1" dirty="0" smtClean="0">
                <a:solidFill>
                  <a:schemeClr val="bg1"/>
                </a:solidFill>
              </a:rPr>
              <a:t>2</a:t>
            </a:r>
            <a:endParaRPr lang="en-US" sz="1100" b="1" dirty="0">
              <a:solidFill>
                <a:schemeClr val="bg1"/>
              </a:solidFill>
            </a:endParaRPr>
          </a:p>
        </p:txBody>
      </p:sp>
      <p:sp>
        <p:nvSpPr>
          <p:cNvPr id="8" name="TextBox 7"/>
          <p:cNvSpPr txBox="1"/>
          <p:nvPr/>
        </p:nvSpPr>
        <p:spPr>
          <a:xfrm>
            <a:off x="4167964" y="3745210"/>
            <a:ext cx="393403" cy="261610"/>
          </a:xfrm>
          <a:prstGeom prst="rect">
            <a:avLst/>
          </a:prstGeom>
          <a:noFill/>
        </p:spPr>
        <p:txBody>
          <a:bodyPr wrap="square" rtlCol="0">
            <a:spAutoFit/>
          </a:bodyPr>
          <a:lstStyle/>
          <a:p>
            <a:pPr algn="ctr"/>
            <a:r>
              <a:rPr lang="en-US" sz="1100" b="1" dirty="0" smtClean="0">
                <a:solidFill>
                  <a:schemeClr val="bg1"/>
                </a:solidFill>
              </a:rPr>
              <a:t>41</a:t>
            </a:r>
            <a:endParaRPr lang="en-US" sz="1100" b="1" dirty="0">
              <a:solidFill>
                <a:schemeClr val="bg1"/>
              </a:solidFill>
            </a:endParaRPr>
          </a:p>
        </p:txBody>
      </p:sp>
      <p:sp>
        <p:nvSpPr>
          <p:cNvPr id="9" name="TextBox 8"/>
          <p:cNvSpPr txBox="1"/>
          <p:nvPr/>
        </p:nvSpPr>
        <p:spPr>
          <a:xfrm>
            <a:off x="4167963" y="4229979"/>
            <a:ext cx="393403" cy="261610"/>
          </a:xfrm>
          <a:prstGeom prst="rect">
            <a:avLst/>
          </a:prstGeom>
          <a:noFill/>
        </p:spPr>
        <p:txBody>
          <a:bodyPr wrap="square" rtlCol="0">
            <a:spAutoFit/>
          </a:bodyPr>
          <a:lstStyle/>
          <a:p>
            <a:pPr algn="ctr"/>
            <a:r>
              <a:rPr lang="en-US" sz="1100" b="1" dirty="0" smtClean="0">
                <a:solidFill>
                  <a:schemeClr val="bg1"/>
                </a:solidFill>
              </a:rPr>
              <a:t>51</a:t>
            </a:r>
            <a:endParaRPr lang="en-US" sz="1100" b="1" dirty="0">
              <a:solidFill>
                <a:schemeClr val="bg1"/>
              </a:solidFill>
            </a:endParaRPr>
          </a:p>
        </p:txBody>
      </p:sp>
      <p:sp>
        <p:nvSpPr>
          <p:cNvPr id="10" name="TextBox 9"/>
          <p:cNvSpPr txBox="1"/>
          <p:nvPr/>
        </p:nvSpPr>
        <p:spPr>
          <a:xfrm>
            <a:off x="4167964" y="4733253"/>
            <a:ext cx="393403" cy="261610"/>
          </a:xfrm>
          <a:prstGeom prst="rect">
            <a:avLst/>
          </a:prstGeom>
          <a:noFill/>
        </p:spPr>
        <p:txBody>
          <a:bodyPr wrap="square" rtlCol="0">
            <a:spAutoFit/>
          </a:bodyPr>
          <a:lstStyle/>
          <a:p>
            <a:pPr algn="ctr"/>
            <a:r>
              <a:rPr lang="en-US" sz="1100" b="1" dirty="0" smtClean="0">
                <a:solidFill>
                  <a:schemeClr val="bg1"/>
                </a:solidFill>
              </a:rPr>
              <a:t>54</a:t>
            </a:r>
            <a:endParaRPr lang="en-US" sz="1100" b="1" dirty="0">
              <a:solidFill>
                <a:schemeClr val="bg1"/>
              </a:solidFill>
            </a:endParaRPr>
          </a:p>
        </p:txBody>
      </p:sp>
      <p:sp>
        <p:nvSpPr>
          <p:cNvPr id="11" name="TextBox 10"/>
          <p:cNvSpPr txBox="1"/>
          <p:nvPr/>
        </p:nvSpPr>
        <p:spPr>
          <a:xfrm>
            <a:off x="4167964" y="5215261"/>
            <a:ext cx="393403" cy="261610"/>
          </a:xfrm>
          <a:prstGeom prst="rect">
            <a:avLst/>
          </a:prstGeom>
          <a:noFill/>
        </p:spPr>
        <p:txBody>
          <a:bodyPr wrap="square" rtlCol="0">
            <a:spAutoFit/>
          </a:bodyPr>
          <a:lstStyle/>
          <a:p>
            <a:pPr algn="ctr"/>
            <a:r>
              <a:rPr lang="en-US" sz="1100" b="1" dirty="0" smtClean="0">
                <a:solidFill>
                  <a:schemeClr val="bg1"/>
                </a:solidFill>
              </a:rPr>
              <a:t>36</a:t>
            </a:r>
            <a:endParaRPr lang="en-US" sz="1100" b="1" dirty="0">
              <a:solidFill>
                <a:schemeClr val="bg1"/>
              </a:solidFill>
            </a:endParaRPr>
          </a:p>
        </p:txBody>
      </p:sp>
      <p:sp>
        <p:nvSpPr>
          <p:cNvPr id="12" name="TextBox 11"/>
          <p:cNvSpPr txBox="1"/>
          <p:nvPr/>
        </p:nvSpPr>
        <p:spPr>
          <a:xfrm>
            <a:off x="4173278" y="5708351"/>
            <a:ext cx="393403" cy="261610"/>
          </a:xfrm>
          <a:prstGeom prst="rect">
            <a:avLst/>
          </a:prstGeom>
          <a:noFill/>
        </p:spPr>
        <p:txBody>
          <a:bodyPr wrap="square" rtlCol="0">
            <a:spAutoFit/>
          </a:bodyPr>
          <a:lstStyle/>
          <a:p>
            <a:pPr algn="ctr"/>
            <a:r>
              <a:rPr lang="en-US" sz="1100" b="1" dirty="0" smtClean="0">
                <a:solidFill>
                  <a:schemeClr val="bg1"/>
                </a:solidFill>
              </a:rPr>
              <a:t>28</a:t>
            </a:r>
            <a:endParaRPr lang="en-US" sz="1100" b="1" dirty="0">
              <a:solidFill>
                <a:schemeClr val="bg1"/>
              </a:solidFill>
            </a:endParaRPr>
          </a:p>
        </p:txBody>
      </p:sp>
      <p:sp>
        <p:nvSpPr>
          <p:cNvPr id="13" name="TextBox 12"/>
          <p:cNvSpPr txBox="1"/>
          <p:nvPr/>
        </p:nvSpPr>
        <p:spPr>
          <a:xfrm>
            <a:off x="533822" y="1058306"/>
            <a:ext cx="8219337" cy="1015663"/>
          </a:xfrm>
          <a:prstGeom prst="rect">
            <a:avLst/>
          </a:prstGeom>
          <a:noFill/>
        </p:spPr>
        <p:txBody>
          <a:bodyPr wrap="square" rtlCol="0">
            <a:spAutoFit/>
          </a:bodyPr>
          <a:lstStyle/>
          <a:p>
            <a:r>
              <a:rPr lang="en-US" sz="1200" b="1" dirty="0" smtClean="0"/>
              <a:t>Nearly half of all </a:t>
            </a:r>
            <a:r>
              <a:rPr lang="en-US" sz="1200" b="1" dirty="0" smtClean="0">
                <a:solidFill>
                  <a:srgbClr val="00B0F0"/>
                </a:solidFill>
              </a:rPr>
              <a:t>search users </a:t>
            </a:r>
            <a:r>
              <a:rPr lang="en-US" sz="1200" b="1" dirty="0" smtClean="0"/>
              <a:t>reported some type of difficulty with the search tools.</a:t>
            </a:r>
            <a:endParaRPr lang="en-US" sz="1200" b="1" dirty="0" smtClean="0">
              <a:solidFill>
                <a:schemeClr val="accent5">
                  <a:lumMod val="75000"/>
                </a:schemeClr>
              </a:solidFill>
            </a:endParaRPr>
          </a:p>
          <a:p>
            <a:endParaRPr lang="en-US" sz="1200" b="1" dirty="0"/>
          </a:p>
          <a:p>
            <a:r>
              <a:rPr lang="en-US" sz="1200" dirty="0" smtClean="0">
                <a:solidFill>
                  <a:schemeClr val="tx1">
                    <a:lumMod val="90000"/>
                    <a:lumOff val="10000"/>
                  </a:schemeClr>
                </a:solidFill>
              </a:rPr>
              <a:t>The most frequently reported issues were that the features returned too many results and that they required too many refinements to get the information that they wanted.  Satisfaction </a:t>
            </a:r>
            <a:r>
              <a:rPr lang="en-US" sz="1200" u="sng" dirty="0" smtClean="0">
                <a:solidFill>
                  <a:schemeClr val="tx1">
                    <a:lumMod val="90000"/>
                    <a:lumOff val="10000"/>
                  </a:schemeClr>
                </a:solidFill>
              </a:rPr>
              <a:t>dropped anywhere from 27 to 53 points </a:t>
            </a:r>
            <a:r>
              <a:rPr lang="en-US" sz="1200" dirty="0" smtClean="0">
                <a:solidFill>
                  <a:schemeClr val="tx1">
                    <a:lumMod val="90000"/>
                    <a:lumOff val="10000"/>
                  </a:schemeClr>
                </a:solidFill>
              </a:rPr>
              <a:t>for </a:t>
            </a:r>
            <a:r>
              <a:rPr lang="en-US" sz="1200" b="1" dirty="0" smtClean="0">
                <a:solidFill>
                  <a:srgbClr val="00B0F0"/>
                </a:solidFill>
              </a:rPr>
              <a:t>search users</a:t>
            </a:r>
            <a:r>
              <a:rPr lang="en-US" sz="1200" dirty="0" smtClean="0">
                <a:solidFill>
                  <a:schemeClr val="tx1">
                    <a:lumMod val="90000"/>
                    <a:lumOff val="10000"/>
                  </a:schemeClr>
                </a:solidFill>
              </a:rPr>
              <a:t> that reported difficulties with the features.</a:t>
            </a:r>
            <a:endParaRPr lang="en-US" sz="1200" dirty="0">
              <a:solidFill>
                <a:schemeClr val="tx1">
                  <a:lumMod val="90000"/>
                  <a:lumOff val="10000"/>
                </a:schemeClr>
              </a:solidFill>
            </a:endParaRPr>
          </a:p>
        </p:txBody>
      </p:sp>
      <p:sp>
        <p:nvSpPr>
          <p:cNvPr id="17" name="Oval 16"/>
          <p:cNvSpPr/>
          <p:nvPr/>
        </p:nvSpPr>
        <p:spPr bwMode="auto">
          <a:xfrm>
            <a:off x="5405233" y="3183447"/>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5362700" y="3224099"/>
            <a:ext cx="432041" cy="261610"/>
          </a:xfrm>
          <a:prstGeom prst="rect">
            <a:avLst/>
          </a:prstGeom>
          <a:noFill/>
        </p:spPr>
        <p:txBody>
          <a:bodyPr wrap="square" rtlCol="0">
            <a:spAutoFit/>
          </a:bodyPr>
          <a:lstStyle/>
          <a:p>
            <a:pPr algn="ctr"/>
            <a:r>
              <a:rPr lang="en-US" sz="1100" b="1" dirty="0" smtClean="0">
                <a:solidFill>
                  <a:srgbClr val="C00000"/>
                </a:solidFill>
              </a:rPr>
              <a:t>-29</a:t>
            </a:r>
            <a:endParaRPr lang="en-US" sz="1100" b="1" dirty="0">
              <a:solidFill>
                <a:srgbClr val="C00000"/>
              </a:solidFill>
            </a:endParaRPr>
          </a:p>
        </p:txBody>
      </p:sp>
      <p:sp>
        <p:nvSpPr>
          <p:cNvPr id="19" name="Oval 18"/>
          <p:cNvSpPr/>
          <p:nvPr/>
        </p:nvSpPr>
        <p:spPr bwMode="auto">
          <a:xfrm>
            <a:off x="5415866" y="3654687"/>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5405233" y="4128823"/>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5405233" y="4619656"/>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5405233" y="5087211"/>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5394600" y="5561454"/>
            <a:ext cx="347472" cy="342743"/>
          </a:xfrm>
          <a:prstGeom prst="ellipse">
            <a:avLst/>
          </a:prstGeom>
          <a:solidFill>
            <a:schemeClr val="bg1">
              <a:lumMod val="85000"/>
            </a:schemeClr>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5373334" y="3695253"/>
            <a:ext cx="432041" cy="261610"/>
          </a:xfrm>
          <a:prstGeom prst="rect">
            <a:avLst/>
          </a:prstGeom>
          <a:noFill/>
        </p:spPr>
        <p:txBody>
          <a:bodyPr wrap="square" rtlCol="0">
            <a:spAutoFit/>
          </a:bodyPr>
          <a:lstStyle/>
          <a:p>
            <a:pPr algn="ctr"/>
            <a:r>
              <a:rPr lang="en-US" sz="1100" b="1" dirty="0" smtClean="0">
                <a:solidFill>
                  <a:srgbClr val="C00000"/>
                </a:solidFill>
              </a:rPr>
              <a:t>-40</a:t>
            </a:r>
            <a:endParaRPr lang="en-US" sz="1100" b="1" dirty="0">
              <a:solidFill>
                <a:srgbClr val="C00000"/>
              </a:solidFill>
            </a:endParaRPr>
          </a:p>
        </p:txBody>
      </p:sp>
      <p:sp>
        <p:nvSpPr>
          <p:cNvPr id="30" name="TextBox 29"/>
          <p:cNvSpPr txBox="1"/>
          <p:nvPr/>
        </p:nvSpPr>
        <p:spPr>
          <a:xfrm>
            <a:off x="5362948" y="4169389"/>
            <a:ext cx="432041" cy="261610"/>
          </a:xfrm>
          <a:prstGeom prst="rect">
            <a:avLst/>
          </a:prstGeom>
          <a:noFill/>
        </p:spPr>
        <p:txBody>
          <a:bodyPr wrap="square" rtlCol="0">
            <a:spAutoFit/>
          </a:bodyPr>
          <a:lstStyle/>
          <a:p>
            <a:pPr algn="ctr"/>
            <a:r>
              <a:rPr lang="en-US" sz="1100" b="1" dirty="0" smtClean="0">
                <a:solidFill>
                  <a:srgbClr val="C00000"/>
                </a:solidFill>
              </a:rPr>
              <a:t>-30</a:t>
            </a:r>
            <a:endParaRPr lang="en-US" sz="1100" b="1" dirty="0">
              <a:solidFill>
                <a:srgbClr val="C00000"/>
              </a:solidFill>
            </a:endParaRPr>
          </a:p>
        </p:txBody>
      </p:sp>
      <p:sp>
        <p:nvSpPr>
          <p:cNvPr id="31" name="TextBox 30"/>
          <p:cNvSpPr txBox="1"/>
          <p:nvPr/>
        </p:nvSpPr>
        <p:spPr>
          <a:xfrm>
            <a:off x="5362948" y="4660222"/>
            <a:ext cx="432041" cy="261610"/>
          </a:xfrm>
          <a:prstGeom prst="rect">
            <a:avLst/>
          </a:prstGeom>
          <a:noFill/>
        </p:spPr>
        <p:txBody>
          <a:bodyPr wrap="square" rtlCol="0">
            <a:spAutoFit/>
          </a:bodyPr>
          <a:lstStyle/>
          <a:p>
            <a:pPr algn="ctr"/>
            <a:r>
              <a:rPr lang="en-US" sz="1100" b="1" dirty="0" smtClean="0">
                <a:solidFill>
                  <a:srgbClr val="C00000"/>
                </a:solidFill>
              </a:rPr>
              <a:t>-27</a:t>
            </a:r>
            <a:endParaRPr lang="en-US" sz="1100" b="1" dirty="0">
              <a:solidFill>
                <a:srgbClr val="C00000"/>
              </a:solidFill>
            </a:endParaRPr>
          </a:p>
        </p:txBody>
      </p:sp>
      <p:sp>
        <p:nvSpPr>
          <p:cNvPr id="32" name="TextBox 31"/>
          <p:cNvSpPr txBox="1"/>
          <p:nvPr/>
        </p:nvSpPr>
        <p:spPr>
          <a:xfrm>
            <a:off x="5352315" y="5127777"/>
            <a:ext cx="432041" cy="261610"/>
          </a:xfrm>
          <a:prstGeom prst="rect">
            <a:avLst/>
          </a:prstGeom>
          <a:noFill/>
        </p:spPr>
        <p:txBody>
          <a:bodyPr wrap="square" rtlCol="0">
            <a:spAutoFit/>
          </a:bodyPr>
          <a:lstStyle/>
          <a:p>
            <a:pPr algn="ctr"/>
            <a:r>
              <a:rPr lang="en-US" sz="1100" b="1" dirty="0" smtClean="0">
                <a:solidFill>
                  <a:srgbClr val="C00000"/>
                </a:solidFill>
              </a:rPr>
              <a:t>-45</a:t>
            </a:r>
            <a:endParaRPr lang="en-US" sz="1100" b="1" dirty="0">
              <a:solidFill>
                <a:srgbClr val="C00000"/>
              </a:solidFill>
            </a:endParaRPr>
          </a:p>
        </p:txBody>
      </p:sp>
      <p:sp>
        <p:nvSpPr>
          <p:cNvPr id="33" name="TextBox 32"/>
          <p:cNvSpPr txBox="1"/>
          <p:nvPr/>
        </p:nvSpPr>
        <p:spPr>
          <a:xfrm>
            <a:off x="5352315" y="5606213"/>
            <a:ext cx="432041" cy="261610"/>
          </a:xfrm>
          <a:prstGeom prst="rect">
            <a:avLst/>
          </a:prstGeom>
          <a:noFill/>
        </p:spPr>
        <p:txBody>
          <a:bodyPr wrap="square" rtlCol="0">
            <a:spAutoFit/>
          </a:bodyPr>
          <a:lstStyle/>
          <a:p>
            <a:pPr algn="ctr"/>
            <a:r>
              <a:rPr lang="en-US" sz="1100" b="1" dirty="0" smtClean="0">
                <a:solidFill>
                  <a:srgbClr val="C00000"/>
                </a:solidFill>
              </a:rPr>
              <a:t>-53</a:t>
            </a:r>
            <a:endParaRPr lang="en-US" sz="1100" b="1" dirty="0">
              <a:solidFill>
                <a:srgbClr val="C00000"/>
              </a:solidFill>
            </a:endParaRPr>
          </a:p>
        </p:txBody>
      </p:sp>
      <p:sp>
        <p:nvSpPr>
          <p:cNvPr id="34" name="TextBox 33"/>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Tree>
    <p:extLst>
      <p:ext uri="{BB962C8B-B14F-4D97-AF65-F5344CB8AC3E}">
        <p14:creationId xmlns:p14="http://schemas.microsoft.com/office/powerpoint/2010/main" val="367892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Voice of the Visitor – One Improvement</a:t>
            </a:r>
            <a:endParaRPr lang="en-US" sz="1800" b="0" dirty="0"/>
          </a:p>
        </p:txBody>
      </p:sp>
      <p:sp>
        <p:nvSpPr>
          <p:cNvPr id="7" name="TextBox 6"/>
          <p:cNvSpPr txBox="1"/>
          <p:nvPr/>
        </p:nvSpPr>
        <p:spPr>
          <a:xfrm>
            <a:off x="2987748" y="2594349"/>
            <a:ext cx="5427922" cy="2492990"/>
          </a:xfrm>
          <a:prstGeom prst="rect">
            <a:avLst/>
          </a:prstGeom>
          <a:noFill/>
        </p:spPr>
        <p:txBody>
          <a:bodyPr wrap="square" rtlCol="0">
            <a:spAutoFit/>
          </a:bodyPr>
          <a:lstStyle/>
          <a:p>
            <a:r>
              <a:rPr lang="en-US" sz="1200" b="1" dirty="0" smtClean="0"/>
              <a:t>Open ended feedback from </a:t>
            </a:r>
            <a:r>
              <a:rPr lang="en-US" sz="1200" b="1" dirty="0" smtClean="0">
                <a:solidFill>
                  <a:srgbClr val="00B0F0"/>
                </a:solidFill>
              </a:rPr>
              <a:t>search users </a:t>
            </a:r>
            <a:r>
              <a:rPr lang="en-US" sz="1200" b="1" dirty="0" smtClean="0"/>
              <a:t>further emphasizes their difficulty finding specific details on the site.</a:t>
            </a:r>
          </a:p>
          <a:p>
            <a:endParaRPr lang="en-US" sz="1200" b="1" dirty="0"/>
          </a:p>
          <a:p>
            <a:r>
              <a:rPr lang="en-US" sz="1200" dirty="0" smtClean="0"/>
              <a:t>Key words like regulations, report, document, resources, tool, programs, map and materials often appeared in their suggestions for one improvement to be made to the site.  Themes appearing throughout their suggestions included: </a:t>
            </a:r>
          </a:p>
          <a:p>
            <a:endParaRPr lang="en-US" sz="1200" dirty="0" smtClean="0"/>
          </a:p>
          <a:p>
            <a:pPr marL="171450" indent="-171450">
              <a:buFont typeface="Arial" panose="020B0604020202020204" pitchFamily="34" charset="0"/>
              <a:buChar char="•"/>
            </a:pPr>
            <a:r>
              <a:rPr lang="en-US" sz="1200" b="1" dirty="0" smtClean="0">
                <a:solidFill>
                  <a:srgbClr val="00B0F0"/>
                </a:solidFill>
              </a:rPr>
              <a:t>Providing more specific, relevant search results</a:t>
            </a:r>
          </a:p>
          <a:p>
            <a:pPr marL="171450" indent="-171450">
              <a:buFont typeface="Arial" panose="020B0604020202020204" pitchFamily="34" charset="0"/>
              <a:buChar char="•"/>
            </a:pPr>
            <a:r>
              <a:rPr lang="en-US" sz="1200" b="1" dirty="0" smtClean="0">
                <a:solidFill>
                  <a:srgbClr val="00B0F0"/>
                </a:solidFill>
              </a:rPr>
              <a:t>Providing functionality that helps narrows results</a:t>
            </a:r>
          </a:p>
          <a:p>
            <a:pPr marL="171450" indent="-171450">
              <a:buFont typeface="Arial" panose="020B0604020202020204" pitchFamily="34" charset="0"/>
              <a:buChar char="•"/>
            </a:pPr>
            <a:r>
              <a:rPr lang="en-US" sz="1200" b="1" dirty="0" smtClean="0">
                <a:solidFill>
                  <a:srgbClr val="00B0F0"/>
                </a:solidFill>
              </a:rPr>
              <a:t>Better tools to help them get and understand specifics.</a:t>
            </a:r>
          </a:p>
          <a:p>
            <a:endParaRPr lang="en-US" sz="1200" dirty="0"/>
          </a:p>
          <a:p>
            <a:r>
              <a:rPr lang="en-US" sz="1200" dirty="0" smtClean="0"/>
              <a:t>The next several slides look at these comments in more detail and provide examples from the site for review.</a:t>
            </a:r>
          </a:p>
        </p:txBody>
      </p:sp>
      <p:grpSp>
        <p:nvGrpSpPr>
          <p:cNvPr id="9" name="Group 8"/>
          <p:cNvGrpSpPr/>
          <p:nvPr/>
        </p:nvGrpSpPr>
        <p:grpSpPr>
          <a:xfrm>
            <a:off x="379195" y="1424760"/>
            <a:ext cx="2307268" cy="4628345"/>
            <a:chOff x="223281" y="1679943"/>
            <a:chExt cx="2307268" cy="4628345"/>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22" y="1679943"/>
              <a:ext cx="1721571" cy="4628345"/>
            </a:xfrm>
            <a:prstGeom prst="rect">
              <a:avLst/>
            </a:prstGeom>
            <a:ln w="19050">
              <a:solidFill>
                <a:srgbClr val="00B0F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ounded Rectangle 3"/>
            <p:cNvSpPr/>
            <p:nvPr/>
          </p:nvSpPr>
          <p:spPr bwMode="auto">
            <a:xfrm>
              <a:off x="223284" y="2445487"/>
              <a:ext cx="2307265" cy="446568"/>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223283" y="3480391"/>
              <a:ext cx="2307265" cy="145312"/>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1" name="Rounded Rectangle 10"/>
            <p:cNvSpPr/>
            <p:nvPr/>
          </p:nvSpPr>
          <p:spPr bwMode="auto">
            <a:xfrm>
              <a:off x="223282" y="4664149"/>
              <a:ext cx="2307265" cy="145312"/>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223281" y="5273749"/>
              <a:ext cx="2307265" cy="425302"/>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grpSp>
      <p:sp>
        <p:nvSpPr>
          <p:cNvPr id="14" name="TextBox 13"/>
          <p:cNvSpPr txBox="1"/>
          <p:nvPr/>
        </p:nvSpPr>
        <p:spPr>
          <a:xfrm>
            <a:off x="2987748" y="2172867"/>
            <a:ext cx="5427922"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“If </a:t>
            </a:r>
            <a:r>
              <a:rPr lang="en-US" sz="1200" b="1" dirty="0"/>
              <a:t>you could make one improvement to EPA.gov, what would it be</a:t>
            </a:r>
            <a:r>
              <a:rPr lang="en-US" sz="1200" b="1" dirty="0" smtClean="0"/>
              <a:t>?”</a:t>
            </a:r>
            <a:endParaRPr lang="en-US" sz="1200" b="1" dirty="0"/>
          </a:p>
        </p:txBody>
      </p:sp>
      <p:sp>
        <p:nvSpPr>
          <p:cNvPr id="15" name="TextBox 14"/>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Tree>
    <p:extLst>
      <p:ext uri="{BB962C8B-B14F-4D97-AF65-F5344CB8AC3E}">
        <p14:creationId xmlns:p14="http://schemas.microsoft.com/office/powerpoint/2010/main" val="2333704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Voice of the Visitor – Finding Specifics</a:t>
            </a:r>
            <a:endParaRPr lang="en-US" sz="1800" b="0" dirty="0"/>
          </a:p>
        </p:txBody>
      </p:sp>
      <p:sp>
        <p:nvSpPr>
          <p:cNvPr id="5" name="TextBox 4"/>
          <p:cNvSpPr txBox="1"/>
          <p:nvPr/>
        </p:nvSpPr>
        <p:spPr>
          <a:xfrm>
            <a:off x="457200" y="1906777"/>
            <a:ext cx="8229600"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“If </a:t>
            </a:r>
            <a:r>
              <a:rPr lang="en-US" sz="1200" b="1" dirty="0"/>
              <a:t>you could make one improvement to EPA.gov, what would it be</a:t>
            </a:r>
            <a:r>
              <a:rPr lang="en-US" sz="1200" b="1" dirty="0" smtClean="0"/>
              <a:t>?”</a:t>
            </a:r>
            <a:endParaRPr lang="en-US" sz="1200" b="1" dirty="0"/>
          </a:p>
        </p:txBody>
      </p:sp>
      <p:graphicFrame>
        <p:nvGraphicFramePr>
          <p:cNvPr id="7" name="Table 6"/>
          <p:cNvGraphicFramePr>
            <a:graphicFrameLocks noGrp="1"/>
          </p:cNvGraphicFramePr>
          <p:nvPr>
            <p:extLst>
              <p:ext uri="{D42A27DB-BD31-4B8C-83A1-F6EECF244321}">
                <p14:modId xmlns:p14="http://schemas.microsoft.com/office/powerpoint/2010/main" val="3112908586"/>
              </p:ext>
            </p:extLst>
          </p:nvPr>
        </p:nvGraphicFramePr>
        <p:xfrm>
          <a:off x="492642" y="2364563"/>
          <a:ext cx="8194158" cy="3601602"/>
        </p:xfrm>
        <a:graphic>
          <a:graphicData uri="http://schemas.openxmlformats.org/drawingml/2006/table">
            <a:tbl>
              <a:tblPr firstRow="1" bandRow="1">
                <a:tableStyleId>{B301B821-A1FF-4177-AEE7-76D212191A09}</a:tableStyleId>
              </a:tblPr>
              <a:tblGrid>
                <a:gridCol w="6163339"/>
                <a:gridCol w="1127052"/>
                <a:gridCol w="903767"/>
              </a:tblGrid>
              <a:tr h="370840">
                <a:tc>
                  <a:txBody>
                    <a:bodyPr/>
                    <a:lstStyle/>
                    <a:p>
                      <a:pPr algn="ctr"/>
                      <a:r>
                        <a:rPr lang="en-US" sz="1200" dirty="0" smtClean="0"/>
                        <a:t>Search</a:t>
                      </a:r>
                      <a:r>
                        <a:rPr lang="en-US" sz="1200" baseline="0" dirty="0" smtClean="0"/>
                        <a:t> User Comments</a:t>
                      </a:r>
                      <a:endParaRPr lang="en-US" sz="1200" dirty="0"/>
                    </a:p>
                  </a:txBody>
                  <a:tcPr anchor="ctr"/>
                </a:tc>
                <a:tc>
                  <a:txBody>
                    <a:bodyPr/>
                    <a:lstStyle/>
                    <a:p>
                      <a:pPr algn="ctr"/>
                      <a:r>
                        <a:rPr lang="en-US" sz="1200" dirty="0" smtClean="0"/>
                        <a:t>Satisfaction</a:t>
                      </a:r>
                      <a:endParaRPr lang="en-US" sz="1200" dirty="0"/>
                    </a:p>
                  </a:txBody>
                  <a:tcPr anchor="ctr"/>
                </a:tc>
                <a:tc>
                  <a:txBody>
                    <a:bodyPr/>
                    <a:lstStyle/>
                    <a:p>
                      <a:pPr algn="ctr"/>
                      <a:r>
                        <a:rPr lang="en-US" sz="1200" dirty="0" smtClean="0"/>
                        <a:t>Date</a:t>
                      </a:r>
                      <a:endParaRPr lang="en-US" sz="1200" dirty="0"/>
                    </a:p>
                  </a:txBody>
                  <a:tcPr anchor="ctr"/>
                </a:tc>
              </a:tr>
              <a:tr h="305509">
                <a:tc>
                  <a:txBody>
                    <a:bodyPr/>
                    <a:lstStyle/>
                    <a:p>
                      <a:r>
                        <a:rPr lang="en-US" sz="900" dirty="0" smtClean="0"/>
                        <a:t>“</a:t>
                      </a:r>
                      <a:r>
                        <a:rPr lang="en-US" sz="900" b="1" dirty="0" smtClean="0"/>
                        <a:t>better search capability </a:t>
                      </a:r>
                      <a:r>
                        <a:rPr lang="en-US" sz="900" dirty="0" smtClean="0"/>
                        <a:t>for compliance, may be have direct link to NEPA wordage” </a:t>
                      </a:r>
                      <a:endParaRPr lang="en-US" sz="900" dirty="0"/>
                    </a:p>
                  </a:txBody>
                  <a:tcPr anchor="ctr"/>
                </a:tc>
                <a:tc>
                  <a:txBody>
                    <a:bodyPr/>
                    <a:lstStyle/>
                    <a:p>
                      <a:pPr algn="ctr"/>
                      <a:r>
                        <a:rPr lang="en-US" sz="900" dirty="0" smtClean="0"/>
                        <a:t>Sat 12</a:t>
                      </a:r>
                      <a:endParaRPr lang="en-US" sz="900" dirty="0"/>
                    </a:p>
                  </a:txBody>
                  <a:tcPr anchor="ctr"/>
                </a:tc>
                <a:tc>
                  <a:txBody>
                    <a:bodyPr/>
                    <a:lstStyle/>
                    <a:p>
                      <a:pPr algn="ctr"/>
                      <a:r>
                        <a:rPr lang="en-US" sz="900" dirty="0" smtClean="0"/>
                        <a:t>2/28/14</a:t>
                      </a:r>
                      <a:endParaRPr lang="en-US" sz="900" dirty="0"/>
                    </a:p>
                  </a:txBody>
                  <a:tcPr anchor="ctr"/>
                </a:tc>
              </a:tr>
              <a:tr h="256481">
                <a:tc>
                  <a:txBody>
                    <a:bodyPr/>
                    <a:lstStyle/>
                    <a:p>
                      <a:r>
                        <a:rPr lang="en-US" sz="900" dirty="0" smtClean="0"/>
                        <a:t>“</a:t>
                      </a:r>
                      <a:r>
                        <a:rPr lang="en-US" sz="900" b="1" dirty="0" smtClean="0"/>
                        <a:t>simplify searching </a:t>
                      </a:r>
                      <a:r>
                        <a:rPr lang="en-US" sz="900" dirty="0" smtClean="0"/>
                        <a:t>for specific information” </a:t>
                      </a:r>
                      <a:endParaRPr lang="en-US" sz="900" dirty="0"/>
                    </a:p>
                  </a:txBody>
                  <a:tcPr anchor="ctr"/>
                </a:tc>
                <a:tc>
                  <a:txBody>
                    <a:bodyPr/>
                    <a:lstStyle/>
                    <a:p>
                      <a:pPr algn="ctr"/>
                      <a:r>
                        <a:rPr lang="en-US" sz="900" dirty="0" smtClean="0"/>
                        <a:t>Sat 0</a:t>
                      </a:r>
                      <a:endParaRPr lang="en-US" sz="900" dirty="0"/>
                    </a:p>
                  </a:txBody>
                  <a:tcPr anchor="ctr"/>
                </a:tc>
                <a:tc>
                  <a:txBody>
                    <a:bodyPr/>
                    <a:lstStyle/>
                    <a:p>
                      <a:pPr algn="ctr"/>
                      <a:r>
                        <a:rPr lang="en-US" sz="900" dirty="0" smtClean="0"/>
                        <a:t>5/17/14</a:t>
                      </a:r>
                      <a:endParaRPr lang="en-US" sz="900" dirty="0"/>
                    </a:p>
                  </a:txBody>
                  <a:tcPr anchor="ctr"/>
                </a:tc>
              </a:tr>
              <a:tr h="370840">
                <a:tc>
                  <a:txBody>
                    <a:bodyPr/>
                    <a:lstStyle/>
                    <a:p>
                      <a:r>
                        <a:rPr lang="en-US" sz="900" dirty="0" smtClean="0"/>
                        <a:t>“Make the </a:t>
                      </a:r>
                      <a:r>
                        <a:rPr lang="en-US" sz="900" b="1" dirty="0" smtClean="0"/>
                        <a:t>document search easier</a:t>
                      </a:r>
                      <a:r>
                        <a:rPr lang="en-US" sz="900" dirty="0" smtClean="0"/>
                        <a:t>. Publications were not easily located. Although a narrowed search was requested, all documents kept returning - not just those with the subject matter/title that I needed or requested.” </a:t>
                      </a:r>
                      <a:endParaRPr lang="en-US" sz="900" dirty="0"/>
                    </a:p>
                  </a:txBody>
                  <a:tcPr anchor="ctr"/>
                </a:tc>
                <a:tc>
                  <a:txBody>
                    <a:bodyPr/>
                    <a:lstStyle/>
                    <a:p>
                      <a:pPr algn="ctr"/>
                      <a:r>
                        <a:rPr lang="en-US" sz="900" dirty="0" smtClean="0"/>
                        <a:t>Sat 37</a:t>
                      </a:r>
                      <a:endParaRPr lang="en-US" sz="900" dirty="0"/>
                    </a:p>
                  </a:txBody>
                  <a:tcPr anchor="ctr"/>
                </a:tc>
                <a:tc>
                  <a:txBody>
                    <a:bodyPr/>
                    <a:lstStyle/>
                    <a:p>
                      <a:pPr algn="ctr"/>
                      <a:r>
                        <a:rPr lang="en-US" sz="900" dirty="0" smtClean="0"/>
                        <a:t>4/16/14</a:t>
                      </a:r>
                      <a:endParaRPr lang="en-US" sz="900" dirty="0"/>
                    </a:p>
                  </a:txBody>
                  <a:tcPr anchor="ctr"/>
                </a:tc>
              </a:tr>
              <a:tr h="370840">
                <a:tc>
                  <a:txBody>
                    <a:bodyPr/>
                    <a:lstStyle/>
                    <a:p>
                      <a:r>
                        <a:rPr lang="en-US" sz="900" dirty="0" smtClean="0"/>
                        <a:t>“I feel like the website is designed for the lowest common denominator. So much is trumpeted from general to specific, there is almost </a:t>
                      </a:r>
                      <a:r>
                        <a:rPr lang="en-US" sz="900" b="1" dirty="0" smtClean="0"/>
                        <a:t>no</a:t>
                      </a:r>
                      <a:r>
                        <a:rPr lang="en-US" sz="900" dirty="0" smtClean="0"/>
                        <a:t> </a:t>
                      </a:r>
                      <a:r>
                        <a:rPr lang="en-US" sz="900" b="1" dirty="0" smtClean="0"/>
                        <a:t>help of finding detailed information</a:t>
                      </a:r>
                      <a:r>
                        <a:rPr lang="en-US" sz="900" dirty="0" smtClean="0"/>
                        <a:t>. the internal search engine is terrible - no selectivity at all. Google allowed me to jump most of the website but </a:t>
                      </a:r>
                      <a:r>
                        <a:rPr lang="en-US" sz="900" dirty="0" err="1" smtClean="0"/>
                        <a:t>i</a:t>
                      </a:r>
                      <a:r>
                        <a:rPr lang="en-US" sz="900" dirty="0" smtClean="0"/>
                        <a:t> still didn't get what </a:t>
                      </a:r>
                      <a:r>
                        <a:rPr lang="en-US" sz="900" dirty="0" err="1" smtClean="0"/>
                        <a:t>i</a:t>
                      </a:r>
                      <a:r>
                        <a:rPr lang="en-US" sz="900" dirty="0" smtClean="0"/>
                        <a:t> really wanted.” </a:t>
                      </a:r>
                      <a:endParaRPr lang="en-US" sz="900" dirty="0"/>
                    </a:p>
                  </a:txBody>
                  <a:tcPr anchor="ctr"/>
                </a:tc>
                <a:tc>
                  <a:txBody>
                    <a:bodyPr/>
                    <a:lstStyle/>
                    <a:p>
                      <a:pPr algn="ctr"/>
                      <a:r>
                        <a:rPr lang="en-US" sz="900" dirty="0" smtClean="0"/>
                        <a:t>Sat 19</a:t>
                      </a:r>
                      <a:endParaRPr lang="en-US" sz="900" dirty="0"/>
                    </a:p>
                  </a:txBody>
                  <a:tcPr anchor="ctr"/>
                </a:tc>
                <a:tc>
                  <a:txBody>
                    <a:bodyPr/>
                    <a:lstStyle/>
                    <a:p>
                      <a:pPr algn="ctr"/>
                      <a:r>
                        <a:rPr lang="en-US" sz="900" dirty="0" smtClean="0"/>
                        <a:t>4/15/14</a:t>
                      </a:r>
                      <a:endParaRPr lang="en-US" sz="900" dirty="0"/>
                    </a:p>
                  </a:txBody>
                  <a:tcPr anchor="ctr"/>
                </a:tc>
              </a:tr>
              <a:tr h="285188">
                <a:tc>
                  <a:txBody>
                    <a:bodyPr/>
                    <a:lstStyle/>
                    <a:p>
                      <a:r>
                        <a:rPr lang="en-US" sz="900" dirty="0" smtClean="0"/>
                        <a:t>“</a:t>
                      </a:r>
                      <a:r>
                        <a:rPr lang="en-US" sz="900" dirty="0" smtClean="0">
                          <a:effectLst/>
                        </a:rPr>
                        <a:t>It took long to get the results needed. It was </a:t>
                      </a:r>
                      <a:r>
                        <a:rPr lang="en-US" sz="900" b="1" dirty="0" smtClean="0">
                          <a:effectLst/>
                        </a:rPr>
                        <a:t>not user friendly</a:t>
                      </a:r>
                      <a:r>
                        <a:rPr lang="en-US" sz="900" dirty="0" smtClean="0">
                          <a:effectLst/>
                        </a:rPr>
                        <a:t>.” </a:t>
                      </a:r>
                      <a:endParaRPr lang="en-US" sz="900" dirty="0"/>
                    </a:p>
                  </a:txBody>
                  <a:tcPr anchor="ctr"/>
                </a:tc>
                <a:tc>
                  <a:txBody>
                    <a:bodyPr/>
                    <a:lstStyle/>
                    <a:p>
                      <a:pPr algn="ctr"/>
                      <a:r>
                        <a:rPr lang="en-US" sz="900" dirty="0" smtClean="0"/>
                        <a:t>Sat 56</a:t>
                      </a:r>
                      <a:endParaRPr lang="en-US" sz="900" dirty="0"/>
                    </a:p>
                  </a:txBody>
                  <a:tcPr anchor="ctr"/>
                </a:tc>
                <a:tc>
                  <a:txBody>
                    <a:bodyPr/>
                    <a:lstStyle/>
                    <a:p>
                      <a:pPr algn="ctr"/>
                      <a:r>
                        <a:rPr lang="en-US" sz="900" dirty="0" smtClean="0"/>
                        <a:t>5/29/14</a:t>
                      </a:r>
                      <a:endParaRPr lang="en-US" sz="900" dirty="0"/>
                    </a:p>
                  </a:txBody>
                  <a:tcPr anchor="ctr"/>
                </a:tc>
              </a:tr>
              <a:tr h="370840">
                <a:tc>
                  <a:txBody>
                    <a:bodyPr/>
                    <a:lstStyle/>
                    <a:p>
                      <a:r>
                        <a:rPr lang="en-US" sz="900" dirty="0" smtClean="0"/>
                        <a:t>“</a:t>
                      </a:r>
                      <a:r>
                        <a:rPr lang="en-US" sz="900" dirty="0" smtClean="0">
                          <a:effectLst/>
                        </a:rPr>
                        <a:t>Your EPA site said the following: A single free printed copy of ASTM E 2121-09 is available from EPA upon request. Use EPA’s document number (402-K-07-007) when ordering from the National Service Center for Environmental Publications. </a:t>
                      </a:r>
                      <a:r>
                        <a:rPr lang="en-US" sz="900" b="1" dirty="0" smtClean="0">
                          <a:effectLst/>
                        </a:rPr>
                        <a:t>Search brought up 1300 results not even close top the document I was looking for</a:t>
                      </a:r>
                      <a:r>
                        <a:rPr lang="en-US" sz="900" dirty="0" smtClean="0">
                          <a:effectLst/>
                        </a:rPr>
                        <a:t>. No, I didn't search through 1300 records. Never found what I wanted” </a:t>
                      </a:r>
                      <a:endParaRPr lang="en-US" sz="900" dirty="0"/>
                    </a:p>
                  </a:txBody>
                  <a:tcPr anchor="ctr"/>
                </a:tc>
                <a:tc>
                  <a:txBody>
                    <a:bodyPr/>
                    <a:lstStyle/>
                    <a:p>
                      <a:pPr algn="ctr"/>
                      <a:r>
                        <a:rPr lang="en-US" sz="900" dirty="0" smtClean="0"/>
                        <a:t>Sat 0</a:t>
                      </a:r>
                      <a:endParaRPr lang="en-US" sz="900" dirty="0"/>
                    </a:p>
                  </a:txBody>
                  <a:tcPr anchor="ctr"/>
                </a:tc>
                <a:tc>
                  <a:txBody>
                    <a:bodyPr/>
                    <a:lstStyle/>
                    <a:p>
                      <a:pPr algn="ctr"/>
                      <a:r>
                        <a:rPr lang="en-US" sz="900" dirty="0" smtClean="0"/>
                        <a:t>3/11/14</a:t>
                      </a:r>
                      <a:endParaRPr lang="en-US" sz="900" dirty="0"/>
                    </a:p>
                  </a:txBody>
                  <a:tcPr anchor="ctr"/>
                </a:tc>
              </a:tr>
              <a:tr h="295586">
                <a:tc>
                  <a:txBody>
                    <a:bodyPr/>
                    <a:lstStyle/>
                    <a:p>
                      <a:r>
                        <a:rPr lang="en-US" sz="900" dirty="0" smtClean="0"/>
                        <a:t>“</a:t>
                      </a:r>
                      <a:r>
                        <a:rPr lang="en-US" sz="900" dirty="0" smtClean="0">
                          <a:effectLst/>
                        </a:rPr>
                        <a:t>The search function was </a:t>
                      </a:r>
                      <a:r>
                        <a:rPr lang="en-US" sz="900" b="1" dirty="0" smtClean="0">
                          <a:effectLst/>
                        </a:rPr>
                        <a:t>useless for my purposes and unable to return results </a:t>
                      </a:r>
                      <a:r>
                        <a:rPr lang="en-US" sz="900" dirty="0" smtClean="0">
                          <a:effectLst/>
                        </a:rPr>
                        <a:t>for company violations”</a:t>
                      </a:r>
                      <a:endParaRPr lang="en-US" sz="900" dirty="0"/>
                    </a:p>
                  </a:txBody>
                  <a:tcPr anchor="ctr"/>
                </a:tc>
                <a:tc>
                  <a:txBody>
                    <a:bodyPr/>
                    <a:lstStyle/>
                    <a:p>
                      <a:pPr algn="ctr"/>
                      <a:r>
                        <a:rPr lang="en-US" sz="900" dirty="0" smtClean="0"/>
                        <a:t>Sat 0</a:t>
                      </a:r>
                      <a:endParaRPr lang="en-US" sz="900" dirty="0"/>
                    </a:p>
                  </a:txBody>
                  <a:tcPr anchor="ctr"/>
                </a:tc>
                <a:tc>
                  <a:txBody>
                    <a:bodyPr/>
                    <a:lstStyle/>
                    <a:p>
                      <a:pPr algn="ctr"/>
                      <a:r>
                        <a:rPr lang="en-US" sz="900" dirty="0" smtClean="0"/>
                        <a:t>2/10/14</a:t>
                      </a:r>
                      <a:endParaRPr lang="en-US" sz="900" dirty="0"/>
                    </a:p>
                  </a:txBody>
                  <a:tcPr anchor="ctr"/>
                </a:tc>
              </a:tr>
              <a:tr h="287079">
                <a:tc>
                  <a:txBody>
                    <a:bodyPr/>
                    <a:lstStyle/>
                    <a:p>
                      <a:r>
                        <a:rPr lang="en-US" sz="900" dirty="0" smtClean="0"/>
                        <a:t>“</a:t>
                      </a:r>
                      <a:r>
                        <a:rPr lang="en-US" sz="900" dirty="0" smtClean="0">
                          <a:effectLst/>
                        </a:rPr>
                        <a:t>the search results were </a:t>
                      </a:r>
                      <a:r>
                        <a:rPr lang="en-US" sz="900" b="1" dirty="0" smtClean="0">
                          <a:effectLst/>
                        </a:rPr>
                        <a:t>vague and often unrelated</a:t>
                      </a:r>
                      <a:r>
                        <a:rPr lang="en-US" sz="900" dirty="0" smtClean="0">
                          <a:effectLst/>
                        </a:rPr>
                        <a:t>” </a:t>
                      </a:r>
                      <a:endParaRPr lang="en-US" sz="900" dirty="0"/>
                    </a:p>
                  </a:txBody>
                  <a:tcPr anchor="ctr"/>
                </a:tc>
                <a:tc>
                  <a:txBody>
                    <a:bodyPr/>
                    <a:lstStyle/>
                    <a:p>
                      <a:pPr algn="ctr"/>
                      <a:r>
                        <a:rPr lang="en-US" sz="900" dirty="0" smtClean="0"/>
                        <a:t>Sat 37</a:t>
                      </a:r>
                      <a:endParaRPr lang="en-US" sz="900" dirty="0"/>
                    </a:p>
                  </a:txBody>
                  <a:tcPr anchor="ctr"/>
                </a:tc>
                <a:tc>
                  <a:txBody>
                    <a:bodyPr/>
                    <a:lstStyle/>
                    <a:p>
                      <a:pPr algn="ctr"/>
                      <a:r>
                        <a:rPr lang="en-US" sz="900" dirty="0" smtClean="0"/>
                        <a:t>1/22/14</a:t>
                      </a:r>
                      <a:endParaRPr lang="en-US" sz="900" dirty="0"/>
                    </a:p>
                  </a:txBody>
                  <a:tcPr anchor="ctr"/>
                </a:tc>
              </a:tr>
              <a:tr h="287079">
                <a:tc>
                  <a:txBody>
                    <a:bodyPr/>
                    <a:lstStyle/>
                    <a:p>
                      <a:r>
                        <a:rPr lang="en-US" sz="900" dirty="0" smtClean="0"/>
                        <a:t>“</a:t>
                      </a:r>
                      <a:r>
                        <a:rPr lang="en-US" sz="900" dirty="0" smtClean="0">
                          <a:effectLst/>
                        </a:rPr>
                        <a:t>Improve your search engine so it gives appropriate results.” </a:t>
                      </a:r>
                      <a:endParaRPr lang="en-US" sz="900" dirty="0"/>
                    </a:p>
                  </a:txBody>
                  <a:tcPr anchor="ctr"/>
                </a:tc>
                <a:tc>
                  <a:txBody>
                    <a:bodyPr/>
                    <a:lstStyle/>
                    <a:p>
                      <a:pPr algn="ctr"/>
                      <a:r>
                        <a:rPr lang="en-US" sz="900" dirty="0" smtClean="0"/>
                        <a:t>Sat 22</a:t>
                      </a:r>
                      <a:endParaRPr lang="en-US" sz="900" dirty="0"/>
                    </a:p>
                  </a:txBody>
                  <a:tcPr anchor="ctr"/>
                </a:tc>
                <a:tc>
                  <a:txBody>
                    <a:bodyPr/>
                    <a:lstStyle/>
                    <a:p>
                      <a:pPr algn="ctr"/>
                      <a:r>
                        <a:rPr lang="en-US" sz="900" dirty="0" smtClean="0"/>
                        <a:t>4/16/14</a:t>
                      </a:r>
                      <a:endParaRPr lang="en-US" sz="900" dirty="0"/>
                    </a:p>
                  </a:txBody>
                  <a:tcPr anchor="ctr"/>
                </a:tc>
              </a:tr>
            </a:tbl>
          </a:graphicData>
        </a:graphic>
      </p:graphicFrame>
      <p:sp>
        <p:nvSpPr>
          <p:cNvPr id="8" name="TextBox 7"/>
          <p:cNvSpPr txBox="1"/>
          <p:nvPr/>
        </p:nvSpPr>
        <p:spPr>
          <a:xfrm>
            <a:off x="457200" y="1160565"/>
            <a:ext cx="8229600" cy="646331"/>
          </a:xfrm>
          <a:prstGeom prst="rect">
            <a:avLst/>
          </a:prstGeom>
          <a:noFill/>
        </p:spPr>
        <p:txBody>
          <a:bodyPr wrap="square" rtlCol="0">
            <a:spAutoFit/>
          </a:bodyPr>
          <a:lstStyle/>
          <a:p>
            <a:r>
              <a:rPr lang="en-US" sz="1200" b="1" dirty="0" smtClean="0">
                <a:solidFill>
                  <a:srgbClr val="00B0F0"/>
                </a:solidFill>
              </a:rPr>
              <a:t>Search users </a:t>
            </a:r>
            <a:r>
              <a:rPr lang="en-US" sz="1200" dirty="0" smtClean="0"/>
              <a:t>tend to be looking for specific, detailed information on EPA.gov.  Their comments suggest that they are struggling in using the site’s search feature to do so.  Complaints are mainly regarding the search feature not providing results relevant to their searches and also the number of results, many of which are often irrelevant.</a:t>
            </a:r>
          </a:p>
        </p:txBody>
      </p:sp>
      <p:sp>
        <p:nvSpPr>
          <p:cNvPr id="9" name="TextBox 8"/>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Tree>
    <p:extLst>
      <p:ext uri="{BB962C8B-B14F-4D97-AF65-F5344CB8AC3E}">
        <p14:creationId xmlns:p14="http://schemas.microsoft.com/office/powerpoint/2010/main" val="286714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23" y="1155736"/>
            <a:ext cx="4220584" cy="4385767"/>
          </a:xfrm>
          <a:prstGeom prst="rect">
            <a:avLst/>
          </a:prstGeom>
          <a:ln w="9525">
            <a:solidFill>
              <a:schemeClr val="bg1">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444" y="2874454"/>
            <a:ext cx="4138023" cy="3548454"/>
          </a:xfrm>
          <a:prstGeom prst="rect">
            <a:avLst/>
          </a:prstGeom>
          <a:ln w="9525">
            <a:solidFill>
              <a:schemeClr val="bg1">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Example – Finding Specifics</a:t>
            </a:r>
            <a:endParaRPr lang="en-US" sz="1800" b="0" dirty="0"/>
          </a:p>
        </p:txBody>
      </p:sp>
      <p:sp>
        <p:nvSpPr>
          <p:cNvPr id="7" name="Rounded Rectangular Callout 6"/>
          <p:cNvSpPr/>
          <p:nvPr/>
        </p:nvSpPr>
        <p:spPr bwMode="auto">
          <a:xfrm>
            <a:off x="5509707" y="2027574"/>
            <a:ext cx="3326318" cy="648604"/>
          </a:xfrm>
          <a:prstGeom prst="wedgeRoundRectCallout">
            <a:avLst>
              <a:gd name="adj1" fmla="val 58147"/>
              <a:gd name="adj2" fmla="val 24640"/>
              <a:gd name="adj3" fmla="val 16667"/>
            </a:avLst>
          </a:prstGeom>
          <a:solidFill>
            <a:srgbClr val="D9F4FF"/>
          </a:solidFill>
          <a:ln w="9525" cap="flat" cmpd="sng" algn="ctr">
            <a:solidFill>
              <a:srgbClr val="009CDE"/>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4" name="Rectangle 3"/>
          <p:cNvSpPr/>
          <p:nvPr/>
        </p:nvSpPr>
        <p:spPr>
          <a:xfrm>
            <a:off x="5561848" y="2121043"/>
            <a:ext cx="3222035" cy="461665"/>
          </a:xfrm>
          <a:prstGeom prst="rect">
            <a:avLst/>
          </a:prstGeom>
        </p:spPr>
        <p:txBody>
          <a:bodyPr wrap="square">
            <a:spAutoFit/>
          </a:bodyPr>
          <a:lstStyle/>
          <a:p>
            <a:pPr algn="ctr">
              <a:defRPr/>
            </a:pPr>
            <a:r>
              <a:rPr lang="en-US" sz="1200" dirty="0" smtClean="0"/>
              <a:t>“</a:t>
            </a:r>
            <a:r>
              <a:rPr lang="en-US" sz="1200" dirty="0"/>
              <a:t>use google search. streamline site</a:t>
            </a:r>
            <a:r>
              <a:rPr lang="en-US" sz="1200" dirty="0" smtClean="0"/>
              <a:t>” </a:t>
            </a:r>
          </a:p>
          <a:p>
            <a:pPr algn="ctr">
              <a:defRPr/>
            </a:pPr>
            <a:r>
              <a:rPr lang="en-US" sz="1200" dirty="0" smtClean="0"/>
              <a:t>(Sat 4, 5/14/14) </a:t>
            </a:r>
            <a:endParaRPr lang="en-US" sz="1200" dirty="0"/>
          </a:p>
        </p:txBody>
      </p:sp>
      <p:sp>
        <p:nvSpPr>
          <p:cNvPr id="10" name="TextBox 9"/>
          <p:cNvSpPr txBox="1"/>
          <p:nvPr/>
        </p:nvSpPr>
        <p:spPr>
          <a:xfrm>
            <a:off x="3144183" y="1536800"/>
            <a:ext cx="2111356" cy="1015663"/>
          </a:xfrm>
          <a:prstGeom prst="rect">
            <a:avLst/>
          </a:prstGeom>
          <a:solidFill>
            <a:schemeClr val="bg1">
              <a:lumMod val="95000"/>
            </a:schemeClr>
          </a:solidFill>
          <a:ln w="19050">
            <a:solidFill>
              <a:schemeClr val="bg1">
                <a:lumMod val="50000"/>
              </a:schemeClr>
            </a:solidFill>
          </a:ln>
          <a:scene3d>
            <a:camera prst="orthographicFront"/>
            <a:lightRig rig="threePt" dir="t"/>
          </a:scene3d>
          <a:sp3d>
            <a:bevelT/>
          </a:sp3d>
        </p:spPr>
        <p:txBody>
          <a:bodyPr wrap="square" rtlCol="0">
            <a:spAutoFit/>
          </a:bodyPr>
          <a:lstStyle/>
          <a:p>
            <a:pPr algn="ctr"/>
            <a:r>
              <a:rPr lang="en-US" sz="1200" dirty="0" smtClean="0"/>
              <a:t>Entering “medication p-list” into the EPA.gov search (1) engine as this respondent reportedly did returns 42 results in no particular order.</a:t>
            </a:r>
            <a:endParaRPr lang="en-US" sz="1200" dirty="0"/>
          </a:p>
        </p:txBody>
      </p:sp>
      <p:sp>
        <p:nvSpPr>
          <p:cNvPr id="17" name="Oval 16"/>
          <p:cNvSpPr/>
          <p:nvPr/>
        </p:nvSpPr>
        <p:spPr bwMode="auto">
          <a:xfrm>
            <a:off x="2834992" y="1736633"/>
            <a:ext cx="365760" cy="361507"/>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2834992" y="1772625"/>
            <a:ext cx="365760" cy="276999"/>
          </a:xfrm>
          <a:prstGeom prst="rect">
            <a:avLst/>
          </a:prstGeom>
          <a:noFill/>
        </p:spPr>
        <p:txBody>
          <a:bodyPr wrap="square" rtlCol="0">
            <a:spAutoFit/>
          </a:bodyPr>
          <a:lstStyle/>
          <a:p>
            <a:pPr algn="ctr"/>
            <a:r>
              <a:rPr lang="en-US" sz="1200" b="1" dirty="0" smtClean="0">
                <a:solidFill>
                  <a:schemeClr val="bg1"/>
                </a:solidFill>
              </a:rPr>
              <a:t>1</a:t>
            </a:r>
            <a:endParaRPr lang="en-US" sz="1200" b="1" dirty="0">
              <a:solidFill>
                <a:schemeClr val="bg1"/>
              </a:solidFill>
            </a:endParaRPr>
          </a:p>
        </p:txBody>
      </p:sp>
      <p:sp>
        <p:nvSpPr>
          <p:cNvPr id="12" name="Oval 11"/>
          <p:cNvSpPr/>
          <p:nvPr/>
        </p:nvSpPr>
        <p:spPr bwMode="auto">
          <a:xfrm>
            <a:off x="1959314" y="5823930"/>
            <a:ext cx="365760" cy="361507"/>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959314" y="5880084"/>
            <a:ext cx="365760" cy="276999"/>
          </a:xfrm>
          <a:prstGeom prst="rect">
            <a:avLst/>
          </a:prstGeom>
          <a:noFill/>
        </p:spPr>
        <p:txBody>
          <a:bodyPr wrap="square" rtlCol="0">
            <a:spAutoFit/>
          </a:bodyPr>
          <a:lstStyle/>
          <a:p>
            <a:pPr algn="ctr"/>
            <a:r>
              <a:rPr lang="en-US" sz="1200" b="1" dirty="0">
                <a:solidFill>
                  <a:schemeClr val="bg1"/>
                </a:solidFill>
              </a:rPr>
              <a:t>2</a:t>
            </a: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861" y="3529967"/>
            <a:ext cx="4742859" cy="1847464"/>
          </a:xfrm>
          <a:prstGeom prst="rect">
            <a:avLst/>
          </a:prstGeom>
          <a:ln w="9525">
            <a:solidFill>
              <a:schemeClr val="bg1">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2" name="Oval 21"/>
          <p:cNvSpPr/>
          <p:nvPr/>
        </p:nvSpPr>
        <p:spPr bwMode="auto">
          <a:xfrm>
            <a:off x="5509707" y="3796666"/>
            <a:ext cx="365760" cy="361507"/>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5509707" y="3852820"/>
            <a:ext cx="365760" cy="276999"/>
          </a:xfrm>
          <a:prstGeom prst="rect">
            <a:avLst/>
          </a:prstGeom>
          <a:noFill/>
        </p:spPr>
        <p:txBody>
          <a:bodyPr wrap="square" rtlCol="0">
            <a:spAutoFit/>
          </a:bodyPr>
          <a:lstStyle/>
          <a:p>
            <a:pPr algn="ctr"/>
            <a:r>
              <a:rPr lang="en-US" sz="1200" b="1" dirty="0" smtClean="0">
                <a:solidFill>
                  <a:schemeClr val="bg1"/>
                </a:solidFill>
              </a:rPr>
              <a:t>3</a:t>
            </a:r>
            <a:endParaRPr lang="en-US" sz="1200" b="1" dirty="0">
              <a:solidFill>
                <a:schemeClr val="bg1"/>
              </a:solidFill>
            </a:endParaRPr>
          </a:p>
        </p:txBody>
      </p:sp>
      <p:sp>
        <p:nvSpPr>
          <p:cNvPr id="5" name="Rounded Rectangle 4"/>
          <p:cNvSpPr/>
          <p:nvPr/>
        </p:nvSpPr>
        <p:spPr bwMode="auto">
          <a:xfrm>
            <a:off x="2371415" y="5905241"/>
            <a:ext cx="1683400" cy="163539"/>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cxnSp>
        <p:nvCxnSpPr>
          <p:cNvPr id="15" name="Elbow Connector 14"/>
          <p:cNvCxnSpPr>
            <a:stCxn id="5" idx="3"/>
          </p:cNvCxnSpPr>
          <p:nvPr/>
        </p:nvCxnSpPr>
        <p:spPr bwMode="auto">
          <a:xfrm flipV="1">
            <a:off x="4054815" y="4856079"/>
            <a:ext cx="1263237" cy="1130932"/>
          </a:xfrm>
          <a:prstGeom prst="bentConnector3">
            <a:avLst>
              <a:gd name="adj1" fmla="val 99660"/>
            </a:avLst>
          </a:prstGeom>
          <a:solidFill>
            <a:schemeClr val="accent1"/>
          </a:solidFill>
          <a:ln w="19050" cap="flat" cmpd="sng" algn="ctr">
            <a:solidFill>
              <a:srgbClr val="C00000"/>
            </a:solidFill>
            <a:prstDash val="solid"/>
            <a:round/>
            <a:headEnd type="none" w="med" len="med"/>
            <a:tailEnd type="arrow"/>
          </a:ln>
          <a:effectLst/>
        </p:spPr>
      </p:cxnSp>
      <p:sp>
        <p:nvSpPr>
          <p:cNvPr id="19" name="TextBox 18"/>
          <p:cNvSpPr txBox="1"/>
          <p:nvPr/>
        </p:nvSpPr>
        <p:spPr>
          <a:xfrm>
            <a:off x="5453099" y="5268745"/>
            <a:ext cx="2236382" cy="1015663"/>
          </a:xfrm>
          <a:prstGeom prst="rect">
            <a:avLst/>
          </a:prstGeom>
          <a:solidFill>
            <a:schemeClr val="bg1">
              <a:lumMod val="95000"/>
            </a:schemeClr>
          </a:solidFill>
          <a:ln w="19050">
            <a:solidFill>
              <a:schemeClr val="bg1">
                <a:lumMod val="50000"/>
              </a:schemeClr>
            </a:solidFill>
          </a:ln>
          <a:scene3d>
            <a:camera prst="orthographicFront"/>
            <a:lightRig rig="threePt" dir="t"/>
          </a:scene3d>
          <a:sp3d>
            <a:bevelT/>
          </a:sp3d>
        </p:spPr>
        <p:txBody>
          <a:bodyPr wrap="square" rtlCol="0">
            <a:spAutoFit/>
          </a:bodyPr>
          <a:lstStyle/>
          <a:p>
            <a:pPr algn="ctr"/>
            <a:r>
              <a:rPr lang="en-US" sz="1200" dirty="0" smtClean="0"/>
              <a:t>The fifth result on the Google results page (2) is a link to EPA.gov providing a basic overview of the list with a link to the regulation itself (3).</a:t>
            </a:r>
            <a:endParaRPr lang="en-US" sz="1200" dirty="0"/>
          </a:p>
        </p:txBody>
      </p:sp>
      <p:sp>
        <p:nvSpPr>
          <p:cNvPr id="30" name="TextBox 29"/>
          <p:cNvSpPr txBox="1"/>
          <p:nvPr/>
        </p:nvSpPr>
        <p:spPr>
          <a:xfrm>
            <a:off x="5550181" y="1335751"/>
            <a:ext cx="3233701" cy="461665"/>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“If </a:t>
            </a:r>
            <a:r>
              <a:rPr lang="en-US" sz="1200" b="1" dirty="0"/>
              <a:t>you could make one improvement to EPA.gov, what would it be</a:t>
            </a:r>
            <a:r>
              <a:rPr lang="en-US" sz="1200" b="1" dirty="0" smtClean="0"/>
              <a:t>?”</a:t>
            </a:r>
            <a:endParaRPr lang="en-US" sz="1200" b="1" dirty="0"/>
          </a:p>
        </p:txBody>
      </p:sp>
    </p:spTree>
    <p:extLst>
      <p:ext uri="{BB962C8B-B14F-4D97-AF65-F5344CB8AC3E}">
        <p14:creationId xmlns:p14="http://schemas.microsoft.com/office/powerpoint/2010/main" val="2424474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Voice of the Visitor – Additional Functionality</a:t>
            </a:r>
            <a:endParaRPr lang="en-US" sz="1800" b="0" dirty="0"/>
          </a:p>
        </p:txBody>
      </p:sp>
      <p:sp>
        <p:nvSpPr>
          <p:cNvPr id="5" name="TextBox 4"/>
          <p:cNvSpPr txBox="1"/>
          <p:nvPr/>
        </p:nvSpPr>
        <p:spPr>
          <a:xfrm>
            <a:off x="457200" y="2133335"/>
            <a:ext cx="8229600"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“If </a:t>
            </a:r>
            <a:r>
              <a:rPr lang="en-US" sz="1200" b="1" dirty="0"/>
              <a:t>you could make one improvement to EPA.gov, what would it be</a:t>
            </a:r>
            <a:r>
              <a:rPr lang="en-US" sz="1200" b="1" dirty="0" smtClean="0"/>
              <a:t>?”</a:t>
            </a:r>
            <a:endParaRPr lang="en-US" sz="1200" b="1" dirty="0"/>
          </a:p>
        </p:txBody>
      </p:sp>
      <p:graphicFrame>
        <p:nvGraphicFramePr>
          <p:cNvPr id="7" name="Table 6"/>
          <p:cNvGraphicFramePr>
            <a:graphicFrameLocks noGrp="1"/>
          </p:cNvGraphicFramePr>
          <p:nvPr>
            <p:extLst>
              <p:ext uri="{D42A27DB-BD31-4B8C-83A1-F6EECF244321}">
                <p14:modId xmlns:p14="http://schemas.microsoft.com/office/powerpoint/2010/main" val="2428918816"/>
              </p:ext>
            </p:extLst>
          </p:nvPr>
        </p:nvGraphicFramePr>
        <p:xfrm>
          <a:off x="474921" y="2662274"/>
          <a:ext cx="8194158" cy="3497400"/>
        </p:xfrm>
        <a:graphic>
          <a:graphicData uri="http://schemas.openxmlformats.org/drawingml/2006/table">
            <a:tbl>
              <a:tblPr firstRow="1" bandRow="1">
                <a:tableStyleId>{B301B821-A1FF-4177-AEE7-76D212191A09}</a:tableStyleId>
              </a:tblPr>
              <a:tblGrid>
                <a:gridCol w="5955057"/>
                <a:gridCol w="1214831"/>
                <a:gridCol w="1024270"/>
              </a:tblGrid>
              <a:tr h="370840">
                <a:tc>
                  <a:txBody>
                    <a:bodyPr/>
                    <a:lstStyle/>
                    <a:p>
                      <a:pPr algn="ctr"/>
                      <a:r>
                        <a:rPr lang="en-US" sz="1200" dirty="0" smtClean="0"/>
                        <a:t>Search</a:t>
                      </a:r>
                      <a:r>
                        <a:rPr lang="en-US" sz="1200" baseline="0" dirty="0" smtClean="0"/>
                        <a:t> User Comments</a:t>
                      </a:r>
                      <a:endParaRPr lang="en-US" sz="1200" dirty="0"/>
                    </a:p>
                  </a:txBody>
                  <a:tcPr anchor="ctr"/>
                </a:tc>
                <a:tc>
                  <a:txBody>
                    <a:bodyPr/>
                    <a:lstStyle/>
                    <a:p>
                      <a:pPr algn="ctr"/>
                      <a:r>
                        <a:rPr lang="en-US" sz="1200" dirty="0" smtClean="0"/>
                        <a:t>Satisfaction</a:t>
                      </a:r>
                      <a:endParaRPr lang="en-US" sz="1200" dirty="0"/>
                    </a:p>
                  </a:txBody>
                  <a:tcPr anchor="ctr"/>
                </a:tc>
                <a:tc>
                  <a:txBody>
                    <a:bodyPr/>
                    <a:lstStyle/>
                    <a:p>
                      <a:pPr algn="ctr"/>
                      <a:r>
                        <a:rPr lang="en-US" sz="1200" dirty="0" smtClean="0"/>
                        <a:t>Date</a:t>
                      </a:r>
                      <a:endParaRPr lang="en-US" sz="1200" dirty="0"/>
                    </a:p>
                  </a:txBody>
                  <a:tcPr anchor="ctr"/>
                </a:tc>
              </a:tr>
              <a:tr h="370840">
                <a:tc>
                  <a:txBody>
                    <a:bodyPr/>
                    <a:lstStyle/>
                    <a:p>
                      <a:r>
                        <a:rPr lang="en-US" sz="900" dirty="0" smtClean="0"/>
                        <a:t>“Would like to enter </a:t>
                      </a:r>
                      <a:r>
                        <a:rPr lang="en-US" sz="900" b="1" dirty="0" smtClean="0"/>
                        <a:t>more than one phrase with "exact" wording</a:t>
                      </a:r>
                      <a:r>
                        <a:rPr lang="en-US" sz="900" dirty="0" smtClean="0"/>
                        <a:t>. Too few "exact" words in my search returned too many documents. Too many "exact" words returned too few.” </a:t>
                      </a:r>
                      <a:endParaRPr lang="en-US" sz="900" dirty="0"/>
                    </a:p>
                  </a:txBody>
                  <a:tcPr anchor="ctr"/>
                </a:tc>
                <a:tc>
                  <a:txBody>
                    <a:bodyPr/>
                    <a:lstStyle/>
                    <a:p>
                      <a:pPr algn="ctr"/>
                      <a:r>
                        <a:rPr lang="en-US" sz="900" dirty="0" smtClean="0"/>
                        <a:t>Sat 33</a:t>
                      </a:r>
                      <a:endParaRPr lang="en-US" sz="900" dirty="0"/>
                    </a:p>
                  </a:txBody>
                  <a:tcPr anchor="ctr"/>
                </a:tc>
                <a:tc>
                  <a:txBody>
                    <a:bodyPr/>
                    <a:lstStyle/>
                    <a:p>
                      <a:pPr algn="ctr"/>
                      <a:r>
                        <a:rPr lang="en-US" sz="900" dirty="0" smtClean="0"/>
                        <a:t>5/26/14</a:t>
                      </a:r>
                      <a:endParaRPr lang="en-US" sz="900" dirty="0"/>
                    </a:p>
                  </a:txBody>
                  <a:tcPr anchor="ctr"/>
                </a:tc>
              </a:tr>
              <a:tr h="370840">
                <a:tc>
                  <a:txBody>
                    <a:bodyPr/>
                    <a:lstStyle/>
                    <a:p>
                      <a:r>
                        <a:rPr lang="en-US" sz="900" dirty="0" smtClean="0"/>
                        <a:t>“Be able to get data sets from EPA like you can from US Census-- </a:t>
                      </a:r>
                      <a:r>
                        <a:rPr lang="en-US" sz="900" b="1" dirty="0" smtClean="0"/>
                        <a:t>determine your search criteria </a:t>
                      </a:r>
                      <a:r>
                        <a:rPr lang="en-US" sz="900" dirty="0" smtClean="0"/>
                        <a:t>and the data you want and be able to get files with those data elements.” </a:t>
                      </a:r>
                      <a:endParaRPr lang="en-US" sz="900" dirty="0"/>
                    </a:p>
                  </a:txBody>
                  <a:tcPr anchor="ctr"/>
                </a:tc>
                <a:tc>
                  <a:txBody>
                    <a:bodyPr/>
                    <a:lstStyle/>
                    <a:p>
                      <a:pPr algn="ctr"/>
                      <a:r>
                        <a:rPr lang="en-US" sz="900" dirty="0" smtClean="0"/>
                        <a:t>Sat 19</a:t>
                      </a:r>
                      <a:endParaRPr lang="en-US" sz="900" dirty="0"/>
                    </a:p>
                  </a:txBody>
                  <a:tcPr anchor="ctr"/>
                </a:tc>
                <a:tc>
                  <a:txBody>
                    <a:bodyPr/>
                    <a:lstStyle/>
                    <a:p>
                      <a:pPr algn="ctr"/>
                      <a:r>
                        <a:rPr lang="en-US" sz="900" dirty="0" smtClean="0"/>
                        <a:t>4/21/14</a:t>
                      </a:r>
                      <a:endParaRPr lang="en-US" sz="900" dirty="0"/>
                    </a:p>
                  </a:txBody>
                  <a:tcPr anchor="ctr"/>
                </a:tc>
              </a:tr>
              <a:tr h="713681">
                <a:tc>
                  <a:txBody>
                    <a:bodyPr/>
                    <a:lstStyle/>
                    <a:p>
                      <a:r>
                        <a:rPr lang="en-US" sz="900" dirty="0" smtClean="0"/>
                        <a:t>“When searching for a specific method or regulation, don't give met the results in reverse chronology because I get the little changes and specific applications first and have to go back in time to find what I'm actually looking for, which is the original method or regulation for the big picture. There should be </a:t>
                      </a:r>
                      <a:r>
                        <a:rPr lang="en-US" sz="900" b="1" dirty="0" smtClean="0"/>
                        <a:t>a way to get the original info first and then the modifications to it…</a:t>
                      </a:r>
                      <a:r>
                        <a:rPr lang="en-US" sz="900" b="0" dirty="0" smtClean="0"/>
                        <a:t>The </a:t>
                      </a:r>
                      <a:r>
                        <a:rPr lang="en-US" sz="900" dirty="0" smtClean="0"/>
                        <a:t>adaptations are too often presented first.”</a:t>
                      </a:r>
                      <a:endParaRPr lang="en-US" sz="900" dirty="0"/>
                    </a:p>
                  </a:txBody>
                  <a:tcPr anchor="ctr"/>
                </a:tc>
                <a:tc>
                  <a:txBody>
                    <a:bodyPr/>
                    <a:lstStyle/>
                    <a:p>
                      <a:pPr algn="ctr"/>
                      <a:r>
                        <a:rPr lang="en-US" sz="900" dirty="0" smtClean="0"/>
                        <a:t>Sat 41</a:t>
                      </a:r>
                      <a:endParaRPr lang="en-US" sz="900" dirty="0"/>
                    </a:p>
                  </a:txBody>
                  <a:tcPr anchor="ctr"/>
                </a:tc>
                <a:tc>
                  <a:txBody>
                    <a:bodyPr/>
                    <a:lstStyle/>
                    <a:p>
                      <a:pPr algn="ctr"/>
                      <a:r>
                        <a:rPr lang="en-US" sz="900" dirty="0" smtClean="0"/>
                        <a:t>5/13/14</a:t>
                      </a:r>
                      <a:endParaRPr lang="en-US" sz="900" dirty="0"/>
                    </a:p>
                  </a:txBody>
                  <a:tcPr anchor="ctr"/>
                </a:tc>
              </a:tr>
              <a:tr h="404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“have an option to </a:t>
                      </a:r>
                      <a:r>
                        <a:rPr lang="en-US" sz="900" b="1" dirty="0" smtClean="0"/>
                        <a:t>narrow searches to more specific items and time frames</a:t>
                      </a:r>
                      <a:r>
                        <a:rPr lang="en-US" sz="900" dirty="0" smtClean="0"/>
                        <a:t> (specify that I am looking for a video, or a PDF within a specific date range.)” </a:t>
                      </a:r>
                    </a:p>
                  </a:txBody>
                  <a:tcPr anchor="ctr"/>
                </a:tc>
                <a:tc>
                  <a:txBody>
                    <a:bodyPr/>
                    <a:lstStyle/>
                    <a:p>
                      <a:pPr algn="ctr"/>
                      <a:r>
                        <a:rPr lang="en-US" sz="900" dirty="0" smtClean="0"/>
                        <a:t>Sat 96</a:t>
                      </a:r>
                      <a:endParaRPr lang="en-US" sz="900" dirty="0"/>
                    </a:p>
                  </a:txBody>
                  <a:tcPr anchor="ctr"/>
                </a:tc>
                <a:tc>
                  <a:txBody>
                    <a:bodyPr/>
                    <a:lstStyle/>
                    <a:p>
                      <a:pPr algn="ctr"/>
                      <a:r>
                        <a:rPr lang="en-US" sz="900" dirty="0" smtClean="0"/>
                        <a:t>5/1/14</a:t>
                      </a:r>
                      <a:endParaRPr lang="en-US" sz="900" dirty="0"/>
                    </a:p>
                  </a:txBody>
                  <a:tcPr anchor="ctr"/>
                </a:tc>
              </a:tr>
              <a:tr h="370840">
                <a:tc>
                  <a:txBody>
                    <a:bodyPr/>
                    <a:lstStyle/>
                    <a:p>
                      <a:r>
                        <a:rPr lang="en-US" sz="900" dirty="0" smtClean="0"/>
                        <a:t>“Make the </a:t>
                      </a:r>
                      <a:r>
                        <a:rPr lang="en-US" sz="900" b="1" dirty="0" smtClean="0"/>
                        <a:t>document search easier</a:t>
                      </a:r>
                      <a:r>
                        <a:rPr lang="en-US" sz="900" dirty="0" smtClean="0"/>
                        <a:t>. Publications were not easily located. Although a narrowed search was requested, all documents kept returning - not just those with the subject matter/title that I needed or requested.” </a:t>
                      </a:r>
                      <a:endParaRPr lang="en-US" sz="900" dirty="0"/>
                    </a:p>
                  </a:txBody>
                  <a:tcPr anchor="ctr"/>
                </a:tc>
                <a:tc>
                  <a:txBody>
                    <a:bodyPr/>
                    <a:lstStyle/>
                    <a:p>
                      <a:pPr algn="ctr"/>
                      <a:r>
                        <a:rPr lang="en-US" sz="900" dirty="0" smtClean="0"/>
                        <a:t>Sat 37</a:t>
                      </a:r>
                      <a:endParaRPr lang="en-US" sz="900" dirty="0"/>
                    </a:p>
                  </a:txBody>
                  <a:tcPr anchor="ctr"/>
                </a:tc>
                <a:tc>
                  <a:txBody>
                    <a:bodyPr/>
                    <a:lstStyle/>
                    <a:p>
                      <a:pPr algn="ctr"/>
                      <a:r>
                        <a:rPr lang="en-US" sz="900" dirty="0" smtClean="0"/>
                        <a:t>4/16/14</a:t>
                      </a:r>
                      <a:endParaRPr lang="en-US" sz="900" dirty="0"/>
                    </a:p>
                  </a:txBody>
                  <a:tcPr anchor="ctr"/>
                </a:tc>
              </a:tr>
              <a:tr h="298774">
                <a:tc>
                  <a:txBody>
                    <a:bodyPr/>
                    <a:lstStyle/>
                    <a:p>
                      <a:r>
                        <a:rPr lang="en-US" sz="900" dirty="0" smtClean="0"/>
                        <a:t>“Access to EPA's underlying database for </a:t>
                      </a:r>
                      <a:r>
                        <a:rPr lang="en-US" sz="900" b="1" dirty="0" smtClean="0"/>
                        <a:t>customized Search &amp; report generation</a:t>
                      </a:r>
                      <a:r>
                        <a:rPr lang="en-US" sz="900" dirty="0" smtClean="0"/>
                        <a:t>.” </a:t>
                      </a:r>
                      <a:endParaRPr lang="en-US" sz="900" dirty="0"/>
                    </a:p>
                  </a:txBody>
                  <a:tcPr anchor="ctr"/>
                </a:tc>
                <a:tc>
                  <a:txBody>
                    <a:bodyPr/>
                    <a:lstStyle/>
                    <a:p>
                      <a:pPr algn="ctr"/>
                      <a:r>
                        <a:rPr lang="en-US" sz="900" dirty="0" smtClean="0"/>
                        <a:t>Sat 96</a:t>
                      </a:r>
                      <a:endParaRPr lang="en-US" sz="900" dirty="0"/>
                    </a:p>
                  </a:txBody>
                  <a:tcPr anchor="ctr"/>
                </a:tc>
                <a:tc>
                  <a:txBody>
                    <a:bodyPr/>
                    <a:lstStyle/>
                    <a:p>
                      <a:pPr algn="ctr"/>
                      <a:r>
                        <a:rPr lang="en-US" sz="900" dirty="0" smtClean="0"/>
                        <a:t>4/11/14</a:t>
                      </a:r>
                      <a:endParaRPr lang="en-US" sz="900" dirty="0"/>
                    </a:p>
                  </a:txBody>
                  <a:tcPr anchor="ctr"/>
                </a:tc>
              </a:tr>
              <a:tr h="298774">
                <a:tc>
                  <a:txBody>
                    <a:bodyPr/>
                    <a:lstStyle/>
                    <a:p>
                      <a:r>
                        <a:rPr lang="en-US" sz="900" dirty="0" smtClean="0"/>
                        <a:t>“I wish someone would develop a search engine based on narrowing choices”.</a:t>
                      </a:r>
                      <a:endParaRPr lang="en-US" sz="900" dirty="0"/>
                    </a:p>
                  </a:txBody>
                  <a:tcPr anchor="ctr"/>
                </a:tc>
                <a:tc>
                  <a:txBody>
                    <a:bodyPr/>
                    <a:lstStyle/>
                    <a:p>
                      <a:pPr algn="ctr"/>
                      <a:r>
                        <a:rPr lang="en-US" sz="900" dirty="0" smtClean="0"/>
                        <a:t>Sat 33</a:t>
                      </a:r>
                      <a:endParaRPr lang="en-US" sz="900" dirty="0"/>
                    </a:p>
                  </a:txBody>
                  <a:tcPr anchor="ctr"/>
                </a:tc>
                <a:tc>
                  <a:txBody>
                    <a:bodyPr/>
                    <a:lstStyle/>
                    <a:p>
                      <a:pPr algn="ctr"/>
                      <a:r>
                        <a:rPr lang="en-US" sz="900" dirty="0" smtClean="0"/>
                        <a:t>5/9/14</a:t>
                      </a:r>
                      <a:endParaRPr lang="en-US" sz="900" dirty="0"/>
                    </a:p>
                  </a:txBody>
                  <a:tcPr anchor="ctr"/>
                </a:tc>
              </a:tr>
              <a:tr h="298774">
                <a:tc>
                  <a:txBody>
                    <a:bodyPr/>
                    <a:lstStyle/>
                    <a:p>
                      <a:r>
                        <a:rPr lang="en-US" sz="900" dirty="0" smtClean="0"/>
                        <a:t>“</a:t>
                      </a:r>
                      <a:r>
                        <a:rPr lang="en-US" sz="900" dirty="0" smtClean="0">
                          <a:effectLst/>
                        </a:rPr>
                        <a:t>Let me search superfund sites by address.” </a:t>
                      </a:r>
                      <a:endParaRPr lang="en-US" sz="900" dirty="0"/>
                    </a:p>
                  </a:txBody>
                  <a:tcPr anchor="ctr"/>
                </a:tc>
                <a:tc>
                  <a:txBody>
                    <a:bodyPr/>
                    <a:lstStyle/>
                    <a:p>
                      <a:pPr algn="ctr"/>
                      <a:r>
                        <a:rPr lang="en-US" sz="900" dirty="0" smtClean="0"/>
                        <a:t>Sat 33</a:t>
                      </a:r>
                      <a:endParaRPr lang="en-US" sz="900" dirty="0"/>
                    </a:p>
                  </a:txBody>
                  <a:tcPr anchor="ctr"/>
                </a:tc>
                <a:tc>
                  <a:txBody>
                    <a:bodyPr/>
                    <a:lstStyle/>
                    <a:p>
                      <a:pPr algn="ctr"/>
                      <a:r>
                        <a:rPr lang="en-US" sz="900" dirty="0" smtClean="0"/>
                        <a:t>5/5/14</a:t>
                      </a:r>
                      <a:endParaRPr lang="en-US" sz="900" dirty="0"/>
                    </a:p>
                  </a:txBody>
                  <a:tcPr anchor="ctr"/>
                </a:tc>
              </a:tr>
            </a:tbl>
          </a:graphicData>
        </a:graphic>
      </p:graphicFrame>
      <p:sp>
        <p:nvSpPr>
          <p:cNvPr id="8" name="TextBox 7"/>
          <p:cNvSpPr txBox="1"/>
          <p:nvPr/>
        </p:nvSpPr>
        <p:spPr>
          <a:xfrm>
            <a:off x="478466" y="1142561"/>
            <a:ext cx="8229600" cy="830997"/>
          </a:xfrm>
          <a:prstGeom prst="rect">
            <a:avLst/>
          </a:prstGeom>
          <a:noFill/>
        </p:spPr>
        <p:txBody>
          <a:bodyPr wrap="square" rtlCol="0">
            <a:spAutoFit/>
          </a:bodyPr>
          <a:lstStyle/>
          <a:p>
            <a:r>
              <a:rPr lang="en-US" sz="1200" dirty="0" smtClean="0"/>
              <a:t>Additionally, </a:t>
            </a:r>
            <a:r>
              <a:rPr lang="en-US" sz="1200" b="1" dirty="0" smtClean="0">
                <a:solidFill>
                  <a:srgbClr val="00B0F0"/>
                </a:solidFill>
              </a:rPr>
              <a:t>search users </a:t>
            </a:r>
            <a:r>
              <a:rPr lang="en-US" sz="1200" dirty="0" smtClean="0"/>
              <a:t>request functionality to make the search feature more useful to them.  Specifically, they would like to be able to search within date ranges and by document type.  They also suggested improvements to the way in which results are displayed.  For example, improving the relevancy sorting so that the original document requested appears before the commentary on it.</a:t>
            </a:r>
          </a:p>
        </p:txBody>
      </p:sp>
      <p:sp>
        <p:nvSpPr>
          <p:cNvPr id="6" name="TextBox 5"/>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Tree>
    <p:extLst>
      <p:ext uri="{BB962C8B-B14F-4D97-AF65-F5344CB8AC3E}">
        <p14:creationId xmlns:p14="http://schemas.microsoft.com/office/powerpoint/2010/main" val="4209865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49" y="1685717"/>
            <a:ext cx="5263116" cy="3857963"/>
          </a:xfrm>
          <a:prstGeom prst="rect">
            <a:avLst/>
          </a:prstGeom>
          <a:ln w="9525">
            <a:solidFill>
              <a:schemeClr val="bg1">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Example – Additional Functionality</a:t>
            </a:r>
            <a:endParaRPr lang="en-US" sz="1800" b="0" dirty="0"/>
          </a:p>
        </p:txBody>
      </p:sp>
      <p:grpSp>
        <p:nvGrpSpPr>
          <p:cNvPr id="8" name="Group 7"/>
          <p:cNvGrpSpPr/>
          <p:nvPr/>
        </p:nvGrpSpPr>
        <p:grpSpPr>
          <a:xfrm>
            <a:off x="5773478" y="907755"/>
            <a:ext cx="3072809" cy="1264832"/>
            <a:chOff x="4338084" y="1360966"/>
            <a:chExt cx="4401879" cy="1148327"/>
          </a:xfrm>
        </p:grpSpPr>
        <p:sp>
          <p:nvSpPr>
            <p:cNvPr id="7" name="Rounded Rectangular Callout 6"/>
            <p:cNvSpPr/>
            <p:nvPr/>
          </p:nvSpPr>
          <p:spPr bwMode="auto">
            <a:xfrm>
              <a:off x="4338084" y="1360966"/>
              <a:ext cx="4401879" cy="1148327"/>
            </a:xfrm>
            <a:prstGeom prst="wedgeRoundRectCallout">
              <a:avLst>
                <a:gd name="adj1" fmla="val 58147"/>
                <a:gd name="adj2" fmla="val 24640"/>
                <a:gd name="adj3" fmla="val 16667"/>
              </a:avLst>
            </a:prstGeom>
            <a:solidFill>
              <a:srgbClr val="D9F4FF"/>
            </a:solidFill>
            <a:ln w="9525" cap="flat" cmpd="sng" algn="ctr">
              <a:solidFill>
                <a:srgbClr val="009CDE"/>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4" name="Rectangle 3"/>
            <p:cNvSpPr/>
            <p:nvPr/>
          </p:nvSpPr>
          <p:spPr>
            <a:xfrm>
              <a:off x="4680452" y="1466848"/>
              <a:ext cx="3717142" cy="817359"/>
            </a:xfrm>
            <a:prstGeom prst="rect">
              <a:avLst/>
            </a:prstGeom>
          </p:spPr>
          <p:txBody>
            <a:bodyPr wrap="square">
              <a:spAutoFit/>
            </a:bodyPr>
            <a:lstStyle/>
            <a:p>
              <a:pPr algn="ctr">
                <a:defRPr/>
              </a:pPr>
              <a:r>
                <a:rPr lang="en-US" sz="1200" dirty="0" smtClean="0"/>
                <a:t>“</a:t>
              </a:r>
              <a:r>
                <a:rPr lang="en-US" sz="1200" dirty="0"/>
                <a:t>have an option to </a:t>
              </a:r>
              <a:r>
                <a:rPr lang="en-US" sz="1200" b="1" dirty="0"/>
                <a:t>narrow searches to more specific items and time frames</a:t>
              </a:r>
              <a:r>
                <a:rPr lang="en-US" sz="1200" dirty="0"/>
                <a:t> (specify that I am looking for a video, or a PDF within a specific date range.)” </a:t>
              </a:r>
            </a:p>
          </p:txBody>
        </p:sp>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642" y="2306462"/>
            <a:ext cx="5122456" cy="3386077"/>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507" y="3508444"/>
            <a:ext cx="4294335" cy="3055958"/>
          </a:xfrm>
          <a:prstGeom prst="rect">
            <a:avLst/>
          </a:prstGeom>
          <a:ln w="9525">
            <a:solidFill>
              <a:schemeClr val="bg1">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517451" y="5000042"/>
            <a:ext cx="3289005" cy="1384995"/>
          </a:xfrm>
          <a:prstGeom prst="rect">
            <a:avLst/>
          </a:prstGeom>
          <a:solidFill>
            <a:schemeClr val="bg1">
              <a:lumMod val="95000"/>
            </a:schemeClr>
          </a:solidFill>
          <a:ln w="19050">
            <a:solidFill>
              <a:schemeClr val="bg1">
                <a:lumMod val="50000"/>
              </a:schemeClr>
            </a:solidFill>
          </a:ln>
          <a:scene3d>
            <a:camera prst="orthographicFront"/>
            <a:lightRig rig="threePt" dir="t"/>
          </a:scene3d>
          <a:sp3d>
            <a:bevelT/>
          </a:sp3d>
        </p:spPr>
        <p:txBody>
          <a:bodyPr wrap="square" rtlCol="0">
            <a:spAutoFit/>
          </a:bodyPr>
          <a:lstStyle/>
          <a:p>
            <a:pPr algn="ctr"/>
            <a:r>
              <a:rPr lang="en-US" sz="1200" b="1" dirty="0" smtClean="0">
                <a:solidFill>
                  <a:srgbClr val="00B0F0"/>
                </a:solidFill>
              </a:rPr>
              <a:t>Search users </a:t>
            </a:r>
            <a:r>
              <a:rPr lang="en-US" sz="1200" dirty="0" smtClean="0"/>
              <a:t>often ask for more options to narrow results such as by date and type of document.  The advanced search feature (1) contains additional tools like the ones that they mention, but there is no link to it on the home page (2).  Visitors cannot access it until they try basic search first (3).</a:t>
            </a:r>
            <a:endParaRPr lang="en-US" sz="1200" dirty="0"/>
          </a:p>
        </p:txBody>
      </p:sp>
      <p:sp>
        <p:nvSpPr>
          <p:cNvPr id="12" name="Oval 11"/>
          <p:cNvSpPr/>
          <p:nvPr/>
        </p:nvSpPr>
        <p:spPr bwMode="auto">
          <a:xfrm>
            <a:off x="6783571" y="3742660"/>
            <a:ext cx="365760" cy="361507"/>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3623576" y="1811079"/>
            <a:ext cx="365760" cy="361507"/>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5507665" y="2643962"/>
            <a:ext cx="365760" cy="361507"/>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6783571" y="3785192"/>
            <a:ext cx="365760" cy="276999"/>
          </a:xfrm>
          <a:prstGeom prst="rect">
            <a:avLst/>
          </a:prstGeom>
          <a:noFill/>
        </p:spPr>
        <p:txBody>
          <a:bodyPr wrap="square" rtlCol="0">
            <a:spAutoFit/>
          </a:bodyPr>
          <a:lstStyle/>
          <a:p>
            <a:pPr algn="ctr"/>
            <a:r>
              <a:rPr lang="en-US" sz="1200" b="1" dirty="0" smtClean="0">
                <a:solidFill>
                  <a:schemeClr val="bg1"/>
                </a:solidFill>
              </a:rPr>
              <a:t>1</a:t>
            </a:r>
            <a:endParaRPr lang="en-US" sz="1200" b="1" dirty="0">
              <a:solidFill>
                <a:schemeClr val="bg1"/>
              </a:solidFill>
            </a:endParaRPr>
          </a:p>
        </p:txBody>
      </p:sp>
      <p:sp>
        <p:nvSpPr>
          <p:cNvPr id="20" name="TextBox 19"/>
          <p:cNvSpPr txBox="1"/>
          <p:nvPr/>
        </p:nvSpPr>
        <p:spPr>
          <a:xfrm>
            <a:off x="5507665" y="2686215"/>
            <a:ext cx="365760" cy="276999"/>
          </a:xfrm>
          <a:prstGeom prst="rect">
            <a:avLst/>
          </a:prstGeom>
          <a:noFill/>
        </p:spPr>
        <p:txBody>
          <a:bodyPr wrap="square" rtlCol="0">
            <a:spAutoFit/>
          </a:bodyPr>
          <a:lstStyle/>
          <a:p>
            <a:pPr algn="ctr"/>
            <a:r>
              <a:rPr lang="en-US" sz="1200" b="1" dirty="0" smtClean="0">
                <a:solidFill>
                  <a:schemeClr val="bg1"/>
                </a:solidFill>
              </a:rPr>
              <a:t>3</a:t>
            </a:r>
            <a:endParaRPr lang="en-US" sz="1200" b="1" dirty="0">
              <a:solidFill>
                <a:schemeClr val="bg1"/>
              </a:solidFill>
            </a:endParaRPr>
          </a:p>
        </p:txBody>
      </p:sp>
      <p:sp>
        <p:nvSpPr>
          <p:cNvPr id="21" name="TextBox 20"/>
          <p:cNvSpPr txBox="1"/>
          <p:nvPr/>
        </p:nvSpPr>
        <p:spPr>
          <a:xfrm>
            <a:off x="3623576" y="1853332"/>
            <a:ext cx="365760" cy="276999"/>
          </a:xfrm>
          <a:prstGeom prst="rect">
            <a:avLst/>
          </a:prstGeom>
          <a:noFill/>
        </p:spPr>
        <p:txBody>
          <a:bodyPr wrap="square" rtlCol="0">
            <a:spAutoFit/>
          </a:bodyPr>
          <a:lstStyle/>
          <a:p>
            <a:pPr algn="ctr"/>
            <a:r>
              <a:rPr lang="en-US" sz="1200" b="1" dirty="0">
                <a:solidFill>
                  <a:schemeClr val="bg1"/>
                </a:solidFill>
              </a:rPr>
              <a:t>2</a:t>
            </a:r>
          </a:p>
        </p:txBody>
      </p:sp>
      <p:sp>
        <p:nvSpPr>
          <p:cNvPr id="22" name="TextBox 21"/>
          <p:cNvSpPr txBox="1"/>
          <p:nvPr/>
        </p:nvSpPr>
        <p:spPr>
          <a:xfrm>
            <a:off x="297711" y="1112467"/>
            <a:ext cx="5156791"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“If </a:t>
            </a:r>
            <a:r>
              <a:rPr lang="en-US" sz="1200" b="1" dirty="0"/>
              <a:t>you could make one improvement to EPA.gov, what would it be</a:t>
            </a:r>
            <a:r>
              <a:rPr lang="en-US" sz="1200" b="1" dirty="0" smtClean="0"/>
              <a:t>?”</a:t>
            </a:r>
            <a:endParaRPr lang="en-US" sz="1200" b="1" dirty="0"/>
          </a:p>
        </p:txBody>
      </p:sp>
    </p:spTree>
    <p:extLst>
      <p:ext uri="{BB962C8B-B14F-4D97-AF65-F5344CB8AC3E}">
        <p14:creationId xmlns:p14="http://schemas.microsoft.com/office/powerpoint/2010/main" val="1670953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2395728" y="164592"/>
            <a:ext cx="6467475" cy="673608"/>
          </a:xfrm>
          <a:prstGeom prst="rect">
            <a:avLst/>
          </a:prstGeom>
        </p:spPr>
        <p:txBody>
          <a:bodyPr/>
          <a:lstStyle/>
          <a:p>
            <a:r>
              <a:rPr lang="en-US" sz="1800" dirty="0" smtClean="0"/>
              <a:t>Search Users</a:t>
            </a:r>
            <a:br>
              <a:rPr lang="en-US" sz="1800" dirty="0" smtClean="0"/>
            </a:br>
            <a:r>
              <a:rPr lang="en-US" b="0" dirty="0" smtClean="0"/>
              <a:t>Voice of the Visitor – Better Tools</a:t>
            </a:r>
            <a:endParaRPr lang="en-US" sz="1800" b="0" dirty="0"/>
          </a:p>
        </p:txBody>
      </p:sp>
      <p:sp>
        <p:nvSpPr>
          <p:cNvPr id="5" name="TextBox 4"/>
          <p:cNvSpPr txBox="1"/>
          <p:nvPr/>
        </p:nvSpPr>
        <p:spPr>
          <a:xfrm>
            <a:off x="457200" y="2166337"/>
            <a:ext cx="8229600" cy="276999"/>
          </a:xfrm>
          <a:prstGeom prst="rect">
            <a:avLst/>
          </a:prstGeom>
          <a:solidFill>
            <a:schemeClr val="tx1">
              <a:lumMod val="10000"/>
              <a:lumOff val="90000"/>
            </a:schemeClr>
          </a:solidFill>
          <a:ln>
            <a:solidFill>
              <a:schemeClr val="bg1">
                <a:lumMod val="50000"/>
              </a:schemeClr>
            </a:solidFill>
          </a:ln>
        </p:spPr>
        <p:txBody>
          <a:bodyPr wrap="square" rtlCol="0">
            <a:spAutoFit/>
          </a:bodyPr>
          <a:lstStyle/>
          <a:p>
            <a:pPr algn="ctr"/>
            <a:r>
              <a:rPr lang="en-US" sz="1200" b="1" dirty="0" smtClean="0"/>
              <a:t>“If </a:t>
            </a:r>
            <a:r>
              <a:rPr lang="en-US" sz="1200" b="1" dirty="0"/>
              <a:t>you could make one improvement to EPA.gov, what would it be</a:t>
            </a:r>
            <a:r>
              <a:rPr lang="en-US" sz="1200" b="1" dirty="0" smtClean="0"/>
              <a:t>?”</a:t>
            </a:r>
            <a:endParaRPr lang="en-US" sz="1200" b="1" dirty="0"/>
          </a:p>
        </p:txBody>
      </p:sp>
      <p:graphicFrame>
        <p:nvGraphicFramePr>
          <p:cNvPr id="7" name="Table 6"/>
          <p:cNvGraphicFramePr>
            <a:graphicFrameLocks noGrp="1"/>
          </p:cNvGraphicFramePr>
          <p:nvPr>
            <p:extLst>
              <p:ext uri="{D42A27DB-BD31-4B8C-83A1-F6EECF244321}">
                <p14:modId xmlns:p14="http://schemas.microsoft.com/office/powerpoint/2010/main" val="654084213"/>
              </p:ext>
            </p:extLst>
          </p:nvPr>
        </p:nvGraphicFramePr>
        <p:xfrm>
          <a:off x="492642" y="2726062"/>
          <a:ext cx="8194158" cy="3476963"/>
        </p:xfrm>
        <a:graphic>
          <a:graphicData uri="http://schemas.openxmlformats.org/drawingml/2006/table">
            <a:tbl>
              <a:tblPr firstRow="1" bandRow="1">
                <a:tableStyleId>{B301B821-A1FF-4177-AEE7-76D212191A09}</a:tableStyleId>
              </a:tblPr>
              <a:tblGrid>
                <a:gridCol w="5955057"/>
                <a:gridCol w="1214831"/>
                <a:gridCol w="1024270"/>
              </a:tblGrid>
              <a:tr h="370840">
                <a:tc>
                  <a:txBody>
                    <a:bodyPr/>
                    <a:lstStyle/>
                    <a:p>
                      <a:pPr algn="ctr"/>
                      <a:r>
                        <a:rPr lang="en-US" sz="1200" dirty="0" smtClean="0"/>
                        <a:t>Search</a:t>
                      </a:r>
                      <a:r>
                        <a:rPr lang="en-US" sz="1200" baseline="0" dirty="0" smtClean="0"/>
                        <a:t> User Comments</a:t>
                      </a:r>
                      <a:endParaRPr lang="en-US" sz="1200" dirty="0"/>
                    </a:p>
                  </a:txBody>
                  <a:tcPr anchor="ctr"/>
                </a:tc>
                <a:tc>
                  <a:txBody>
                    <a:bodyPr/>
                    <a:lstStyle/>
                    <a:p>
                      <a:pPr algn="ctr"/>
                      <a:r>
                        <a:rPr lang="en-US" sz="1200" dirty="0" smtClean="0"/>
                        <a:t>Satisfaction</a:t>
                      </a:r>
                      <a:endParaRPr lang="en-US" sz="1200" dirty="0"/>
                    </a:p>
                  </a:txBody>
                  <a:tcPr anchor="ctr"/>
                </a:tc>
                <a:tc>
                  <a:txBody>
                    <a:bodyPr/>
                    <a:lstStyle/>
                    <a:p>
                      <a:pPr algn="ctr"/>
                      <a:r>
                        <a:rPr lang="en-US" sz="1200" dirty="0" smtClean="0"/>
                        <a:t>Date</a:t>
                      </a:r>
                      <a:endParaRPr lang="en-US" sz="1200" dirty="0"/>
                    </a:p>
                  </a:txBody>
                  <a:tcPr anchor="ctr"/>
                </a:tc>
              </a:tr>
              <a:tr h="284243">
                <a:tc>
                  <a:txBody>
                    <a:bodyPr/>
                    <a:lstStyle/>
                    <a:p>
                      <a:r>
                        <a:rPr lang="en-US" sz="900" smtClean="0"/>
                        <a:t>“An </a:t>
                      </a:r>
                      <a:r>
                        <a:rPr lang="en-US" sz="900" b="1" smtClean="0"/>
                        <a:t>easier way to find the tables </a:t>
                      </a:r>
                      <a:r>
                        <a:rPr lang="en-US" sz="900" smtClean="0"/>
                        <a:t>that define the standards for each class and water type </a:t>
                      </a:r>
                      <a:r>
                        <a:rPr lang="en-US" sz="900" smtClean="0">
                          <a:sym typeface="Wingdings" panose="05000000000000000000" pitchFamily="2" charset="2"/>
                        </a:rPr>
                        <a:t>:)</a:t>
                      </a:r>
                      <a:r>
                        <a:rPr lang="en-US" sz="900" baseline="0" smtClean="0">
                          <a:sym typeface="Wingdings" panose="05000000000000000000" pitchFamily="2" charset="2"/>
                        </a:rPr>
                        <a:t>” </a:t>
                      </a:r>
                      <a:endParaRPr lang="en-US" sz="900" dirty="0"/>
                    </a:p>
                  </a:txBody>
                  <a:tcPr anchor="ctr"/>
                </a:tc>
                <a:tc>
                  <a:txBody>
                    <a:bodyPr/>
                    <a:lstStyle/>
                    <a:p>
                      <a:pPr algn="ctr"/>
                      <a:r>
                        <a:rPr lang="en-US" sz="900" dirty="0" smtClean="0"/>
                        <a:t>Sat 63</a:t>
                      </a:r>
                      <a:endParaRPr lang="en-US" sz="900" dirty="0"/>
                    </a:p>
                  </a:txBody>
                  <a:tcPr anchor="ctr"/>
                </a:tc>
                <a:tc>
                  <a:txBody>
                    <a:bodyPr/>
                    <a:lstStyle/>
                    <a:p>
                      <a:pPr algn="ctr"/>
                      <a:r>
                        <a:rPr lang="en-US" sz="900" dirty="0" smtClean="0"/>
                        <a:t>5/27/14</a:t>
                      </a:r>
                      <a:endParaRPr lang="en-US" sz="900" dirty="0"/>
                    </a:p>
                  </a:txBody>
                  <a:tcPr anchor="ctr"/>
                </a:tc>
              </a:tr>
              <a:tr h="276447">
                <a:tc>
                  <a:txBody>
                    <a:bodyPr/>
                    <a:lstStyle/>
                    <a:p>
                      <a:r>
                        <a:rPr lang="en-US" sz="900" dirty="0" smtClean="0"/>
                        <a:t>“</a:t>
                      </a:r>
                      <a:r>
                        <a:rPr lang="en-US" sz="900" dirty="0" smtClean="0">
                          <a:effectLst/>
                        </a:rPr>
                        <a:t>Make it </a:t>
                      </a:r>
                      <a:r>
                        <a:rPr lang="en-US" sz="900" b="1" dirty="0" smtClean="0">
                          <a:effectLst/>
                        </a:rPr>
                        <a:t>easier to understand and see maps </a:t>
                      </a:r>
                      <a:r>
                        <a:rPr lang="en-US" sz="900" dirty="0" smtClean="0">
                          <a:effectLst/>
                        </a:rPr>
                        <a:t>and what is wrong with water etc. and how to fix...” </a:t>
                      </a:r>
                      <a:endParaRPr lang="en-US" sz="900" dirty="0"/>
                    </a:p>
                  </a:txBody>
                  <a:tcPr anchor="ctr"/>
                </a:tc>
                <a:tc>
                  <a:txBody>
                    <a:bodyPr/>
                    <a:lstStyle/>
                    <a:p>
                      <a:pPr algn="ctr"/>
                      <a:r>
                        <a:rPr lang="en-US" sz="900" dirty="0" smtClean="0"/>
                        <a:t>Sat 44</a:t>
                      </a:r>
                      <a:endParaRPr lang="en-US" sz="900" dirty="0"/>
                    </a:p>
                  </a:txBody>
                  <a:tcPr anchor="ctr"/>
                </a:tc>
                <a:tc>
                  <a:txBody>
                    <a:bodyPr/>
                    <a:lstStyle/>
                    <a:p>
                      <a:pPr algn="ctr"/>
                      <a:r>
                        <a:rPr lang="en-US" sz="900" dirty="0" smtClean="0"/>
                        <a:t>4/19/14</a:t>
                      </a:r>
                      <a:endParaRPr lang="en-US" sz="900" dirty="0"/>
                    </a:p>
                  </a:txBody>
                  <a:tcPr anchor="ctr"/>
                </a:tc>
              </a:tr>
              <a:tr h="287079">
                <a:tc>
                  <a:txBody>
                    <a:bodyPr/>
                    <a:lstStyle/>
                    <a:p>
                      <a:r>
                        <a:rPr lang="en-US" sz="900" dirty="0" smtClean="0"/>
                        <a:t>“</a:t>
                      </a:r>
                      <a:r>
                        <a:rPr lang="en-US" sz="900" dirty="0" smtClean="0">
                          <a:effectLst/>
                        </a:rPr>
                        <a:t>Clearly show </a:t>
                      </a:r>
                      <a:r>
                        <a:rPr lang="en-US" sz="900" b="1" dirty="0" smtClean="0">
                          <a:effectLst/>
                        </a:rPr>
                        <a:t>how to access detailed reports </a:t>
                      </a:r>
                      <a:r>
                        <a:rPr lang="en-US" sz="900" dirty="0" smtClean="0">
                          <a:effectLst/>
                        </a:rPr>
                        <a:t>on clean-up projects.” </a:t>
                      </a:r>
                      <a:endParaRPr lang="en-US" sz="900" dirty="0"/>
                    </a:p>
                  </a:txBody>
                  <a:tcPr anchor="ctr"/>
                </a:tc>
                <a:tc>
                  <a:txBody>
                    <a:bodyPr/>
                    <a:lstStyle/>
                    <a:p>
                      <a:pPr algn="ctr"/>
                      <a:r>
                        <a:rPr lang="en-US" sz="900" dirty="0" smtClean="0"/>
                        <a:t>Sat 38</a:t>
                      </a:r>
                      <a:endParaRPr lang="en-US" sz="900" dirty="0"/>
                    </a:p>
                  </a:txBody>
                  <a:tcPr anchor="ctr"/>
                </a:tc>
                <a:tc>
                  <a:txBody>
                    <a:bodyPr/>
                    <a:lstStyle/>
                    <a:p>
                      <a:pPr algn="ctr"/>
                      <a:r>
                        <a:rPr lang="en-US" sz="900" dirty="0" smtClean="0"/>
                        <a:t>5/25/14</a:t>
                      </a:r>
                      <a:endParaRPr lang="en-US" sz="900" dirty="0"/>
                    </a:p>
                  </a:txBody>
                  <a:tcPr anchor="ctr"/>
                </a:tc>
              </a:tr>
              <a:tr h="276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a:t>
                      </a:r>
                      <a:r>
                        <a:rPr lang="en-US" sz="900" dirty="0" smtClean="0">
                          <a:effectLst/>
                        </a:rPr>
                        <a:t>Have a </a:t>
                      </a:r>
                      <a:r>
                        <a:rPr lang="en-US" sz="900" b="1" dirty="0" smtClean="0">
                          <a:effectLst/>
                        </a:rPr>
                        <a:t>menu item on the tool bar </a:t>
                      </a:r>
                      <a:r>
                        <a:rPr lang="en-US" sz="900" dirty="0" smtClean="0">
                          <a:effectLst/>
                        </a:rPr>
                        <a:t>for adverse event reporting” </a:t>
                      </a:r>
                      <a:endParaRPr lang="en-US" sz="900" dirty="0" smtClean="0"/>
                    </a:p>
                  </a:txBody>
                  <a:tcPr anchor="ctr"/>
                </a:tc>
                <a:tc>
                  <a:txBody>
                    <a:bodyPr/>
                    <a:lstStyle/>
                    <a:p>
                      <a:pPr algn="ctr"/>
                      <a:r>
                        <a:rPr lang="en-US" sz="900" dirty="0" smtClean="0"/>
                        <a:t>Sat 30</a:t>
                      </a:r>
                      <a:endParaRPr lang="en-US" sz="900" dirty="0"/>
                    </a:p>
                  </a:txBody>
                  <a:tcPr anchor="ctr"/>
                </a:tc>
                <a:tc>
                  <a:txBody>
                    <a:bodyPr/>
                    <a:lstStyle/>
                    <a:p>
                      <a:pPr algn="ctr"/>
                      <a:r>
                        <a:rPr lang="en-US" sz="900" dirty="0" smtClean="0"/>
                        <a:t>5/8/14</a:t>
                      </a:r>
                      <a:endParaRPr lang="en-US" sz="900" dirty="0"/>
                    </a:p>
                  </a:txBody>
                  <a:tcPr anchor="ctr"/>
                </a:tc>
              </a:tr>
              <a:tr h="287080">
                <a:tc>
                  <a:txBody>
                    <a:bodyPr/>
                    <a:lstStyle/>
                    <a:p>
                      <a:r>
                        <a:rPr lang="en-US" sz="900" dirty="0" smtClean="0"/>
                        <a:t>“</a:t>
                      </a:r>
                      <a:r>
                        <a:rPr lang="en-US" sz="900" dirty="0" smtClean="0">
                          <a:effectLst/>
                        </a:rPr>
                        <a:t>Make </a:t>
                      </a:r>
                      <a:r>
                        <a:rPr lang="en-US" sz="900" b="1" dirty="0" smtClean="0">
                          <a:effectLst/>
                        </a:rPr>
                        <a:t>thumbnails of documents available </a:t>
                      </a:r>
                      <a:r>
                        <a:rPr lang="en-US" sz="900" dirty="0" smtClean="0">
                          <a:effectLst/>
                        </a:rPr>
                        <a:t>on site.” </a:t>
                      </a:r>
                      <a:endParaRPr lang="en-US" sz="900" dirty="0"/>
                    </a:p>
                  </a:txBody>
                  <a:tcPr anchor="ctr"/>
                </a:tc>
                <a:tc>
                  <a:txBody>
                    <a:bodyPr/>
                    <a:lstStyle/>
                    <a:p>
                      <a:pPr algn="ctr"/>
                      <a:r>
                        <a:rPr lang="en-US" sz="900" dirty="0" smtClean="0"/>
                        <a:t>Sat 67</a:t>
                      </a:r>
                      <a:endParaRPr lang="en-US" sz="900" dirty="0"/>
                    </a:p>
                  </a:txBody>
                  <a:tcPr anchor="ctr"/>
                </a:tc>
                <a:tc>
                  <a:txBody>
                    <a:bodyPr/>
                    <a:lstStyle/>
                    <a:p>
                      <a:pPr algn="ctr"/>
                      <a:r>
                        <a:rPr lang="en-US" sz="900" dirty="0" smtClean="0"/>
                        <a:t>5/23/14</a:t>
                      </a:r>
                      <a:endParaRPr lang="en-US" sz="900" dirty="0"/>
                    </a:p>
                  </a:txBody>
                  <a:tcPr anchor="ctr"/>
                </a:tc>
              </a:tr>
              <a:tr h="298774">
                <a:tc>
                  <a:txBody>
                    <a:bodyPr/>
                    <a:lstStyle/>
                    <a:p>
                      <a:r>
                        <a:rPr lang="en-US" sz="900" dirty="0" smtClean="0"/>
                        <a:t>“Make a </a:t>
                      </a:r>
                      <a:r>
                        <a:rPr lang="en-US" sz="900" b="1" dirty="0" smtClean="0"/>
                        <a:t>general list of all the on-line</a:t>
                      </a:r>
                      <a:r>
                        <a:rPr lang="en-US" sz="900" b="1" baseline="0" dirty="0" smtClean="0"/>
                        <a:t> document </a:t>
                      </a:r>
                      <a:r>
                        <a:rPr lang="en-US" sz="900" baseline="0" dirty="0" smtClean="0"/>
                        <a:t>which can be downloaded, and link every file with key words </a:t>
                      </a:r>
                      <a:r>
                        <a:rPr lang="en-US" sz="900" baseline="0" dirty="0" err="1" smtClean="0"/>
                        <a:t>stricktly</a:t>
                      </a:r>
                      <a:r>
                        <a:rPr lang="en-US" sz="900" baseline="0" dirty="0" smtClean="0"/>
                        <a:t> dealing with the content”</a:t>
                      </a:r>
                      <a:endParaRPr lang="en-US" sz="900" dirty="0"/>
                    </a:p>
                  </a:txBody>
                  <a:tcPr anchor="ctr"/>
                </a:tc>
                <a:tc>
                  <a:txBody>
                    <a:bodyPr/>
                    <a:lstStyle/>
                    <a:p>
                      <a:pPr algn="ctr"/>
                      <a:r>
                        <a:rPr lang="en-US" sz="900" dirty="0" smtClean="0"/>
                        <a:t>Sat 60</a:t>
                      </a:r>
                      <a:endParaRPr lang="en-US" sz="900" dirty="0"/>
                    </a:p>
                  </a:txBody>
                  <a:tcPr anchor="ctr"/>
                </a:tc>
                <a:tc>
                  <a:txBody>
                    <a:bodyPr/>
                    <a:lstStyle/>
                    <a:p>
                      <a:pPr algn="ctr"/>
                      <a:r>
                        <a:rPr lang="en-US" sz="900" dirty="0" smtClean="0"/>
                        <a:t>4/24/14</a:t>
                      </a:r>
                      <a:endParaRPr lang="en-US" sz="900" dirty="0"/>
                    </a:p>
                  </a:txBody>
                  <a:tcPr anchor="ctr"/>
                </a:tc>
              </a:tr>
              <a:tr h="298774">
                <a:tc>
                  <a:txBody>
                    <a:bodyPr/>
                    <a:lstStyle/>
                    <a:p>
                      <a:r>
                        <a:rPr lang="en-US" sz="900" dirty="0" smtClean="0"/>
                        <a:t>“</a:t>
                      </a:r>
                      <a:r>
                        <a:rPr lang="en-US" sz="900" dirty="0" smtClean="0">
                          <a:effectLst/>
                        </a:rPr>
                        <a:t>Have an </a:t>
                      </a:r>
                      <a:r>
                        <a:rPr lang="en-US" sz="900" b="1" dirty="0" smtClean="0">
                          <a:effectLst/>
                        </a:rPr>
                        <a:t>easily accessible data base </a:t>
                      </a:r>
                      <a:r>
                        <a:rPr lang="en-US" sz="900" dirty="0" smtClean="0">
                          <a:effectLst/>
                        </a:rPr>
                        <a:t>on the basics of pesticides and other contaminants including chemical characteristics, toxicity information, and related materials” </a:t>
                      </a:r>
                      <a:endParaRPr lang="en-US" sz="900" dirty="0"/>
                    </a:p>
                  </a:txBody>
                  <a:tcPr anchor="ctr"/>
                </a:tc>
                <a:tc>
                  <a:txBody>
                    <a:bodyPr/>
                    <a:lstStyle/>
                    <a:p>
                      <a:pPr algn="ctr"/>
                      <a:r>
                        <a:rPr lang="en-US" sz="900" dirty="0" smtClean="0"/>
                        <a:t>Sat 19</a:t>
                      </a:r>
                      <a:endParaRPr lang="en-US" sz="900" dirty="0"/>
                    </a:p>
                  </a:txBody>
                  <a:tcPr anchor="ctr"/>
                </a:tc>
                <a:tc>
                  <a:txBody>
                    <a:bodyPr/>
                    <a:lstStyle/>
                    <a:p>
                      <a:pPr algn="ctr"/>
                      <a:r>
                        <a:rPr lang="en-US" sz="900" dirty="0" smtClean="0"/>
                        <a:t>5/29/14</a:t>
                      </a:r>
                      <a:endParaRPr lang="en-US" sz="900" dirty="0"/>
                    </a:p>
                  </a:txBody>
                  <a:tcPr anchor="ctr"/>
                </a:tc>
              </a:tr>
              <a:tr h="298774">
                <a:tc>
                  <a:txBody>
                    <a:bodyPr/>
                    <a:lstStyle/>
                    <a:p>
                      <a:r>
                        <a:rPr lang="en-US" sz="900" dirty="0" smtClean="0"/>
                        <a:t>“Make access to historical and forecasted </a:t>
                      </a:r>
                      <a:r>
                        <a:rPr lang="en-US" sz="900" b="1" dirty="0" smtClean="0"/>
                        <a:t>data easier to find </a:t>
                      </a:r>
                      <a:r>
                        <a:rPr lang="en-US" sz="900" dirty="0" smtClean="0"/>
                        <a:t>and if it does</a:t>
                      </a:r>
                      <a:r>
                        <a:rPr lang="en-US" sz="900" baseline="0" dirty="0" smtClean="0"/>
                        <a:t> not exist, would be good to add…”</a:t>
                      </a:r>
                      <a:endParaRPr lang="en-US" sz="900" dirty="0"/>
                    </a:p>
                  </a:txBody>
                  <a:tcPr anchor="ctr"/>
                </a:tc>
                <a:tc>
                  <a:txBody>
                    <a:bodyPr/>
                    <a:lstStyle/>
                    <a:p>
                      <a:pPr algn="ctr"/>
                      <a:r>
                        <a:rPr lang="en-US" sz="900" dirty="0" smtClean="0"/>
                        <a:t>Sat 89</a:t>
                      </a:r>
                      <a:endParaRPr lang="en-US" sz="900" dirty="0"/>
                    </a:p>
                  </a:txBody>
                  <a:tcPr anchor="ctr"/>
                </a:tc>
                <a:tc>
                  <a:txBody>
                    <a:bodyPr/>
                    <a:lstStyle/>
                    <a:p>
                      <a:pPr algn="ctr"/>
                      <a:r>
                        <a:rPr lang="en-US" sz="900" dirty="0" smtClean="0"/>
                        <a:t>5/21/14</a:t>
                      </a:r>
                      <a:endParaRPr lang="en-US" sz="900" dirty="0"/>
                    </a:p>
                  </a:txBody>
                  <a:tcPr anchor="ctr"/>
                </a:tc>
              </a:tr>
              <a:tr h="298774">
                <a:tc>
                  <a:txBody>
                    <a:bodyPr/>
                    <a:lstStyle/>
                    <a:p>
                      <a:r>
                        <a:rPr lang="en-US" sz="900" dirty="0" smtClean="0"/>
                        <a:t>“</a:t>
                      </a:r>
                      <a:r>
                        <a:rPr lang="en-US" sz="900" dirty="0" smtClean="0">
                          <a:effectLst/>
                        </a:rPr>
                        <a:t>Make it </a:t>
                      </a:r>
                      <a:r>
                        <a:rPr lang="en-US" sz="900" b="1" dirty="0" smtClean="0">
                          <a:effectLst/>
                        </a:rPr>
                        <a:t>easier to figure out how to access the entire data set</a:t>
                      </a:r>
                      <a:r>
                        <a:rPr lang="en-US" sz="900" dirty="0" smtClean="0">
                          <a:effectLst/>
                        </a:rPr>
                        <a:t>, not just the most concerning pollutants.”</a:t>
                      </a:r>
                      <a:endParaRPr lang="en-US" sz="900" dirty="0"/>
                    </a:p>
                  </a:txBody>
                  <a:tcPr anchor="ctr"/>
                </a:tc>
                <a:tc>
                  <a:txBody>
                    <a:bodyPr/>
                    <a:lstStyle/>
                    <a:p>
                      <a:pPr algn="ctr"/>
                      <a:r>
                        <a:rPr lang="en-US" sz="900" dirty="0" smtClean="0"/>
                        <a:t>Sat 74</a:t>
                      </a:r>
                      <a:endParaRPr lang="en-US" sz="900" dirty="0"/>
                    </a:p>
                  </a:txBody>
                  <a:tcPr anchor="ctr"/>
                </a:tc>
                <a:tc>
                  <a:txBody>
                    <a:bodyPr/>
                    <a:lstStyle/>
                    <a:p>
                      <a:pPr algn="ctr"/>
                      <a:r>
                        <a:rPr lang="en-US" sz="900" dirty="0" smtClean="0"/>
                        <a:t>4/22/14</a:t>
                      </a:r>
                      <a:endParaRPr lang="en-US" sz="900" dirty="0"/>
                    </a:p>
                  </a:txBody>
                  <a:tcPr anchor="ctr"/>
                </a:tc>
              </a:tr>
              <a:tr h="298774">
                <a:tc>
                  <a:txBody>
                    <a:bodyPr/>
                    <a:lstStyle/>
                    <a:p>
                      <a:r>
                        <a:rPr lang="en-US" sz="900" dirty="0" smtClean="0"/>
                        <a:t>“</a:t>
                      </a:r>
                      <a:r>
                        <a:rPr lang="en-US" sz="900" b="1" dirty="0" smtClean="0">
                          <a:effectLst/>
                        </a:rPr>
                        <a:t>Add all regulated SDWA systems to database </a:t>
                      </a:r>
                      <a:r>
                        <a:rPr lang="en-US" sz="900" dirty="0" smtClean="0">
                          <a:effectLst/>
                        </a:rPr>
                        <a:t>with links to state sites for facilities that do not have detailed info in </a:t>
                      </a:r>
                      <a:r>
                        <a:rPr lang="en-US" sz="900" dirty="0" err="1" smtClean="0">
                          <a:effectLst/>
                        </a:rPr>
                        <a:t>icis</a:t>
                      </a:r>
                      <a:r>
                        <a:rPr lang="en-US" sz="900" dirty="0" smtClean="0">
                          <a:effectLst/>
                        </a:rPr>
                        <a:t>.” </a:t>
                      </a:r>
                      <a:endParaRPr lang="en-US" sz="900" dirty="0"/>
                    </a:p>
                  </a:txBody>
                  <a:tcPr anchor="ctr"/>
                </a:tc>
                <a:tc>
                  <a:txBody>
                    <a:bodyPr/>
                    <a:lstStyle/>
                    <a:p>
                      <a:pPr algn="ctr"/>
                      <a:r>
                        <a:rPr lang="en-US" sz="900" dirty="0" smtClean="0"/>
                        <a:t>Sat 44</a:t>
                      </a:r>
                      <a:endParaRPr lang="en-US" sz="900" dirty="0"/>
                    </a:p>
                  </a:txBody>
                  <a:tcPr anchor="ctr"/>
                </a:tc>
                <a:tc>
                  <a:txBody>
                    <a:bodyPr/>
                    <a:lstStyle/>
                    <a:p>
                      <a:pPr algn="ctr"/>
                      <a:r>
                        <a:rPr lang="en-US" sz="900" dirty="0" smtClean="0"/>
                        <a:t>4/12/14</a:t>
                      </a:r>
                      <a:endParaRPr lang="en-US" sz="900" dirty="0"/>
                    </a:p>
                  </a:txBody>
                  <a:tcPr anchor="ctr"/>
                </a:tc>
              </a:tr>
            </a:tbl>
          </a:graphicData>
        </a:graphic>
      </p:graphicFrame>
      <p:sp>
        <p:nvSpPr>
          <p:cNvPr id="8" name="TextBox 7"/>
          <p:cNvSpPr txBox="1"/>
          <p:nvPr/>
        </p:nvSpPr>
        <p:spPr>
          <a:xfrm>
            <a:off x="457200" y="1192463"/>
            <a:ext cx="8229600" cy="830997"/>
          </a:xfrm>
          <a:prstGeom prst="rect">
            <a:avLst/>
          </a:prstGeom>
          <a:noFill/>
        </p:spPr>
        <p:txBody>
          <a:bodyPr wrap="square" rtlCol="0">
            <a:spAutoFit/>
          </a:bodyPr>
          <a:lstStyle/>
          <a:p>
            <a:r>
              <a:rPr lang="en-US" sz="1200" b="1" dirty="0" smtClean="0">
                <a:solidFill>
                  <a:srgbClr val="00B0F0"/>
                </a:solidFill>
              </a:rPr>
              <a:t>Search</a:t>
            </a:r>
            <a:r>
              <a:rPr lang="en-US" sz="1200" dirty="0" smtClean="0"/>
              <a:t> </a:t>
            </a:r>
            <a:r>
              <a:rPr lang="en-US" sz="1200" b="1" dirty="0" smtClean="0">
                <a:solidFill>
                  <a:srgbClr val="00B0F0"/>
                </a:solidFill>
              </a:rPr>
              <a:t>users </a:t>
            </a:r>
            <a:r>
              <a:rPr lang="en-US" sz="1200" dirty="0" smtClean="0"/>
              <a:t>also suggest adding additional tools and organizing the available information differently to help them access details quickly.  Requests included adding menu items on tool bars, creating thumbnails and general lists of what is available to them with regards to data sets.  They want to be able to access a lot of very specific data quickly on the site.</a:t>
            </a:r>
          </a:p>
        </p:txBody>
      </p:sp>
      <p:sp>
        <p:nvSpPr>
          <p:cNvPr id="6" name="TextBox 5"/>
          <p:cNvSpPr txBox="1"/>
          <p:nvPr/>
        </p:nvSpPr>
        <p:spPr>
          <a:xfrm>
            <a:off x="5716782" y="6347080"/>
            <a:ext cx="3246473" cy="230832"/>
          </a:xfrm>
          <a:prstGeom prst="rect">
            <a:avLst/>
          </a:prstGeom>
          <a:noFill/>
        </p:spPr>
        <p:txBody>
          <a:bodyPr wrap="square" rtlCol="0">
            <a:spAutoFit/>
          </a:bodyPr>
          <a:lstStyle/>
          <a:p>
            <a:pPr algn="r"/>
            <a:r>
              <a:rPr lang="en-US" sz="900" i="1" dirty="0" smtClean="0"/>
              <a:t>Reporting Period: December 1, 2013 – May 31, 2014</a:t>
            </a:r>
            <a:endParaRPr lang="en-US" sz="900" i="1" dirty="0"/>
          </a:p>
        </p:txBody>
      </p:sp>
    </p:spTree>
    <p:extLst>
      <p:ext uri="{BB962C8B-B14F-4D97-AF65-F5344CB8AC3E}">
        <p14:creationId xmlns:p14="http://schemas.microsoft.com/office/powerpoint/2010/main" val="4218626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sz="1800" dirty="0" smtClean="0"/>
              <a:t>Search Users</a:t>
            </a:r>
            <a:br>
              <a:rPr lang="en-US" sz="1800" dirty="0" smtClean="0"/>
            </a:br>
            <a:r>
              <a:rPr lang="en-US" b="0" dirty="0" smtClean="0"/>
              <a:t>Benefit</a:t>
            </a:r>
            <a:endParaRPr lang="en-US" sz="1800" b="0" dirty="0"/>
          </a:p>
        </p:txBody>
      </p:sp>
      <p:sp>
        <p:nvSpPr>
          <p:cNvPr id="29" name="TextBox 28"/>
          <p:cNvSpPr txBox="1"/>
          <p:nvPr/>
        </p:nvSpPr>
        <p:spPr bwMode="gray">
          <a:xfrm>
            <a:off x="609600" y="3829051"/>
            <a:ext cx="7924800" cy="253916"/>
          </a:xfrm>
          <a:prstGeom prst="rect">
            <a:avLst/>
          </a:prstGeom>
          <a:noFill/>
        </p:spPr>
        <p:txBody>
          <a:bodyPr wrap="square" rtlCol="0">
            <a:spAutoFit/>
          </a:bodyPr>
          <a:lstStyle/>
          <a:p>
            <a:pPr algn="ctr"/>
            <a:r>
              <a:rPr lang="en-US" sz="1050" dirty="0" smtClean="0">
                <a:solidFill>
                  <a:schemeClr val="bg1"/>
                </a:solidFill>
                <a:latin typeface="Arial Black" pitchFamily="34" charset="0"/>
                <a:cs typeface="Arial" pitchFamily="34" charset="0"/>
              </a:rPr>
              <a:t>Hypothetically, if you can convert 1% of those who do not able to download their trial to a purchase…</a:t>
            </a:r>
            <a:endParaRPr lang="en-US" sz="1050" dirty="0" smtClean="0">
              <a:solidFill>
                <a:schemeClr val="bg1"/>
              </a:solidFill>
              <a:latin typeface="Arial "/>
            </a:endParaRPr>
          </a:p>
        </p:txBody>
      </p:sp>
      <p:sp>
        <p:nvSpPr>
          <p:cNvPr id="30" name="Rectangle 29"/>
          <p:cNvSpPr/>
          <p:nvPr/>
        </p:nvSpPr>
        <p:spPr>
          <a:xfrm>
            <a:off x="414669" y="3572540"/>
            <a:ext cx="8282763" cy="267586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bwMode="gray">
          <a:xfrm>
            <a:off x="414668" y="3572540"/>
            <a:ext cx="8282763" cy="276999"/>
          </a:xfrm>
          <a:prstGeom prst="rect">
            <a:avLst/>
          </a:prstGeom>
          <a:solidFill>
            <a:schemeClr val="tx1"/>
          </a:solidFill>
        </p:spPr>
        <p:txBody>
          <a:bodyPr wrap="square" rtlCol="0">
            <a:spAutoFit/>
          </a:bodyPr>
          <a:lstStyle/>
          <a:p>
            <a:pPr algn="ctr"/>
            <a:r>
              <a:rPr lang="en-US" sz="1200" b="1" dirty="0" smtClean="0">
                <a:solidFill>
                  <a:schemeClr val="bg1"/>
                </a:solidFill>
                <a:latin typeface="+mj-lt"/>
                <a:cs typeface="Arial" pitchFamily="34" charset="0"/>
              </a:rPr>
              <a:t>Focusing on helping them find more specific information should result in improved overall satisfaction.</a:t>
            </a:r>
            <a:endParaRPr lang="en-US" sz="1200" b="1" dirty="0" smtClean="0">
              <a:solidFill>
                <a:schemeClr val="bg1"/>
              </a:solidFill>
              <a:latin typeface="+mj-lt"/>
            </a:endParaRPr>
          </a:p>
        </p:txBody>
      </p:sp>
      <p:sp>
        <p:nvSpPr>
          <p:cNvPr id="41" name="Text Box 18"/>
          <p:cNvSpPr txBox="1">
            <a:spLocks noChangeArrowheads="1"/>
          </p:cNvSpPr>
          <p:nvPr/>
        </p:nvSpPr>
        <p:spPr bwMode="auto">
          <a:xfrm>
            <a:off x="1280942" y="1931848"/>
            <a:ext cx="2123864" cy="1415772"/>
          </a:xfrm>
          <a:prstGeom prst="rect">
            <a:avLst/>
          </a:prstGeom>
          <a:noFill/>
          <a:ln w="9525">
            <a:noFill/>
            <a:miter lim="800000"/>
            <a:headEnd/>
            <a:tailEnd/>
          </a:ln>
        </p:spPr>
        <p:txBody>
          <a:bodyPr wrap="square">
            <a:spAutoFit/>
          </a:bodyPr>
          <a:lstStyle/>
          <a:p>
            <a:pPr algn="ctr">
              <a:spcBef>
                <a:spcPct val="50000"/>
              </a:spcBef>
              <a:buFontTx/>
              <a:buNone/>
            </a:pPr>
            <a:r>
              <a:rPr lang="en-US" sz="1400" b="1" dirty="0" smtClean="0">
                <a:solidFill>
                  <a:srgbClr val="00B0F0"/>
                </a:solidFill>
                <a:latin typeface="+mj-lt"/>
              </a:rPr>
              <a:t>58% search users              </a:t>
            </a:r>
            <a:r>
              <a:rPr lang="en-US" sz="1400" dirty="0" smtClean="0">
                <a:latin typeface="+mj-lt"/>
              </a:rPr>
              <a:t/>
            </a:r>
            <a:br>
              <a:rPr lang="en-US" sz="1400" dirty="0" smtClean="0">
                <a:latin typeface="+mj-lt"/>
              </a:rPr>
            </a:br>
            <a:r>
              <a:rPr lang="en-US" sz="1200" b="1" dirty="0" smtClean="0">
                <a:latin typeface="+mj-lt"/>
              </a:rPr>
              <a:t>Satisfaction 65          Future Participation 53            Return 81                       Primary Resource 72  Recommend 73           Trust 70</a:t>
            </a:r>
          </a:p>
        </p:txBody>
      </p:sp>
      <p:pic>
        <p:nvPicPr>
          <p:cNvPr id="47" name="Picture 5" descr="Z:\_Style Guide\images\group.half.png"/>
          <p:cNvPicPr>
            <a:picLocks noChangeAspect="1" noChangeArrowheads="1"/>
          </p:cNvPicPr>
          <p:nvPr/>
        </p:nvPicPr>
        <p:blipFill>
          <a:blip r:embed="rId2" cstate="print">
            <a:duotone>
              <a:schemeClr val="accent1">
                <a:shade val="45000"/>
                <a:satMod val="135000"/>
              </a:schemeClr>
              <a:prstClr val="white"/>
            </a:duotone>
          </a:blip>
          <a:srcRect l="2791" t="5172" r="2326" b="6897"/>
          <a:stretch>
            <a:fillRect/>
          </a:stretch>
        </p:blipFill>
        <p:spPr bwMode="auto">
          <a:xfrm>
            <a:off x="1824351" y="894802"/>
            <a:ext cx="1037046" cy="1037046"/>
          </a:xfrm>
          <a:prstGeom prst="rect">
            <a:avLst/>
          </a:prstGeom>
          <a:noFill/>
        </p:spPr>
      </p:pic>
      <p:pic>
        <p:nvPicPr>
          <p:cNvPr id="57" name="Picture 5" descr="Z:\_Style Guide\images\group.half.png"/>
          <p:cNvPicPr>
            <a:picLocks noChangeAspect="1" noChangeArrowheads="1"/>
          </p:cNvPicPr>
          <p:nvPr/>
        </p:nvPicPr>
        <p:blipFill>
          <a:blip r:embed="rId2" cstate="print">
            <a:duotone>
              <a:schemeClr val="accent1">
                <a:shade val="45000"/>
                <a:satMod val="135000"/>
              </a:schemeClr>
              <a:prstClr val="white"/>
            </a:duotone>
          </a:blip>
          <a:srcRect l="2791" t="5172" r="2326" b="6897"/>
          <a:stretch>
            <a:fillRect/>
          </a:stretch>
        </p:blipFill>
        <p:spPr bwMode="auto">
          <a:xfrm>
            <a:off x="1615060" y="3873424"/>
            <a:ext cx="1037046" cy="1037046"/>
          </a:xfrm>
          <a:prstGeom prst="rect">
            <a:avLst/>
          </a:prstGeom>
          <a:noFill/>
        </p:spPr>
      </p:pic>
      <p:sp>
        <p:nvSpPr>
          <p:cNvPr id="4" name="Right Arrow 3"/>
          <p:cNvSpPr/>
          <p:nvPr/>
        </p:nvSpPr>
        <p:spPr bwMode="auto">
          <a:xfrm>
            <a:off x="4013788" y="1650085"/>
            <a:ext cx="776177" cy="797442"/>
          </a:xfrm>
          <a:prstGeom prst="rightArrow">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5" name="Rectangle 4"/>
          <p:cNvSpPr/>
          <p:nvPr/>
        </p:nvSpPr>
        <p:spPr>
          <a:xfrm>
            <a:off x="5275881" y="1637761"/>
            <a:ext cx="3177003" cy="1077218"/>
          </a:xfrm>
          <a:prstGeom prst="rect">
            <a:avLst/>
          </a:prstGeom>
        </p:spPr>
        <p:txBody>
          <a:bodyPr wrap="square">
            <a:spAutoFit/>
          </a:bodyPr>
          <a:lstStyle/>
          <a:p>
            <a:pPr algn="ctr"/>
            <a:r>
              <a:rPr lang="en-US" sz="1600" b="1" u="sng" dirty="0" smtClean="0">
                <a:solidFill>
                  <a:srgbClr val="00B0F0"/>
                </a:solidFill>
              </a:rPr>
              <a:t>Frequently Reported Issues:</a:t>
            </a:r>
          </a:p>
          <a:p>
            <a:pPr marL="171450" indent="-171450">
              <a:buFont typeface="Arial" panose="020B0604020202020204" pitchFamily="34" charset="0"/>
              <a:buChar char="•"/>
            </a:pPr>
            <a:r>
              <a:rPr lang="en-US" sz="1600" dirty="0" smtClean="0"/>
              <a:t>More specific, relevant results</a:t>
            </a:r>
            <a:endParaRPr lang="en-US" sz="1600" dirty="0"/>
          </a:p>
          <a:p>
            <a:pPr marL="171450" indent="-171450">
              <a:buFont typeface="Arial" panose="020B0604020202020204" pitchFamily="34" charset="0"/>
              <a:buChar char="•"/>
            </a:pPr>
            <a:r>
              <a:rPr lang="en-US" sz="1600" dirty="0" smtClean="0"/>
              <a:t>Improved functionality</a:t>
            </a:r>
          </a:p>
          <a:p>
            <a:pPr marL="171450" indent="-171450">
              <a:buFont typeface="Arial" panose="020B0604020202020204" pitchFamily="34" charset="0"/>
              <a:buChar char="•"/>
            </a:pPr>
            <a:r>
              <a:rPr lang="en-US" sz="1600" dirty="0" smtClean="0"/>
              <a:t>More tools</a:t>
            </a:r>
            <a:endParaRPr lang="en-US" sz="1600" dirty="0"/>
          </a:p>
        </p:txBody>
      </p:sp>
      <p:sp>
        <p:nvSpPr>
          <p:cNvPr id="67" name="Text Box 18"/>
          <p:cNvSpPr txBox="1">
            <a:spLocks noChangeArrowheads="1"/>
          </p:cNvSpPr>
          <p:nvPr/>
        </p:nvSpPr>
        <p:spPr bwMode="auto">
          <a:xfrm>
            <a:off x="1071651" y="4825983"/>
            <a:ext cx="2123864" cy="1231106"/>
          </a:xfrm>
          <a:prstGeom prst="rect">
            <a:avLst/>
          </a:prstGeom>
          <a:noFill/>
          <a:ln w="9525">
            <a:noFill/>
            <a:miter lim="800000"/>
            <a:headEnd/>
            <a:tailEnd/>
          </a:ln>
        </p:spPr>
        <p:txBody>
          <a:bodyPr wrap="square">
            <a:spAutoFit/>
          </a:bodyPr>
          <a:lstStyle/>
          <a:p>
            <a:pPr algn="ctr">
              <a:spcBef>
                <a:spcPct val="50000"/>
              </a:spcBef>
              <a:buFontTx/>
              <a:buNone/>
            </a:pPr>
            <a:r>
              <a:rPr lang="en-US" sz="1400" b="1" dirty="0" smtClean="0">
                <a:solidFill>
                  <a:srgbClr val="00B0F0"/>
                </a:solidFill>
                <a:latin typeface="+mj-lt"/>
              </a:rPr>
              <a:t>58% search users              </a:t>
            </a:r>
            <a:r>
              <a:rPr lang="en-US" sz="1400" dirty="0" smtClean="0">
                <a:latin typeface="+mj-lt"/>
              </a:rPr>
              <a:t/>
            </a:r>
            <a:br>
              <a:rPr lang="en-US" sz="1400" dirty="0" smtClean="0">
                <a:latin typeface="+mj-lt"/>
              </a:rPr>
            </a:br>
            <a:r>
              <a:rPr lang="en-US" sz="1200" b="1" dirty="0" smtClean="0">
                <a:latin typeface="+mj-lt"/>
              </a:rPr>
              <a:t>Future Participation 53 Return 81                     Primary Resource 72  Recommend 73           Trust 70</a:t>
            </a:r>
          </a:p>
        </p:txBody>
      </p:sp>
      <p:sp>
        <p:nvSpPr>
          <p:cNvPr id="68" name="Right Arrow 67"/>
          <p:cNvSpPr/>
          <p:nvPr/>
        </p:nvSpPr>
        <p:spPr bwMode="auto">
          <a:xfrm>
            <a:off x="3198621" y="4622988"/>
            <a:ext cx="490877" cy="574964"/>
          </a:xfrm>
          <a:prstGeom prst="rightArrow">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69" name="Right Arrow 68"/>
          <p:cNvSpPr/>
          <p:nvPr/>
        </p:nvSpPr>
        <p:spPr bwMode="auto">
          <a:xfrm>
            <a:off x="5446001" y="4621216"/>
            <a:ext cx="490877" cy="574964"/>
          </a:xfrm>
          <a:prstGeom prst="rightArrow">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pic>
        <p:nvPicPr>
          <p:cNvPr id="70" name="Picture 5" descr="Z:\_Style Guide\images\group.half.png"/>
          <p:cNvPicPr>
            <a:picLocks noChangeAspect="1" noChangeArrowheads="1"/>
          </p:cNvPicPr>
          <p:nvPr/>
        </p:nvPicPr>
        <p:blipFill>
          <a:blip r:embed="rId2" cstate="print">
            <a:duotone>
              <a:schemeClr val="accent1">
                <a:shade val="45000"/>
                <a:satMod val="135000"/>
              </a:schemeClr>
              <a:prstClr val="white"/>
            </a:duotone>
          </a:blip>
          <a:srcRect l="2791" t="5172" r="2326" b="6897"/>
          <a:stretch>
            <a:fillRect/>
          </a:stretch>
        </p:blipFill>
        <p:spPr bwMode="auto">
          <a:xfrm>
            <a:off x="6658432" y="3894690"/>
            <a:ext cx="1037046" cy="1037046"/>
          </a:xfrm>
          <a:prstGeom prst="rect">
            <a:avLst/>
          </a:prstGeom>
          <a:noFill/>
        </p:spPr>
      </p:pic>
      <p:sp>
        <p:nvSpPr>
          <p:cNvPr id="71" name="Text Box 18"/>
          <p:cNvSpPr txBox="1">
            <a:spLocks noChangeArrowheads="1"/>
          </p:cNvSpPr>
          <p:nvPr/>
        </p:nvSpPr>
        <p:spPr bwMode="auto">
          <a:xfrm>
            <a:off x="6115023" y="4825983"/>
            <a:ext cx="2123864" cy="1231106"/>
          </a:xfrm>
          <a:prstGeom prst="rect">
            <a:avLst/>
          </a:prstGeom>
          <a:noFill/>
          <a:ln w="9525">
            <a:noFill/>
            <a:miter lim="800000"/>
            <a:headEnd/>
            <a:tailEnd/>
          </a:ln>
        </p:spPr>
        <p:txBody>
          <a:bodyPr wrap="square">
            <a:spAutoFit/>
          </a:bodyPr>
          <a:lstStyle/>
          <a:p>
            <a:pPr algn="ctr">
              <a:spcBef>
                <a:spcPct val="50000"/>
              </a:spcBef>
              <a:buFontTx/>
              <a:buNone/>
            </a:pPr>
            <a:r>
              <a:rPr lang="en-US" sz="1400" b="1" dirty="0" smtClean="0">
                <a:solidFill>
                  <a:srgbClr val="00B0F0"/>
                </a:solidFill>
                <a:latin typeface="+mj-lt"/>
              </a:rPr>
              <a:t>58% search users              </a:t>
            </a:r>
            <a:r>
              <a:rPr lang="en-US" sz="1400" dirty="0" smtClean="0">
                <a:latin typeface="+mj-lt"/>
              </a:rPr>
              <a:t/>
            </a:r>
            <a:br>
              <a:rPr lang="en-US" sz="1400" dirty="0" smtClean="0">
                <a:latin typeface="+mj-lt"/>
              </a:rPr>
            </a:br>
            <a:r>
              <a:rPr lang="en-US" sz="1200" b="1" dirty="0" smtClean="0">
                <a:latin typeface="+mj-lt"/>
              </a:rPr>
              <a:t>Future Participation </a:t>
            </a:r>
            <a:r>
              <a:rPr lang="en-US" sz="1200" b="1" dirty="0" smtClean="0">
                <a:solidFill>
                  <a:srgbClr val="C00000"/>
                </a:solidFill>
                <a:latin typeface="+mj-lt"/>
              </a:rPr>
              <a:t>+1   </a:t>
            </a:r>
            <a:r>
              <a:rPr lang="en-US" sz="1200" b="1" dirty="0" smtClean="0">
                <a:latin typeface="+mj-lt"/>
              </a:rPr>
              <a:t>Return </a:t>
            </a:r>
            <a:r>
              <a:rPr lang="en-US" sz="1200" b="1" dirty="0" smtClean="0">
                <a:solidFill>
                  <a:srgbClr val="C00000"/>
                </a:solidFill>
                <a:latin typeface="+mj-lt"/>
              </a:rPr>
              <a:t>+3                   </a:t>
            </a:r>
            <a:r>
              <a:rPr lang="en-US" sz="1200" b="1" dirty="0" smtClean="0">
                <a:latin typeface="+mj-lt"/>
              </a:rPr>
              <a:t>Primary Resource </a:t>
            </a:r>
            <a:r>
              <a:rPr lang="en-US" sz="1200" b="1" dirty="0" smtClean="0">
                <a:solidFill>
                  <a:srgbClr val="C00000"/>
                </a:solidFill>
                <a:latin typeface="+mj-lt"/>
              </a:rPr>
              <a:t>+4  </a:t>
            </a:r>
            <a:r>
              <a:rPr lang="en-US" sz="1200" b="1" dirty="0" smtClean="0">
                <a:latin typeface="+mj-lt"/>
              </a:rPr>
              <a:t>Recommend </a:t>
            </a:r>
            <a:r>
              <a:rPr lang="en-US" sz="1200" b="1" dirty="0" smtClean="0">
                <a:solidFill>
                  <a:srgbClr val="C00000"/>
                </a:solidFill>
                <a:latin typeface="+mj-lt"/>
              </a:rPr>
              <a:t>+4           </a:t>
            </a:r>
            <a:r>
              <a:rPr lang="en-US" sz="1200" b="1" dirty="0" smtClean="0">
                <a:latin typeface="+mj-lt"/>
              </a:rPr>
              <a:t>Trust </a:t>
            </a:r>
            <a:r>
              <a:rPr lang="en-US" sz="1200" b="1" dirty="0" smtClean="0">
                <a:solidFill>
                  <a:srgbClr val="C00000"/>
                </a:solidFill>
                <a:latin typeface="+mj-lt"/>
              </a:rPr>
              <a:t>+3</a:t>
            </a:r>
          </a:p>
        </p:txBody>
      </p:sp>
      <p:sp>
        <p:nvSpPr>
          <p:cNvPr id="7" name="TextBox 6"/>
          <p:cNvSpPr txBox="1"/>
          <p:nvPr/>
        </p:nvSpPr>
        <p:spPr>
          <a:xfrm>
            <a:off x="3677798" y="4462422"/>
            <a:ext cx="1756503" cy="892552"/>
          </a:xfrm>
          <a:prstGeom prst="rect">
            <a:avLst/>
          </a:prstGeom>
          <a:noFill/>
        </p:spPr>
        <p:txBody>
          <a:bodyPr wrap="square" rtlCol="0">
            <a:spAutoFit/>
          </a:bodyPr>
          <a:lstStyle/>
          <a:p>
            <a:pPr algn="ctr"/>
            <a:r>
              <a:rPr lang="en-US" sz="1600" b="1" dirty="0" smtClean="0"/>
              <a:t>Satisfaction</a:t>
            </a:r>
          </a:p>
          <a:p>
            <a:pPr algn="ctr"/>
            <a:r>
              <a:rPr lang="en-US" b="1" strike="sngStrike" dirty="0" smtClean="0"/>
              <a:t>65</a:t>
            </a:r>
          </a:p>
          <a:p>
            <a:pPr algn="ctr"/>
            <a:r>
              <a:rPr lang="en-US" b="1" dirty="0" smtClean="0">
                <a:solidFill>
                  <a:srgbClr val="C00000"/>
                </a:solidFill>
              </a:rPr>
              <a:t>70</a:t>
            </a:r>
            <a:endParaRPr lang="en-US" b="1" dirty="0">
              <a:solidFill>
                <a:srgbClr val="C00000"/>
              </a:solidFill>
            </a:endParaRPr>
          </a:p>
        </p:txBody>
      </p:sp>
    </p:spTree>
    <p:extLst>
      <p:ext uri="{BB962C8B-B14F-4D97-AF65-F5344CB8AC3E}">
        <p14:creationId xmlns:p14="http://schemas.microsoft.com/office/powerpoint/2010/main" val="4148839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990600" y="1306032"/>
            <a:ext cx="7315200" cy="4693593"/>
          </a:xfrm>
          <a:prstGeom prst="rect">
            <a:avLst/>
          </a:prstGeom>
          <a:noFill/>
          <a:ln w="9525">
            <a:noFill/>
            <a:miter lim="800000"/>
            <a:headEnd/>
            <a:tailEnd/>
          </a:ln>
        </p:spPr>
        <p:txBody>
          <a:bodyPr wrap="square">
            <a:spAutoFit/>
          </a:bodyPr>
          <a:lstStyle/>
          <a:p>
            <a:pPr>
              <a:spcBef>
                <a:spcPct val="50000"/>
              </a:spcBef>
            </a:pPr>
            <a:r>
              <a:rPr lang="en-US" sz="1300" b="1" dirty="0" smtClean="0">
                <a:solidFill>
                  <a:schemeClr val="tx1">
                    <a:lumMod val="90000"/>
                    <a:lumOff val="10000"/>
                  </a:schemeClr>
                </a:solidFill>
                <a:latin typeface="+mj-lt"/>
                <a:cs typeface="Arial" pitchFamily="34" charset="0"/>
              </a:rPr>
              <a:t>Key Finding</a:t>
            </a:r>
          </a:p>
          <a:p>
            <a:r>
              <a:rPr lang="en-US" sz="1300" dirty="0">
                <a:solidFill>
                  <a:schemeClr val="tx1">
                    <a:lumMod val="90000"/>
                    <a:lumOff val="10000"/>
                  </a:schemeClr>
                </a:solidFill>
                <a:latin typeface="+mj-lt"/>
              </a:rPr>
              <a:t>Over half of respondents answer that they use one of the search features to find information on the site.  </a:t>
            </a:r>
            <a:r>
              <a:rPr lang="en-US" sz="1300" dirty="0" smtClean="0">
                <a:solidFill>
                  <a:schemeClr val="tx1">
                    <a:lumMod val="90000"/>
                    <a:lumOff val="10000"/>
                  </a:schemeClr>
                </a:solidFill>
                <a:latin typeface="+mj-lt"/>
              </a:rPr>
              <a:t>Of </a:t>
            </a:r>
            <a:r>
              <a:rPr lang="en-US" sz="1300" dirty="0">
                <a:solidFill>
                  <a:schemeClr val="tx1">
                    <a:lumMod val="90000"/>
                    <a:lumOff val="10000"/>
                  </a:schemeClr>
                </a:solidFill>
                <a:latin typeface="+mj-lt"/>
              </a:rPr>
              <a:t>the various navigation methods, respondents using the search features score satisfaction lower than those using the other navigation methods resulting in a lower likelihood to return to the site, use it as a primary resource, recommend it to others or trust it.</a:t>
            </a:r>
          </a:p>
          <a:p>
            <a:pPr>
              <a:spcBef>
                <a:spcPct val="50000"/>
              </a:spcBef>
            </a:pPr>
            <a:endParaRPr lang="en-US" sz="1300" b="1" dirty="0" smtClean="0">
              <a:solidFill>
                <a:schemeClr val="tx1">
                  <a:lumMod val="90000"/>
                  <a:lumOff val="10000"/>
                </a:schemeClr>
              </a:solidFill>
              <a:latin typeface="+mj-lt"/>
              <a:cs typeface="Arial" pitchFamily="34" charset="0"/>
            </a:endParaRPr>
          </a:p>
          <a:p>
            <a:pPr>
              <a:spcBef>
                <a:spcPct val="50000"/>
              </a:spcBef>
            </a:pPr>
            <a:r>
              <a:rPr lang="en-US" sz="1300" b="1" dirty="0" smtClean="0">
                <a:solidFill>
                  <a:schemeClr val="tx1">
                    <a:lumMod val="90000"/>
                    <a:lumOff val="10000"/>
                  </a:schemeClr>
                </a:solidFill>
                <a:latin typeface="+mj-lt"/>
                <a:cs typeface="Arial" pitchFamily="34" charset="0"/>
              </a:rPr>
              <a:t>Recommendations</a:t>
            </a:r>
          </a:p>
          <a:p>
            <a:pPr>
              <a:spcBef>
                <a:spcPct val="50000"/>
              </a:spcBef>
              <a:buClr>
                <a:srgbClr val="009CDE"/>
              </a:buClr>
            </a:pPr>
            <a:r>
              <a:rPr lang="en-US" sz="1300" dirty="0" smtClean="0">
                <a:solidFill>
                  <a:schemeClr val="tx1">
                    <a:lumMod val="90000"/>
                    <a:lumOff val="10000"/>
                  </a:schemeClr>
                </a:solidFill>
                <a:latin typeface="+mj-lt"/>
                <a:cs typeface="Arial" pitchFamily="34" charset="0"/>
              </a:rPr>
              <a:t>Focus on top priorities for search users, including navigation, search and functionality.  Specifically, investigate ways in which to provide them with more specific and relevant information.  </a:t>
            </a:r>
          </a:p>
          <a:p>
            <a:pPr marL="742950" lvl="1" indent="-285750">
              <a:spcBef>
                <a:spcPct val="50000"/>
              </a:spcBef>
              <a:buClr>
                <a:srgbClr val="009CDE"/>
              </a:buClr>
              <a:buFont typeface="Arial" pitchFamily="34" charset="0"/>
              <a:buChar char="&gt;"/>
            </a:pPr>
            <a:r>
              <a:rPr lang="en-US" sz="1300" b="1" dirty="0" smtClean="0">
                <a:solidFill>
                  <a:schemeClr val="tx1">
                    <a:lumMod val="90000"/>
                    <a:lumOff val="10000"/>
                  </a:schemeClr>
                </a:solidFill>
                <a:latin typeface="+mj-lt"/>
                <a:cs typeface="Arial" pitchFamily="34" charset="0"/>
              </a:rPr>
              <a:t>Audit the basic search feature </a:t>
            </a:r>
            <a:r>
              <a:rPr lang="en-US" sz="1300" dirty="0" smtClean="0">
                <a:solidFill>
                  <a:schemeClr val="tx1">
                    <a:lumMod val="90000"/>
                    <a:lumOff val="10000"/>
                  </a:schemeClr>
                </a:solidFill>
                <a:latin typeface="+mj-lt"/>
                <a:cs typeface="Arial" pitchFamily="34" charset="0"/>
              </a:rPr>
              <a:t>to ensure that it is returning a reasonable number of results that are relevant to the terms searched.</a:t>
            </a:r>
          </a:p>
          <a:p>
            <a:pPr marL="742950" lvl="1" indent="-285750">
              <a:spcBef>
                <a:spcPct val="50000"/>
              </a:spcBef>
              <a:buClr>
                <a:srgbClr val="009CDE"/>
              </a:buClr>
              <a:buFont typeface="Arial" pitchFamily="34" charset="0"/>
              <a:buChar char="&gt;"/>
            </a:pPr>
            <a:r>
              <a:rPr lang="en-US" sz="1300" dirty="0" smtClean="0">
                <a:solidFill>
                  <a:schemeClr val="tx1">
                    <a:lumMod val="90000"/>
                    <a:lumOff val="10000"/>
                  </a:schemeClr>
                </a:solidFill>
                <a:latin typeface="+mj-lt"/>
                <a:cs typeface="Arial" pitchFamily="34" charset="0"/>
              </a:rPr>
              <a:t>Consider making the </a:t>
            </a:r>
            <a:r>
              <a:rPr lang="en-US" sz="1300" b="1" dirty="0" smtClean="0">
                <a:solidFill>
                  <a:schemeClr val="tx1">
                    <a:lumMod val="90000"/>
                    <a:lumOff val="10000"/>
                  </a:schemeClr>
                </a:solidFill>
                <a:latin typeface="+mj-lt"/>
                <a:cs typeface="Arial" pitchFamily="34" charset="0"/>
              </a:rPr>
              <a:t>advanced search feature more accessible </a:t>
            </a:r>
            <a:r>
              <a:rPr lang="en-US" sz="1300" dirty="0" smtClean="0">
                <a:solidFill>
                  <a:schemeClr val="tx1">
                    <a:lumMod val="90000"/>
                    <a:lumOff val="10000"/>
                  </a:schemeClr>
                </a:solidFill>
                <a:latin typeface="+mj-lt"/>
                <a:cs typeface="Arial" pitchFamily="34" charset="0"/>
              </a:rPr>
              <a:t>to visitors.  </a:t>
            </a:r>
          </a:p>
          <a:p>
            <a:pPr marL="742950" lvl="1" indent="-285750">
              <a:spcBef>
                <a:spcPct val="50000"/>
              </a:spcBef>
              <a:buClr>
                <a:srgbClr val="009CDE"/>
              </a:buClr>
              <a:buFont typeface="Arial" pitchFamily="34" charset="0"/>
              <a:buChar char="&gt;"/>
            </a:pPr>
            <a:r>
              <a:rPr lang="en-US" sz="1300" dirty="0" smtClean="0">
                <a:solidFill>
                  <a:schemeClr val="tx1">
                    <a:lumMod val="90000"/>
                    <a:lumOff val="10000"/>
                  </a:schemeClr>
                </a:solidFill>
                <a:latin typeface="+mj-lt"/>
                <a:cs typeface="Arial" pitchFamily="34" charset="0"/>
              </a:rPr>
              <a:t>Review the process of finding detailed reports, documents and tables on the site.  Determine whether or not it would be useful to </a:t>
            </a:r>
            <a:r>
              <a:rPr lang="en-US" sz="1300" b="1" dirty="0" smtClean="0">
                <a:solidFill>
                  <a:schemeClr val="tx1">
                    <a:lumMod val="90000"/>
                    <a:lumOff val="10000"/>
                  </a:schemeClr>
                </a:solidFill>
                <a:latin typeface="+mj-lt"/>
                <a:cs typeface="Arial" pitchFamily="34" charset="0"/>
              </a:rPr>
              <a:t>add additional features</a:t>
            </a:r>
            <a:r>
              <a:rPr lang="en-US" sz="1300" dirty="0" smtClean="0">
                <a:solidFill>
                  <a:schemeClr val="tx1">
                    <a:lumMod val="90000"/>
                    <a:lumOff val="10000"/>
                  </a:schemeClr>
                </a:solidFill>
                <a:latin typeface="+mj-lt"/>
                <a:cs typeface="Arial" pitchFamily="34" charset="0"/>
              </a:rPr>
              <a:t>, like a separate search feature, a link on the homepage or lists of available reporting.</a:t>
            </a:r>
          </a:p>
          <a:p>
            <a:pPr marL="742950" lvl="1" indent="-285750">
              <a:spcBef>
                <a:spcPct val="50000"/>
              </a:spcBef>
              <a:buClr>
                <a:srgbClr val="009CDE"/>
              </a:buClr>
              <a:buFont typeface="Arial" pitchFamily="34" charset="0"/>
              <a:buChar char="&gt;"/>
            </a:pPr>
            <a:r>
              <a:rPr lang="en-US" sz="1300" b="1" dirty="0" smtClean="0">
                <a:solidFill>
                  <a:schemeClr val="tx1">
                    <a:lumMod val="90000"/>
                    <a:lumOff val="10000"/>
                  </a:schemeClr>
                </a:solidFill>
                <a:latin typeface="+mj-lt"/>
                <a:cs typeface="Arial" pitchFamily="34" charset="0"/>
              </a:rPr>
              <a:t>Reconsider the organization of available data and reports</a:t>
            </a:r>
            <a:r>
              <a:rPr lang="en-US" sz="1300" dirty="0" smtClean="0">
                <a:solidFill>
                  <a:schemeClr val="tx1">
                    <a:lumMod val="90000"/>
                    <a:lumOff val="10000"/>
                  </a:schemeClr>
                </a:solidFill>
                <a:latin typeface="+mj-lt"/>
                <a:cs typeface="Arial" pitchFamily="34" charset="0"/>
              </a:rPr>
              <a:t>.  A different format or structure might help visitors find information faster.</a:t>
            </a:r>
          </a:p>
          <a:p>
            <a:pPr marL="742950" lvl="1" indent="-285750">
              <a:spcBef>
                <a:spcPct val="50000"/>
              </a:spcBef>
              <a:buClr>
                <a:srgbClr val="009CDE"/>
              </a:buClr>
              <a:buFont typeface="Arial" pitchFamily="34" charset="0"/>
              <a:buChar char="&gt;"/>
            </a:pPr>
            <a:endParaRPr lang="en-US" sz="1300" dirty="0">
              <a:solidFill>
                <a:schemeClr val="tx1">
                  <a:lumMod val="90000"/>
                  <a:lumOff val="10000"/>
                </a:schemeClr>
              </a:solidFill>
              <a:latin typeface="+mj-lt"/>
              <a:cs typeface="Arial" pitchFamily="34" charset="0"/>
            </a:endParaRPr>
          </a:p>
        </p:txBody>
      </p:sp>
      <p:sp>
        <p:nvSpPr>
          <p:cNvPr id="6" name="Title 5"/>
          <p:cNvSpPr>
            <a:spLocks noGrp="1"/>
          </p:cNvSpPr>
          <p:nvPr>
            <p:ph type="title"/>
          </p:nvPr>
        </p:nvSpPr>
        <p:spPr>
          <a:prstGeom prst="rect">
            <a:avLst/>
          </a:prstGeom>
        </p:spPr>
        <p:txBody>
          <a:bodyPr/>
          <a:lstStyle/>
          <a:p>
            <a:r>
              <a:rPr lang="en-US" sz="1800" dirty="0" smtClean="0"/>
              <a:t>Recommendations</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lstStyle/>
          <a:p>
            <a:r>
              <a:rPr lang="en-US" sz="1800" dirty="0" smtClean="0"/>
              <a:t>ForeSee Methodology</a:t>
            </a:r>
            <a:r>
              <a:rPr lang="en-US" sz="1800" dirty="0" smtClean="0">
                <a:latin typeface="Arial Black" pitchFamily="34" charset="0"/>
              </a:rPr>
              <a:t/>
            </a:r>
            <a:br>
              <a:rPr lang="en-US" sz="1800" dirty="0" smtClean="0">
                <a:latin typeface="Arial Black" pitchFamily="34" charset="0"/>
              </a:rPr>
            </a:br>
            <a:r>
              <a:rPr lang="en-US" sz="1800" b="0" dirty="0" smtClean="0">
                <a:latin typeface="Arial" pitchFamily="34" charset="0"/>
                <a:cs typeface="Arial" pitchFamily="34" charset="0"/>
              </a:rPr>
              <a:t>Measuring the Visitor Experience</a:t>
            </a:r>
            <a:endParaRPr lang="en-US" sz="1800" b="0" dirty="0"/>
          </a:p>
        </p:txBody>
      </p:sp>
      <p:grpSp>
        <p:nvGrpSpPr>
          <p:cNvPr id="3" name="Group 2"/>
          <p:cNvGrpSpPr/>
          <p:nvPr/>
        </p:nvGrpSpPr>
        <p:grpSpPr>
          <a:xfrm>
            <a:off x="1917687" y="2438400"/>
            <a:ext cx="5084569" cy="1905000"/>
            <a:chOff x="988685" y="4227246"/>
            <a:chExt cx="5084569" cy="1905000"/>
          </a:xfrm>
        </p:grpSpPr>
        <p:pic>
          <p:nvPicPr>
            <p:cNvPr id="8" name="Picture 2" descr="C:\Users\kathleen.porter\Documents\foresee-satisfaction-multichannel-print-final_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8841"/>
            <a:stretch/>
          </p:blipFill>
          <p:spPr bwMode="auto">
            <a:xfrm>
              <a:off x="988685" y="4227246"/>
              <a:ext cx="5084569" cy="190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4250709" y="5187707"/>
              <a:ext cx="381000" cy="38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indent="-230188" fontAlgn="base">
                <a:lnSpc>
                  <a:spcPct val="90000"/>
                </a:lnSpc>
                <a:spcBef>
                  <a:spcPct val="20000"/>
                </a:spcBef>
                <a:spcAft>
                  <a:spcPct val="0"/>
                </a:spcAft>
                <a:buFontTx/>
                <a:buChar char="–"/>
              </a:pPr>
              <a:endParaRPr lang="en-US" sz="1600" smtClean="0">
                <a:solidFill>
                  <a:srgbClr val="151515"/>
                </a:solidFill>
              </a:endParaRPr>
            </a:p>
          </p:txBody>
        </p:sp>
        <p:sp>
          <p:nvSpPr>
            <p:cNvPr id="15" name="Rectangle 14"/>
            <p:cNvSpPr/>
            <p:nvPr/>
          </p:nvSpPr>
          <p:spPr bwMode="auto">
            <a:xfrm>
              <a:off x="2424804" y="5179746"/>
              <a:ext cx="411480" cy="38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indent="-230188" fontAlgn="base">
                <a:lnSpc>
                  <a:spcPct val="90000"/>
                </a:lnSpc>
                <a:spcBef>
                  <a:spcPct val="20000"/>
                </a:spcBef>
                <a:spcAft>
                  <a:spcPct val="0"/>
                </a:spcAft>
                <a:buFontTx/>
                <a:buChar char="–"/>
              </a:pPr>
              <a:endParaRPr lang="en-US" sz="1600" smtClean="0">
                <a:solidFill>
                  <a:srgbClr val="151515"/>
                </a:solidFill>
              </a:endParaRPr>
            </a:p>
          </p:txBody>
        </p:sp>
        <p:cxnSp>
          <p:nvCxnSpPr>
            <p:cNvPr id="12" name="Straight Arrow Connector 11"/>
            <p:cNvCxnSpPr/>
            <p:nvPr/>
          </p:nvCxnSpPr>
          <p:spPr bwMode="auto">
            <a:xfrm>
              <a:off x="2452048" y="5410200"/>
              <a:ext cx="381000" cy="0"/>
            </a:xfrm>
            <a:prstGeom prst="straightConnector1">
              <a:avLst/>
            </a:prstGeom>
            <a:solidFill>
              <a:schemeClr val="accent1"/>
            </a:solidFill>
            <a:ln w="76200" cap="flat" cmpd="sng" algn="ctr">
              <a:solidFill>
                <a:srgbClr val="E1523D"/>
              </a:solidFill>
              <a:prstDash val="solid"/>
              <a:round/>
              <a:headEnd type="none" w="med" len="med"/>
              <a:tailEnd type="triangle" w="med" len="med"/>
            </a:ln>
            <a:effectLst/>
          </p:spPr>
        </p:cxnSp>
        <p:cxnSp>
          <p:nvCxnSpPr>
            <p:cNvPr id="14" name="Straight Arrow Connector 13"/>
            <p:cNvCxnSpPr/>
            <p:nvPr/>
          </p:nvCxnSpPr>
          <p:spPr bwMode="auto">
            <a:xfrm>
              <a:off x="4267200" y="5410200"/>
              <a:ext cx="381000" cy="0"/>
            </a:xfrm>
            <a:prstGeom prst="straightConnector1">
              <a:avLst/>
            </a:prstGeom>
            <a:solidFill>
              <a:schemeClr val="accent1"/>
            </a:solidFill>
            <a:ln w="76200" cap="flat" cmpd="sng" algn="ctr">
              <a:solidFill>
                <a:srgbClr val="E1523D"/>
              </a:solidFill>
              <a:prstDash val="solid"/>
              <a:round/>
              <a:headEnd type="none" w="med" len="med"/>
              <a:tailEnd type="triangle" w="med" len="med"/>
            </a:ln>
            <a:effectLst/>
          </p:spPr>
        </p:cxnSp>
      </p:grpSp>
      <p:sp>
        <p:nvSpPr>
          <p:cNvPr id="23" name="Text Box 5"/>
          <p:cNvSpPr txBox="1">
            <a:spLocks noChangeArrowheads="1"/>
          </p:cNvSpPr>
          <p:nvPr/>
        </p:nvSpPr>
        <p:spPr bwMode="auto">
          <a:xfrm>
            <a:off x="609600" y="1378565"/>
            <a:ext cx="8077200" cy="584775"/>
          </a:xfrm>
          <a:prstGeom prst="rect">
            <a:avLst/>
          </a:prstGeom>
          <a:noFill/>
          <a:ln w="9525">
            <a:noFill/>
            <a:miter lim="800000"/>
            <a:headEnd/>
            <a:tailEnd/>
          </a:ln>
        </p:spPr>
        <p:txBody>
          <a:bodyPr wrap="square">
            <a:spAutoFit/>
          </a:bodyPr>
          <a:lstStyle/>
          <a:p>
            <a:pPr marL="0" lvl="1" indent="-119063"/>
            <a:r>
              <a:rPr lang="en-US" sz="1600" b="1" dirty="0" smtClean="0">
                <a:solidFill>
                  <a:schemeClr val="tx1">
                    <a:lumMod val="90000"/>
                    <a:lumOff val="10000"/>
                  </a:schemeClr>
                </a:solidFill>
              </a:rPr>
              <a:t>ForeSee applies proven science and technology to the measurement and analysis of the visitor </a:t>
            </a:r>
            <a:r>
              <a:rPr lang="en-US" sz="1600" b="1" dirty="0">
                <a:solidFill>
                  <a:schemeClr val="tx1">
                    <a:lumMod val="90000"/>
                    <a:lumOff val="10000"/>
                  </a:schemeClr>
                </a:solidFill>
              </a:rPr>
              <a:t>experience through the lens of </a:t>
            </a:r>
            <a:r>
              <a:rPr lang="en-US" sz="1600" b="1" dirty="0" smtClean="0">
                <a:solidFill>
                  <a:schemeClr val="tx1">
                    <a:lumMod val="90000"/>
                    <a:lumOff val="10000"/>
                  </a:schemeClr>
                </a:solidFill>
              </a:rPr>
              <a:t>visitor satisfaction.</a:t>
            </a:r>
            <a:endParaRPr lang="en-US" sz="1600" dirty="0" smtClean="0">
              <a:solidFill>
                <a:schemeClr val="tx1">
                  <a:lumMod val="90000"/>
                  <a:lumOff val="10000"/>
                </a:schemeClr>
              </a:solidFill>
              <a:cs typeface="Arial" pitchFamily="34" charset="0"/>
            </a:endParaRPr>
          </a:p>
        </p:txBody>
      </p:sp>
      <p:sp>
        <p:nvSpPr>
          <p:cNvPr id="22" name="Text Box 5"/>
          <p:cNvSpPr txBox="1">
            <a:spLocks noChangeArrowheads="1"/>
          </p:cNvSpPr>
          <p:nvPr/>
        </p:nvSpPr>
        <p:spPr bwMode="auto">
          <a:xfrm>
            <a:off x="609600" y="5311170"/>
            <a:ext cx="8229600" cy="784830"/>
          </a:xfrm>
          <a:prstGeom prst="rect">
            <a:avLst/>
          </a:prstGeom>
          <a:noFill/>
          <a:ln w="9525">
            <a:noFill/>
            <a:miter lim="800000"/>
            <a:headEnd/>
            <a:tailEnd/>
          </a:ln>
        </p:spPr>
        <p:txBody>
          <a:bodyPr wrap="square">
            <a:spAutoFit/>
          </a:bodyPr>
          <a:lstStyle/>
          <a:p>
            <a:pPr marL="119063" indent="-119063">
              <a:lnSpc>
                <a:spcPct val="150000"/>
              </a:lnSpc>
            </a:pPr>
            <a:r>
              <a:rPr lang="en-US" sz="1500" b="1" dirty="0" smtClean="0">
                <a:solidFill>
                  <a:schemeClr val="tx1">
                    <a:lumMod val="90000"/>
                    <a:lumOff val="10000"/>
                  </a:schemeClr>
                </a:solidFill>
                <a:cs typeface="Arial" pitchFamily="34" charset="0"/>
              </a:rPr>
              <a:t>Analysis </a:t>
            </a:r>
            <a:r>
              <a:rPr lang="en-US" sz="1500" b="1" dirty="0">
                <a:solidFill>
                  <a:schemeClr val="tx1">
                    <a:lumMod val="90000"/>
                    <a:lumOff val="10000"/>
                  </a:schemeClr>
                </a:solidFill>
                <a:cs typeface="Arial" pitchFamily="34" charset="0"/>
              </a:rPr>
              <a:t>of </a:t>
            </a:r>
            <a:r>
              <a:rPr lang="en-US" sz="1500" b="1" dirty="0" smtClean="0">
                <a:solidFill>
                  <a:schemeClr val="tx1">
                    <a:lumMod val="90000"/>
                    <a:lumOff val="10000"/>
                  </a:schemeClr>
                </a:solidFill>
                <a:cs typeface="Arial" pitchFamily="34" charset="0"/>
              </a:rPr>
              <a:t>the visitor </a:t>
            </a:r>
            <a:r>
              <a:rPr lang="en-US" sz="1500" b="1" dirty="0">
                <a:solidFill>
                  <a:schemeClr val="tx1">
                    <a:lumMod val="90000"/>
                    <a:lumOff val="10000"/>
                  </a:schemeClr>
                </a:solidFill>
                <a:cs typeface="Arial" pitchFamily="34" charset="0"/>
              </a:rPr>
              <a:t>experience will enable your organization to understand</a:t>
            </a:r>
            <a:r>
              <a:rPr lang="en-US" sz="1500" b="1" dirty="0" smtClean="0">
                <a:solidFill>
                  <a:schemeClr val="tx1">
                    <a:lumMod val="90000"/>
                    <a:lumOff val="10000"/>
                  </a:schemeClr>
                </a:solidFill>
                <a:cs typeface="Arial" pitchFamily="34" charset="0"/>
              </a:rPr>
              <a:t>…</a:t>
            </a:r>
          </a:p>
          <a:p>
            <a:pPr>
              <a:lnSpc>
                <a:spcPct val="150000"/>
              </a:lnSpc>
              <a:buClr>
                <a:srgbClr val="FF0000"/>
              </a:buClr>
            </a:pPr>
            <a:r>
              <a:rPr lang="en-US" sz="1500" b="1" dirty="0" smtClean="0">
                <a:solidFill>
                  <a:srgbClr val="E1523D"/>
                </a:solidFill>
                <a:cs typeface="Arial" pitchFamily="34" charset="0"/>
              </a:rPr>
              <a:t>How </a:t>
            </a:r>
            <a:r>
              <a:rPr lang="en-US" sz="1500" b="1" dirty="0">
                <a:solidFill>
                  <a:srgbClr val="E1523D"/>
                </a:solidFill>
                <a:cs typeface="Arial" pitchFamily="34" charset="0"/>
              </a:rPr>
              <a:t>are you </a:t>
            </a:r>
            <a:r>
              <a:rPr lang="en-US" sz="1500" b="1" dirty="0" smtClean="0">
                <a:solidFill>
                  <a:srgbClr val="E1523D"/>
                </a:solidFill>
                <a:cs typeface="Arial" pitchFamily="34" charset="0"/>
              </a:rPr>
              <a:t>doing? </a:t>
            </a:r>
          </a:p>
        </p:txBody>
      </p:sp>
      <p:cxnSp>
        <p:nvCxnSpPr>
          <p:cNvPr id="24" name="Straight Connector 23"/>
          <p:cNvCxnSpPr/>
          <p:nvPr/>
        </p:nvCxnSpPr>
        <p:spPr bwMode="auto">
          <a:xfrm>
            <a:off x="656898" y="5105400"/>
            <a:ext cx="7606149" cy="0"/>
          </a:xfrm>
          <a:prstGeom prst="line">
            <a:avLst/>
          </a:prstGeom>
          <a:solidFill>
            <a:schemeClr val="accent1"/>
          </a:solidFill>
          <a:ln w="19050" cap="rnd" cmpd="sng" algn="ctr">
            <a:solidFill>
              <a:schemeClr val="bg1">
                <a:lumMod val="75000"/>
              </a:schemeClr>
            </a:solidFill>
            <a:prstDash val="solid"/>
            <a:round/>
            <a:headEnd type="none" w="med" len="med"/>
            <a:tailEnd type="none" w="med" len="med"/>
          </a:ln>
          <a:effectLst/>
        </p:spPr>
      </p:cxnSp>
      <p:sp>
        <p:nvSpPr>
          <p:cNvPr id="25" name="Text Box 5"/>
          <p:cNvSpPr txBox="1">
            <a:spLocks noChangeArrowheads="1"/>
          </p:cNvSpPr>
          <p:nvPr/>
        </p:nvSpPr>
        <p:spPr bwMode="auto">
          <a:xfrm>
            <a:off x="3261043" y="5657418"/>
            <a:ext cx="2441812" cy="438582"/>
          </a:xfrm>
          <a:prstGeom prst="rect">
            <a:avLst/>
          </a:prstGeom>
          <a:noFill/>
          <a:ln w="9525">
            <a:noFill/>
            <a:miter lim="800000"/>
            <a:headEnd/>
            <a:tailEnd/>
          </a:ln>
        </p:spPr>
        <p:txBody>
          <a:bodyPr wrap="square">
            <a:spAutoFit/>
          </a:bodyPr>
          <a:lstStyle/>
          <a:p>
            <a:pPr>
              <a:lnSpc>
                <a:spcPct val="150000"/>
              </a:lnSpc>
              <a:buClr>
                <a:srgbClr val="FF0000"/>
              </a:buClr>
            </a:pPr>
            <a:r>
              <a:rPr lang="en-US" sz="1500" b="1" dirty="0" smtClean="0">
                <a:solidFill>
                  <a:srgbClr val="E1523D"/>
                </a:solidFill>
                <a:cs typeface="Arial" pitchFamily="34" charset="0"/>
              </a:rPr>
              <a:t>What </a:t>
            </a:r>
            <a:r>
              <a:rPr lang="en-US" sz="1500" b="1" dirty="0">
                <a:solidFill>
                  <a:srgbClr val="E1523D"/>
                </a:solidFill>
                <a:cs typeface="Arial" pitchFamily="34" charset="0"/>
              </a:rPr>
              <a:t>should you </a:t>
            </a:r>
            <a:r>
              <a:rPr lang="en-US" sz="1500" b="1" dirty="0" smtClean="0">
                <a:solidFill>
                  <a:srgbClr val="E1523D"/>
                </a:solidFill>
                <a:cs typeface="Arial" pitchFamily="34" charset="0"/>
              </a:rPr>
              <a:t>do?</a:t>
            </a:r>
          </a:p>
        </p:txBody>
      </p:sp>
      <p:sp>
        <p:nvSpPr>
          <p:cNvPr id="26" name="Text Box 5"/>
          <p:cNvSpPr txBox="1">
            <a:spLocks noChangeArrowheads="1"/>
          </p:cNvSpPr>
          <p:nvPr/>
        </p:nvSpPr>
        <p:spPr bwMode="auto">
          <a:xfrm>
            <a:off x="5986796" y="5657418"/>
            <a:ext cx="2310219" cy="438582"/>
          </a:xfrm>
          <a:prstGeom prst="rect">
            <a:avLst/>
          </a:prstGeom>
          <a:noFill/>
          <a:ln w="9525">
            <a:noFill/>
            <a:miter lim="800000"/>
            <a:headEnd/>
            <a:tailEnd/>
          </a:ln>
        </p:spPr>
        <p:txBody>
          <a:bodyPr wrap="square">
            <a:spAutoFit/>
          </a:bodyPr>
          <a:lstStyle/>
          <a:p>
            <a:pPr marL="119063" indent="-119063">
              <a:lnSpc>
                <a:spcPct val="150000"/>
              </a:lnSpc>
            </a:pPr>
            <a:r>
              <a:rPr lang="en-US" sz="1500" b="1" dirty="0" smtClean="0">
                <a:solidFill>
                  <a:srgbClr val="E1523D"/>
                </a:solidFill>
                <a:cs typeface="Arial" pitchFamily="34" charset="0"/>
              </a:rPr>
              <a:t>Why </a:t>
            </a:r>
            <a:r>
              <a:rPr lang="en-US" sz="1500" b="1" dirty="0">
                <a:solidFill>
                  <a:srgbClr val="E1523D"/>
                </a:solidFill>
                <a:cs typeface="Arial" pitchFamily="34" charset="0"/>
              </a:rPr>
              <a:t>should you do it</a:t>
            </a:r>
            <a:r>
              <a:rPr lang="en-US" sz="1500" b="1" dirty="0" smtClean="0">
                <a:solidFill>
                  <a:srgbClr val="E1523D"/>
                </a:solidFill>
                <a:cs typeface="Arial" pitchFamily="34" charset="0"/>
              </a:rPr>
              <a:t>?</a:t>
            </a:r>
          </a:p>
        </p:txBody>
      </p:sp>
    </p:spTree>
    <p:extLst>
      <p:ext uri="{BB962C8B-B14F-4D97-AF65-F5344CB8AC3E}">
        <p14:creationId xmlns:p14="http://schemas.microsoft.com/office/powerpoint/2010/main" val="1596927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985283" y="1442484"/>
            <a:ext cx="7276214" cy="3895060"/>
          </a:xfrm>
          <a:prstGeom prst="rect">
            <a:avLst/>
          </a:prstGeom>
          <a:noFill/>
          <a:ln w="9525">
            <a:noFill/>
            <a:miter lim="800000"/>
            <a:headEnd/>
            <a:tailEnd/>
          </a:ln>
          <a:effectLst/>
        </p:spPr>
        <p:txBody>
          <a:bodyPr/>
          <a:lstStyle/>
          <a:p>
            <a:pPr marL="342900" indent="-342900" eaLnBrk="0" hangingPunct="0">
              <a:spcBef>
                <a:spcPct val="20000"/>
              </a:spcBef>
              <a:defRPr/>
            </a:pPr>
            <a:r>
              <a:rPr lang="en-US" sz="1300" b="1" dirty="0" smtClean="0">
                <a:solidFill>
                  <a:schemeClr val="tx1">
                    <a:lumMod val="90000"/>
                    <a:lumOff val="10000"/>
                  </a:schemeClr>
                </a:solidFill>
                <a:latin typeface="+mj-lt"/>
              </a:rPr>
              <a:t>Update Custom Questions</a:t>
            </a:r>
          </a:p>
          <a:p>
            <a:pPr marL="342900" indent="-342900" eaLnBrk="0" hangingPunct="0">
              <a:spcBef>
                <a:spcPct val="20000"/>
              </a:spcBef>
              <a:buClr>
                <a:srgbClr val="009CDE"/>
              </a:buClr>
              <a:buFontTx/>
              <a:buChar char="&gt;"/>
              <a:defRPr/>
            </a:pPr>
            <a:r>
              <a:rPr lang="en-US" sz="1300" dirty="0" smtClean="0">
                <a:solidFill>
                  <a:schemeClr val="tx1">
                    <a:lumMod val="90000"/>
                    <a:lumOff val="10000"/>
                  </a:schemeClr>
                </a:solidFill>
                <a:latin typeface="Arial "/>
              </a:rPr>
              <a:t>Revised the current questionnaire at the beginning of July.</a:t>
            </a:r>
          </a:p>
          <a:p>
            <a:pPr marL="342900" indent="-342900" eaLnBrk="0" hangingPunct="0">
              <a:spcBef>
                <a:spcPct val="20000"/>
              </a:spcBef>
              <a:buClr>
                <a:srgbClr val="009CDE"/>
              </a:buClr>
              <a:buFontTx/>
              <a:buChar char="&gt;"/>
              <a:defRPr/>
            </a:pPr>
            <a:r>
              <a:rPr lang="en-US" sz="1300" dirty="0" smtClean="0">
                <a:solidFill>
                  <a:schemeClr val="tx1">
                    <a:lumMod val="90000"/>
                    <a:lumOff val="10000"/>
                  </a:schemeClr>
                </a:solidFill>
                <a:latin typeface="Arial "/>
              </a:rPr>
              <a:t>Are there any additional questions or information that you would like from site visitors?</a:t>
            </a:r>
          </a:p>
          <a:p>
            <a:pPr marL="1600200" lvl="3" indent="-228600" eaLnBrk="0" hangingPunct="0">
              <a:spcBef>
                <a:spcPct val="20000"/>
              </a:spcBef>
              <a:buClr>
                <a:srgbClr val="009CDE"/>
              </a:buClr>
              <a:buFontTx/>
              <a:buChar char="&gt;"/>
              <a:defRPr/>
            </a:pPr>
            <a:endParaRPr lang="en-US" sz="1300" dirty="0">
              <a:solidFill>
                <a:schemeClr val="tx1">
                  <a:lumMod val="90000"/>
                  <a:lumOff val="10000"/>
                </a:schemeClr>
              </a:solidFill>
              <a:latin typeface="Arial "/>
            </a:endParaRPr>
          </a:p>
          <a:p>
            <a:pPr marL="342900" indent="-342900" eaLnBrk="0" hangingPunct="0">
              <a:spcBef>
                <a:spcPct val="20000"/>
              </a:spcBef>
              <a:buClr>
                <a:srgbClr val="009CDE"/>
              </a:buClr>
              <a:defRPr/>
            </a:pPr>
            <a:r>
              <a:rPr lang="en-US" sz="1300" b="1" dirty="0">
                <a:solidFill>
                  <a:schemeClr val="tx1">
                    <a:lumMod val="90000"/>
                    <a:lumOff val="10000"/>
                  </a:schemeClr>
                </a:solidFill>
                <a:latin typeface="+mj-lt"/>
              </a:rPr>
              <a:t>Set up </a:t>
            </a:r>
            <a:r>
              <a:rPr lang="en-US" sz="1300" b="1" dirty="0" smtClean="0">
                <a:solidFill>
                  <a:schemeClr val="tx1">
                    <a:lumMod val="90000"/>
                    <a:lumOff val="10000"/>
                  </a:schemeClr>
                </a:solidFill>
                <a:latin typeface="+mj-lt"/>
              </a:rPr>
              <a:t>automated </a:t>
            </a:r>
            <a:r>
              <a:rPr lang="en-US" sz="1300" b="1" dirty="0">
                <a:solidFill>
                  <a:schemeClr val="tx1">
                    <a:lumMod val="90000"/>
                    <a:lumOff val="10000"/>
                  </a:schemeClr>
                </a:solidFill>
                <a:latin typeface="+mj-lt"/>
              </a:rPr>
              <a:t>segmented reports for monthly </a:t>
            </a:r>
            <a:r>
              <a:rPr lang="en-US" sz="1300" b="1" dirty="0" smtClean="0">
                <a:solidFill>
                  <a:schemeClr val="tx1">
                    <a:lumMod val="90000"/>
                    <a:lumOff val="10000"/>
                  </a:schemeClr>
                </a:solidFill>
                <a:latin typeface="+mj-lt"/>
              </a:rPr>
              <a:t>delivery</a:t>
            </a:r>
          </a:p>
          <a:p>
            <a:pPr marL="342900" indent="-342900" eaLnBrk="0" hangingPunct="0">
              <a:spcBef>
                <a:spcPct val="20000"/>
              </a:spcBef>
              <a:buClr>
                <a:srgbClr val="009CDE"/>
              </a:buClr>
              <a:buFontTx/>
              <a:buChar char="&gt;"/>
              <a:defRPr/>
            </a:pPr>
            <a:r>
              <a:rPr lang="en-US" sz="1300" dirty="0" smtClean="0">
                <a:solidFill>
                  <a:schemeClr val="tx1">
                    <a:lumMod val="90000"/>
                    <a:lumOff val="10000"/>
                  </a:schemeClr>
                </a:solidFill>
                <a:latin typeface="Arial "/>
              </a:rPr>
              <a:t>Possible </a:t>
            </a:r>
            <a:r>
              <a:rPr lang="en-US" sz="1300" dirty="0">
                <a:solidFill>
                  <a:schemeClr val="tx1">
                    <a:lumMod val="90000"/>
                    <a:lumOff val="10000"/>
                  </a:schemeClr>
                </a:solidFill>
                <a:latin typeface="Arial "/>
              </a:rPr>
              <a:t>segments </a:t>
            </a:r>
            <a:r>
              <a:rPr lang="en-US" sz="1300" dirty="0" smtClean="0">
                <a:solidFill>
                  <a:schemeClr val="tx1">
                    <a:lumMod val="90000"/>
                    <a:lumOff val="10000"/>
                  </a:schemeClr>
                </a:solidFill>
                <a:latin typeface="Arial "/>
              </a:rPr>
              <a:t>include:</a:t>
            </a:r>
          </a:p>
          <a:p>
            <a:pPr marL="800100" lvl="1" indent="-342900" eaLnBrk="0" hangingPunct="0">
              <a:spcBef>
                <a:spcPct val="20000"/>
              </a:spcBef>
              <a:buClr>
                <a:srgbClr val="009CDE"/>
              </a:buClr>
              <a:buFontTx/>
              <a:buChar char="&gt;"/>
              <a:defRPr/>
            </a:pPr>
            <a:r>
              <a:rPr lang="en-US" sz="1300" dirty="0" smtClean="0">
                <a:solidFill>
                  <a:schemeClr val="tx1">
                    <a:lumMod val="90000"/>
                    <a:lumOff val="10000"/>
                  </a:schemeClr>
                </a:solidFill>
                <a:latin typeface="Arial "/>
              </a:rPr>
              <a:t>Visitors using the search feature to find information on the site</a:t>
            </a:r>
          </a:p>
          <a:p>
            <a:pPr marL="342900" indent="-342900" eaLnBrk="0" hangingPunct="0">
              <a:spcBef>
                <a:spcPct val="20000"/>
              </a:spcBef>
              <a:defRPr/>
            </a:pPr>
            <a:endParaRPr lang="en-US" sz="1300" b="1" dirty="0" smtClean="0">
              <a:solidFill>
                <a:schemeClr val="tx1">
                  <a:lumMod val="90000"/>
                  <a:lumOff val="10000"/>
                </a:schemeClr>
              </a:solidFill>
              <a:latin typeface="Arial Black" pitchFamily="34" charset="0"/>
            </a:endParaRPr>
          </a:p>
          <a:p>
            <a:pPr marL="342900" indent="-342900" eaLnBrk="0" hangingPunct="0">
              <a:spcBef>
                <a:spcPct val="20000"/>
              </a:spcBef>
              <a:defRPr/>
            </a:pPr>
            <a:r>
              <a:rPr lang="en-US" sz="1300" b="1" dirty="0" smtClean="0">
                <a:solidFill>
                  <a:schemeClr val="tx1">
                    <a:lumMod val="90000"/>
                    <a:lumOff val="10000"/>
                  </a:schemeClr>
                </a:solidFill>
                <a:latin typeface="+mj-lt"/>
              </a:rPr>
              <a:t>Mobile Portal</a:t>
            </a:r>
          </a:p>
          <a:p>
            <a:r>
              <a:rPr lang="en-US" sz="1300" dirty="0">
                <a:solidFill>
                  <a:schemeClr val="tx1">
                    <a:lumMod val="90000"/>
                    <a:lumOff val="10000"/>
                  </a:schemeClr>
                </a:solidFill>
              </a:rPr>
              <a:t>Access an at-a-glance snapshot of your </a:t>
            </a:r>
            <a:r>
              <a:rPr lang="en-US" sz="1300" dirty="0" smtClean="0">
                <a:solidFill>
                  <a:schemeClr val="tx1">
                    <a:lumMod val="90000"/>
                    <a:lumOff val="10000"/>
                  </a:schemeClr>
                </a:solidFill>
              </a:rPr>
              <a:t>satisfaction</a:t>
            </a:r>
            <a:r>
              <a:rPr lang="en-US" sz="1300" dirty="0">
                <a:solidFill>
                  <a:schemeClr val="tx1">
                    <a:lumMod val="90000"/>
                    <a:lumOff val="10000"/>
                  </a:schemeClr>
                </a:solidFill>
              </a:rPr>
              <a:t>, model scores and </a:t>
            </a:r>
            <a:r>
              <a:rPr lang="en-US" sz="1300" dirty="0" err="1">
                <a:solidFill>
                  <a:schemeClr val="tx1">
                    <a:lumMod val="90000"/>
                    <a:lumOff val="10000"/>
                  </a:schemeClr>
                </a:solidFill>
              </a:rPr>
              <a:t>trendlines</a:t>
            </a:r>
            <a:r>
              <a:rPr lang="en-US" sz="1300" dirty="0">
                <a:solidFill>
                  <a:schemeClr val="tx1">
                    <a:lumMod val="90000"/>
                    <a:lumOff val="10000"/>
                  </a:schemeClr>
                </a:solidFill>
              </a:rPr>
              <a:t> using a free iPhone / iPad or Android application. Download the iPhone/</a:t>
            </a:r>
            <a:r>
              <a:rPr lang="en-US" sz="1300" dirty="0" err="1">
                <a:solidFill>
                  <a:schemeClr val="tx1">
                    <a:lumMod val="90000"/>
                    <a:lumOff val="10000"/>
                  </a:schemeClr>
                </a:solidFill>
              </a:rPr>
              <a:t>iPad</a:t>
            </a:r>
            <a:r>
              <a:rPr lang="en-US" sz="1300" dirty="0">
                <a:solidFill>
                  <a:schemeClr val="tx1">
                    <a:lumMod val="90000"/>
                    <a:lumOff val="10000"/>
                  </a:schemeClr>
                </a:solidFill>
              </a:rPr>
              <a:t> app from the iTunes App Store or the Android app from Google Play. </a:t>
            </a:r>
          </a:p>
          <a:p>
            <a:pPr eaLnBrk="0" hangingPunct="0">
              <a:spcBef>
                <a:spcPct val="20000"/>
              </a:spcBef>
              <a:defRPr/>
            </a:pPr>
            <a:endParaRPr lang="en-US" sz="1300" dirty="0" smtClean="0">
              <a:solidFill>
                <a:schemeClr val="tx1">
                  <a:lumMod val="90000"/>
                  <a:lumOff val="10000"/>
                </a:schemeClr>
              </a:solidFill>
              <a:latin typeface="Arial "/>
            </a:endParaRPr>
          </a:p>
          <a:p>
            <a:pPr marL="342900" indent="-342900" eaLnBrk="0" hangingPunct="0">
              <a:spcBef>
                <a:spcPct val="20000"/>
              </a:spcBef>
              <a:defRPr/>
            </a:pPr>
            <a:r>
              <a:rPr lang="en-US" sz="1300" b="1" dirty="0" smtClean="0">
                <a:solidFill>
                  <a:schemeClr val="tx1">
                    <a:lumMod val="90000"/>
                    <a:lumOff val="10000"/>
                  </a:schemeClr>
                </a:solidFill>
                <a:latin typeface="+mj-lt"/>
              </a:rPr>
              <a:t>Discuss next SIR timeframe</a:t>
            </a:r>
          </a:p>
          <a:p>
            <a:pPr marL="342900" indent="-342900" eaLnBrk="0" hangingPunct="0">
              <a:spcBef>
                <a:spcPct val="20000"/>
              </a:spcBef>
              <a:defRPr/>
            </a:pPr>
            <a:r>
              <a:rPr lang="en-US" sz="1300" dirty="0" smtClean="0">
                <a:solidFill>
                  <a:schemeClr val="tx1">
                    <a:lumMod val="90000"/>
                    <a:lumOff val="10000"/>
                  </a:schemeClr>
                </a:solidFill>
                <a:latin typeface="Arial "/>
              </a:rPr>
              <a:t>December 2014</a:t>
            </a:r>
          </a:p>
          <a:p>
            <a:pPr marL="342900" indent="-342900" eaLnBrk="0" hangingPunct="0">
              <a:spcBef>
                <a:spcPct val="20000"/>
              </a:spcBef>
              <a:defRPr/>
            </a:pPr>
            <a:r>
              <a:rPr lang="en-US" sz="1300" dirty="0" smtClean="0">
                <a:solidFill>
                  <a:schemeClr val="tx1">
                    <a:lumMod val="90000"/>
                    <a:lumOff val="10000"/>
                  </a:schemeClr>
                </a:solidFill>
                <a:latin typeface="Arial "/>
              </a:rPr>
              <a:t>Possible segments could include:</a:t>
            </a:r>
          </a:p>
          <a:p>
            <a:pPr marL="342900" indent="-342900" eaLnBrk="0" hangingPunct="0">
              <a:spcBef>
                <a:spcPct val="20000"/>
              </a:spcBef>
              <a:buClr>
                <a:srgbClr val="009CDE"/>
              </a:buClr>
              <a:buFontTx/>
              <a:buChar char="&gt;"/>
              <a:defRPr/>
            </a:pPr>
            <a:r>
              <a:rPr lang="en-US" sz="1300" dirty="0" smtClean="0">
                <a:solidFill>
                  <a:schemeClr val="tx1">
                    <a:lumMod val="90000"/>
                    <a:lumOff val="10000"/>
                  </a:schemeClr>
                </a:solidFill>
                <a:latin typeface="Arial "/>
              </a:rPr>
              <a:t>Visitors on the site for business</a:t>
            </a:r>
            <a:endParaRPr lang="en-US" sz="1300" dirty="0">
              <a:solidFill>
                <a:schemeClr val="tx1">
                  <a:lumMod val="90000"/>
                  <a:lumOff val="10000"/>
                </a:schemeClr>
              </a:solidFill>
              <a:latin typeface="Arial "/>
            </a:endParaRPr>
          </a:p>
          <a:p>
            <a:pPr marL="342900" indent="-342900" eaLnBrk="0" hangingPunct="0">
              <a:spcBef>
                <a:spcPct val="20000"/>
              </a:spcBef>
              <a:buClr>
                <a:srgbClr val="009CDE"/>
              </a:buClr>
              <a:buFontTx/>
              <a:buChar char="&gt;"/>
              <a:defRPr/>
            </a:pPr>
            <a:r>
              <a:rPr lang="en-US" sz="1300" dirty="0">
                <a:solidFill>
                  <a:schemeClr val="tx1">
                    <a:lumMod val="90000"/>
                    <a:lumOff val="10000"/>
                  </a:schemeClr>
                </a:solidFill>
                <a:latin typeface="Arial "/>
              </a:rPr>
              <a:t>V</a:t>
            </a:r>
            <a:r>
              <a:rPr lang="en-US" sz="1300" dirty="0" smtClean="0">
                <a:solidFill>
                  <a:schemeClr val="tx1">
                    <a:lumMod val="90000"/>
                    <a:lumOff val="10000"/>
                  </a:schemeClr>
                </a:solidFill>
                <a:latin typeface="Arial "/>
              </a:rPr>
              <a:t>isitors scoring navigation low</a:t>
            </a:r>
          </a:p>
        </p:txBody>
      </p:sp>
      <p:sp>
        <p:nvSpPr>
          <p:cNvPr id="5" name="Title 4"/>
          <p:cNvSpPr>
            <a:spLocks noGrp="1"/>
          </p:cNvSpPr>
          <p:nvPr>
            <p:ph type="title"/>
          </p:nvPr>
        </p:nvSpPr>
        <p:spPr>
          <a:prstGeom prst="rect">
            <a:avLst/>
          </a:prstGeom>
        </p:spPr>
        <p:txBody>
          <a:bodyPr/>
          <a:lstStyle/>
          <a:p>
            <a:r>
              <a:rPr lang="en-US" sz="1800" dirty="0" smtClean="0"/>
              <a:t>Next Steps</a:t>
            </a: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775531" y="1219201"/>
            <a:ext cx="3115338" cy="5181600"/>
          </a:xfrm>
          <a:prstGeom prst="rect">
            <a:avLst/>
          </a:prstGeom>
          <a:noFill/>
          <a:ln w="9525">
            <a:noFill/>
            <a:miter lim="800000"/>
            <a:headEnd/>
            <a:tailEnd/>
          </a:ln>
          <a:effectLst/>
        </p:spPr>
        <p:txBody>
          <a:bodyPr/>
          <a:lstStyle/>
          <a:p>
            <a:pPr marL="342900" indent="-342900" eaLnBrk="0" hangingPunct="0">
              <a:spcBef>
                <a:spcPct val="20000"/>
              </a:spcBef>
              <a:buClr>
                <a:srgbClr val="009CDE"/>
              </a:buClr>
              <a:buFontTx/>
              <a:buChar char="&gt;"/>
              <a:defRPr/>
            </a:pPr>
            <a:r>
              <a:rPr lang="en-US" sz="1300" dirty="0" smtClean="0">
                <a:solidFill>
                  <a:schemeClr val="tx1">
                    <a:lumMod val="90000"/>
                    <a:lumOff val="10000"/>
                  </a:schemeClr>
                </a:solidFill>
                <a:latin typeface="Arial "/>
              </a:rPr>
              <a:t>Summarize key measurement statistics in a single view with the </a:t>
            </a:r>
            <a:r>
              <a:rPr lang="en-US" sz="1300" b="1" dirty="0" smtClean="0">
                <a:solidFill>
                  <a:schemeClr val="tx1">
                    <a:lumMod val="90000"/>
                    <a:lumOff val="10000"/>
                  </a:schemeClr>
                </a:solidFill>
                <a:latin typeface="Arial "/>
              </a:rPr>
              <a:t>Executive Dashboard</a:t>
            </a:r>
            <a:endParaRPr lang="en-US" sz="1300" dirty="0" smtClean="0">
              <a:solidFill>
                <a:schemeClr val="tx1">
                  <a:lumMod val="90000"/>
                  <a:lumOff val="10000"/>
                </a:schemeClr>
              </a:solidFill>
              <a:latin typeface="Arial "/>
            </a:endParaRPr>
          </a:p>
          <a:p>
            <a:pPr eaLnBrk="0" hangingPunct="0">
              <a:spcBef>
                <a:spcPct val="20000"/>
              </a:spcBef>
              <a:buClr>
                <a:srgbClr val="009CDE"/>
              </a:buClr>
              <a:defRPr/>
            </a:pPr>
            <a:endParaRPr lang="en-US" sz="1300" dirty="0" smtClean="0">
              <a:solidFill>
                <a:schemeClr val="tx1">
                  <a:lumMod val="90000"/>
                  <a:lumOff val="10000"/>
                </a:schemeClr>
              </a:solidFill>
              <a:latin typeface="Arial "/>
            </a:endParaRPr>
          </a:p>
          <a:p>
            <a:pPr marL="342900" indent="-342900" eaLnBrk="0" hangingPunct="0">
              <a:spcBef>
                <a:spcPct val="20000"/>
              </a:spcBef>
              <a:buClr>
                <a:srgbClr val="009CDE"/>
              </a:buClr>
              <a:buFontTx/>
              <a:buChar char="&gt;"/>
              <a:defRPr/>
            </a:pPr>
            <a:r>
              <a:rPr lang="en-US" sz="1300" dirty="0" smtClean="0">
                <a:solidFill>
                  <a:schemeClr val="tx1">
                    <a:lumMod val="90000"/>
                    <a:lumOff val="10000"/>
                  </a:schemeClr>
                </a:solidFill>
                <a:latin typeface="Arial "/>
              </a:rPr>
              <a:t>Compare Satisfaction data of two key segments or timeframes with the </a:t>
            </a:r>
            <a:r>
              <a:rPr lang="en-US" sz="1300" b="1" dirty="0" smtClean="0">
                <a:solidFill>
                  <a:schemeClr val="tx1">
                    <a:lumMod val="90000"/>
                    <a:lumOff val="10000"/>
                  </a:schemeClr>
                </a:solidFill>
                <a:latin typeface="Arial "/>
              </a:rPr>
              <a:t>Filter or Date Comparison </a:t>
            </a:r>
            <a:r>
              <a:rPr lang="en-US" sz="1300" dirty="0" smtClean="0">
                <a:solidFill>
                  <a:schemeClr val="tx1">
                    <a:lumMod val="90000"/>
                    <a:lumOff val="10000"/>
                  </a:schemeClr>
                </a:solidFill>
                <a:latin typeface="Arial "/>
              </a:rPr>
              <a:t>functionality</a:t>
            </a:r>
          </a:p>
          <a:p>
            <a:pPr marL="342900" indent="-342900" eaLnBrk="0" hangingPunct="0">
              <a:spcBef>
                <a:spcPct val="20000"/>
              </a:spcBef>
              <a:buClr>
                <a:srgbClr val="009CDE"/>
              </a:buClr>
              <a:buFontTx/>
              <a:buChar char="&gt;"/>
              <a:defRPr/>
            </a:pPr>
            <a:endParaRPr lang="en-US" sz="1300" b="1" dirty="0">
              <a:solidFill>
                <a:schemeClr val="tx1">
                  <a:lumMod val="90000"/>
                  <a:lumOff val="10000"/>
                </a:schemeClr>
              </a:solidFill>
              <a:latin typeface="Arial "/>
            </a:endParaRPr>
          </a:p>
          <a:p>
            <a:pPr marL="342900" indent="-342900" eaLnBrk="0" hangingPunct="0">
              <a:spcBef>
                <a:spcPct val="20000"/>
              </a:spcBef>
              <a:buClr>
                <a:srgbClr val="009CDE"/>
              </a:buClr>
              <a:buFontTx/>
              <a:buChar char="&gt;"/>
              <a:defRPr/>
            </a:pPr>
            <a:r>
              <a:rPr lang="en-US" sz="1300" dirty="0" smtClean="0">
                <a:solidFill>
                  <a:schemeClr val="tx1">
                    <a:lumMod val="90000"/>
                    <a:lumOff val="10000"/>
                  </a:schemeClr>
                </a:solidFill>
                <a:latin typeface="Arial "/>
              </a:rPr>
              <a:t>Calculate the impact of Satisfaction improvements on several key performance indicators (Traffic, Conversion, Avg. Transaction Value, Contact Center Deflection) with the </a:t>
            </a:r>
            <a:r>
              <a:rPr lang="en-US" sz="1300" b="1" dirty="0" smtClean="0">
                <a:solidFill>
                  <a:schemeClr val="tx1">
                    <a:lumMod val="90000"/>
                    <a:lumOff val="10000"/>
                  </a:schemeClr>
                </a:solidFill>
                <a:latin typeface="Arial "/>
              </a:rPr>
              <a:t>Advanced Calculators</a:t>
            </a:r>
            <a:endParaRPr lang="en-US" sz="1300" dirty="0" smtClean="0">
              <a:solidFill>
                <a:schemeClr val="tx1">
                  <a:lumMod val="90000"/>
                  <a:lumOff val="10000"/>
                </a:schemeClr>
              </a:solidFill>
              <a:latin typeface="Arial "/>
            </a:endParaRPr>
          </a:p>
          <a:p>
            <a:pPr marL="342900" indent="-342900" eaLnBrk="0" hangingPunct="0">
              <a:spcBef>
                <a:spcPct val="20000"/>
              </a:spcBef>
              <a:buClr>
                <a:srgbClr val="009CDE"/>
              </a:buClr>
              <a:buFontTx/>
              <a:buChar char="&gt;"/>
              <a:defRPr/>
            </a:pPr>
            <a:endParaRPr lang="en-US" sz="1300" dirty="0">
              <a:solidFill>
                <a:schemeClr val="tx1">
                  <a:lumMod val="90000"/>
                  <a:lumOff val="10000"/>
                </a:schemeClr>
              </a:solidFill>
              <a:latin typeface="Arial "/>
            </a:endParaRPr>
          </a:p>
          <a:p>
            <a:pPr marL="342900" indent="-342900" eaLnBrk="0" hangingPunct="0">
              <a:spcBef>
                <a:spcPct val="20000"/>
              </a:spcBef>
              <a:buClr>
                <a:srgbClr val="009CDE"/>
              </a:buClr>
              <a:buFontTx/>
              <a:buChar char="&gt;"/>
              <a:defRPr/>
            </a:pPr>
            <a:r>
              <a:rPr lang="en-US" sz="1300" dirty="0" smtClean="0">
                <a:solidFill>
                  <a:schemeClr val="tx1">
                    <a:lumMod val="90000"/>
                    <a:lumOff val="10000"/>
                  </a:schemeClr>
                </a:solidFill>
                <a:latin typeface="Arial "/>
              </a:rPr>
              <a:t>Manage on-demand reports and subscriptions with </a:t>
            </a:r>
            <a:r>
              <a:rPr lang="en-US" sz="1300" b="1" dirty="0" smtClean="0">
                <a:solidFill>
                  <a:schemeClr val="tx1">
                    <a:lumMod val="90000"/>
                    <a:lumOff val="10000"/>
                  </a:schemeClr>
                </a:solidFill>
                <a:latin typeface="Arial "/>
              </a:rPr>
              <a:t>Reporting</a:t>
            </a:r>
            <a:endParaRPr lang="en-US" sz="1300" dirty="0">
              <a:solidFill>
                <a:schemeClr val="tx1">
                  <a:lumMod val="90000"/>
                  <a:lumOff val="10000"/>
                </a:schemeClr>
              </a:solidFill>
              <a:latin typeface="Arial "/>
            </a:endParaRPr>
          </a:p>
        </p:txBody>
      </p:sp>
      <p:sp>
        <p:nvSpPr>
          <p:cNvPr id="5" name="Title 4"/>
          <p:cNvSpPr>
            <a:spLocks noGrp="1"/>
          </p:cNvSpPr>
          <p:nvPr>
            <p:ph type="title"/>
          </p:nvPr>
        </p:nvSpPr>
        <p:spPr>
          <a:prstGeom prst="rect">
            <a:avLst/>
          </a:prstGeom>
        </p:spPr>
        <p:txBody>
          <a:bodyPr/>
          <a:lstStyle/>
          <a:p>
            <a:r>
              <a:rPr lang="en-US" sz="1800" dirty="0" smtClean="0"/>
              <a:t>Advanced Analytics Portal</a:t>
            </a: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83" y="1309095"/>
            <a:ext cx="4530824" cy="3471774"/>
          </a:xfrm>
          <a:prstGeom prst="rect">
            <a:avLst/>
          </a:prstGeom>
          <a:ln/>
        </p:spPr>
        <p:style>
          <a:lnRef idx="3">
            <a:schemeClr val="lt1"/>
          </a:lnRef>
          <a:fillRef idx="1">
            <a:schemeClr val="dk1"/>
          </a:fillRef>
          <a:effectRef idx="1">
            <a:schemeClr val="dk1"/>
          </a:effectRef>
          <a:fontRef idx="minor">
            <a:schemeClr val="lt1"/>
          </a:fontRef>
        </p:style>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149" y="3606864"/>
            <a:ext cx="3179364" cy="2348011"/>
          </a:xfrm>
          <a:prstGeom prst="rect">
            <a:avLst/>
          </a:prstGeom>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440159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lumMod val="95000"/>
                    <a:lumOff val="5000"/>
                  </a:schemeClr>
                </a:solidFill>
              </a:rPr>
              <a:t>Appendix</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1800" dirty="0" smtClean="0">
                <a:solidFill>
                  <a:srgbClr val="FFFFFF"/>
                </a:solidFill>
              </a:rPr>
              <a:t>Appendix</a:t>
            </a:r>
            <a:br>
              <a:rPr lang="en-US" sz="1800" dirty="0" smtClean="0">
                <a:solidFill>
                  <a:srgbClr val="FFFFFF"/>
                </a:solidFill>
              </a:rPr>
            </a:br>
            <a:r>
              <a:rPr lang="en-US" sz="1800" b="0" dirty="0" smtClean="0">
                <a:solidFill>
                  <a:srgbClr val="FFFFFF"/>
                </a:solidFill>
              </a:rPr>
              <a:t>Continuous Measurement – First Time Visitors </a:t>
            </a:r>
            <a:endParaRPr lang="en-US" dirty="0"/>
          </a:p>
        </p:txBody>
      </p:sp>
      <p:sp>
        <p:nvSpPr>
          <p:cNvPr id="9" name="TextBox 8"/>
          <p:cNvSpPr txBox="1"/>
          <p:nvPr/>
        </p:nvSpPr>
        <p:spPr bwMode="gray">
          <a:xfrm>
            <a:off x="609600" y="1546860"/>
            <a:ext cx="3962400"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Satisfaction Over Time</a:t>
            </a:r>
          </a:p>
        </p:txBody>
      </p:sp>
      <p:sp>
        <p:nvSpPr>
          <p:cNvPr id="10" name="TextBox 9"/>
          <p:cNvSpPr txBox="1"/>
          <p:nvPr/>
        </p:nvSpPr>
        <p:spPr bwMode="gray">
          <a:xfrm>
            <a:off x="4558146" y="1546860"/>
            <a:ext cx="3962400"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Percent of Visitors</a:t>
            </a:r>
          </a:p>
        </p:txBody>
      </p:sp>
      <p:sp>
        <p:nvSpPr>
          <p:cNvPr id="12" name="Rectangle 11"/>
          <p:cNvSpPr>
            <a:spLocks noChangeArrowheads="1"/>
          </p:cNvSpPr>
          <p:nvPr/>
        </p:nvSpPr>
        <p:spPr bwMode="auto">
          <a:xfrm rot="10801223" flipV="1">
            <a:off x="4425681" y="5607495"/>
            <a:ext cx="3710718" cy="400101"/>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1000" b="1" dirty="0">
                <a:solidFill>
                  <a:schemeClr val="tx1">
                    <a:lumMod val="90000"/>
                    <a:lumOff val="10000"/>
                  </a:schemeClr>
                </a:solidFill>
                <a:latin typeface="+mj-lt"/>
              </a:rPr>
              <a:t>Satisfaction drives loyalty, retention and </a:t>
            </a:r>
            <a:r>
              <a:rPr lang="en-US" sz="1000" b="1" dirty="0" smtClean="0">
                <a:solidFill>
                  <a:schemeClr val="tx1">
                    <a:lumMod val="90000"/>
                    <a:lumOff val="10000"/>
                  </a:schemeClr>
                </a:solidFill>
                <a:latin typeface="+mj-lt"/>
              </a:rPr>
              <a:t>word-of-mouth</a:t>
            </a:r>
            <a:r>
              <a:rPr lang="en-US" sz="1000" b="1" dirty="0">
                <a:solidFill>
                  <a:schemeClr val="tx1">
                    <a:lumMod val="90000"/>
                    <a:lumOff val="10000"/>
                  </a:schemeClr>
                </a:solidFill>
                <a:latin typeface="+mj-lt"/>
              </a:rPr>
              <a:t>, which </a:t>
            </a:r>
            <a:r>
              <a:rPr lang="en-US" sz="1000" b="1" u="sng" dirty="0">
                <a:solidFill>
                  <a:schemeClr val="tx1">
                    <a:lumMod val="90000"/>
                    <a:lumOff val="10000"/>
                  </a:schemeClr>
                </a:solidFill>
                <a:latin typeface="+mj-lt"/>
              </a:rPr>
              <a:t>all</a:t>
            </a:r>
            <a:r>
              <a:rPr lang="en-US" sz="1000" b="1" dirty="0">
                <a:solidFill>
                  <a:schemeClr val="tx1">
                    <a:lumMod val="90000"/>
                    <a:lumOff val="10000"/>
                  </a:schemeClr>
                </a:solidFill>
                <a:latin typeface="+mj-lt"/>
              </a:rPr>
              <a:t> drive </a:t>
            </a:r>
            <a:r>
              <a:rPr lang="en-US" sz="1000" b="1" dirty="0" smtClean="0">
                <a:solidFill>
                  <a:schemeClr val="tx1">
                    <a:lumMod val="90000"/>
                    <a:lumOff val="10000"/>
                  </a:schemeClr>
                </a:solidFill>
                <a:latin typeface="+mj-lt"/>
              </a:rPr>
              <a:t>website success</a:t>
            </a:r>
            <a:r>
              <a:rPr lang="en-US" sz="1000" b="1" dirty="0">
                <a:solidFill>
                  <a:schemeClr val="tx1">
                    <a:lumMod val="90000"/>
                    <a:lumOff val="10000"/>
                  </a:schemeClr>
                </a:solidFill>
                <a:latin typeface="+mj-lt"/>
              </a:rPr>
              <a:t>.</a:t>
            </a:r>
          </a:p>
        </p:txBody>
      </p:sp>
      <p:sp>
        <p:nvSpPr>
          <p:cNvPr id="13" name="Rectangle 11"/>
          <p:cNvSpPr>
            <a:spLocks noChangeArrowheads="1"/>
          </p:cNvSpPr>
          <p:nvPr/>
        </p:nvSpPr>
        <p:spPr bwMode="auto">
          <a:xfrm rot="10801223" flipV="1">
            <a:off x="4425644" y="6017076"/>
            <a:ext cx="4094866" cy="201505"/>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700" i="1" dirty="0" smtClean="0">
                <a:solidFill>
                  <a:schemeClr val="tx1">
                    <a:lumMod val="90000"/>
                    <a:lumOff val="10000"/>
                  </a:schemeClr>
                </a:solidFill>
                <a:latin typeface="Arial "/>
              </a:rPr>
              <a:t>C.I. +/-1.5 at 90% level of confidence</a:t>
            </a:r>
            <a:endParaRPr lang="en-US" sz="700" i="1" dirty="0">
              <a:solidFill>
                <a:schemeClr val="tx1">
                  <a:lumMod val="90000"/>
                  <a:lumOff val="10000"/>
                </a:schemeClr>
              </a:solidFill>
              <a:latin typeface="Arial "/>
            </a:endParaRPr>
          </a:p>
        </p:txBody>
      </p:sp>
      <p:sp>
        <p:nvSpPr>
          <p:cNvPr id="14" name="TextBox 13"/>
          <p:cNvSpPr txBox="1"/>
          <p:nvPr/>
        </p:nvSpPr>
        <p:spPr bwMode="gray">
          <a:xfrm>
            <a:off x="609600" y="3994786"/>
            <a:ext cx="7906452"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Satisfaction Summary</a:t>
            </a:r>
          </a:p>
        </p:txBody>
      </p:sp>
      <p:sp>
        <p:nvSpPr>
          <p:cNvPr id="18" name="Rectangle 17"/>
          <p:cNvSpPr/>
          <p:nvPr/>
        </p:nvSpPr>
        <p:spPr>
          <a:xfrm>
            <a:off x="501309" y="1169803"/>
            <a:ext cx="2452916" cy="292388"/>
          </a:xfrm>
          <a:prstGeom prst="rect">
            <a:avLst/>
          </a:prstGeom>
        </p:spPr>
        <p:txBody>
          <a:bodyPr wrap="none">
            <a:spAutoFit/>
          </a:bodyPr>
          <a:lstStyle/>
          <a:p>
            <a:r>
              <a:rPr lang="en-US" sz="1300" dirty="0" smtClean="0">
                <a:solidFill>
                  <a:schemeClr val="tx1">
                    <a:lumMod val="90000"/>
                    <a:lumOff val="10000"/>
                  </a:schemeClr>
                </a:solidFill>
              </a:rPr>
              <a:t>March 1, 2014 – May 31, 2014</a:t>
            </a:r>
            <a:endParaRPr lang="en-US" sz="1300" dirty="0">
              <a:solidFill>
                <a:schemeClr val="tx1">
                  <a:lumMod val="90000"/>
                  <a:lumOff val="10000"/>
                </a:schemeClr>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2" t="31669" r="50445" b="28021"/>
          <a:stretch/>
        </p:blipFill>
        <p:spPr bwMode="auto">
          <a:xfrm>
            <a:off x="868325" y="1933842"/>
            <a:ext cx="3444949" cy="195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08" t="31669" r="50445" b="27656"/>
          <a:stretch/>
        </p:blipFill>
        <p:spPr bwMode="auto">
          <a:xfrm>
            <a:off x="4862263" y="1953392"/>
            <a:ext cx="3354165" cy="191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969" y="4334749"/>
            <a:ext cx="6583879" cy="165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596" y="4355703"/>
            <a:ext cx="70008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prstGeom prst="rect">
            <a:avLst/>
          </a:prstGeom>
        </p:spPr>
        <p:txBody>
          <a:bodyPr/>
          <a:lstStyle/>
          <a:p>
            <a:r>
              <a:rPr lang="en-US" sz="1800" dirty="0" smtClean="0">
                <a:solidFill>
                  <a:srgbClr val="FFFFFF"/>
                </a:solidFill>
              </a:rPr>
              <a:t>Appendix</a:t>
            </a:r>
            <a:br>
              <a:rPr lang="en-US" sz="1800" dirty="0" smtClean="0">
                <a:solidFill>
                  <a:srgbClr val="FFFFFF"/>
                </a:solidFill>
              </a:rPr>
            </a:br>
            <a:r>
              <a:rPr lang="en-US" sz="1800" b="0" dirty="0" smtClean="0">
                <a:solidFill>
                  <a:srgbClr val="FFFFFF"/>
                </a:solidFill>
              </a:rPr>
              <a:t>Continuous Measurement – Repeat Visitors </a:t>
            </a:r>
            <a:endParaRPr lang="en-US" dirty="0"/>
          </a:p>
        </p:txBody>
      </p:sp>
      <p:sp>
        <p:nvSpPr>
          <p:cNvPr id="9" name="TextBox 8"/>
          <p:cNvSpPr txBox="1"/>
          <p:nvPr/>
        </p:nvSpPr>
        <p:spPr bwMode="gray">
          <a:xfrm>
            <a:off x="609600" y="1546860"/>
            <a:ext cx="3962400"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Satisfaction Over Time</a:t>
            </a:r>
          </a:p>
        </p:txBody>
      </p:sp>
      <p:sp>
        <p:nvSpPr>
          <p:cNvPr id="10" name="TextBox 9"/>
          <p:cNvSpPr txBox="1"/>
          <p:nvPr/>
        </p:nvSpPr>
        <p:spPr bwMode="gray">
          <a:xfrm>
            <a:off x="4558146" y="1546860"/>
            <a:ext cx="3962400"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Percent of Visitors</a:t>
            </a:r>
          </a:p>
        </p:txBody>
      </p:sp>
      <p:sp>
        <p:nvSpPr>
          <p:cNvPr id="12" name="Rectangle 11"/>
          <p:cNvSpPr>
            <a:spLocks noChangeArrowheads="1"/>
          </p:cNvSpPr>
          <p:nvPr/>
        </p:nvSpPr>
        <p:spPr bwMode="auto">
          <a:xfrm rot="10801223" flipV="1">
            <a:off x="4425681" y="5660660"/>
            <a:ext cx="3710718" cy="400101"/>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1000" b="1" dirty="0">
                <a:solidFill>
                  <a:schemeClr val="tx1">
                    <a:lumMod val="90000"/>
                    <a:lumOff val="10000"/>
                  </a:schemeClr>
                </a:solidFill>
                <a:latin typeface="+mj-lt"/>
              </a:rPr>
              <a:t>Satisfaction drives loyalty, retention and </a:t>
            </a:r>
            <a:r>
              <a:rPr lang="en-US" sz="1000" b="1" dirty="0" smtClean="0">
                <a:solidFill>
                  <a:schemeClr val="tx1">
                    <a:lumMod val="90000"/>
                    <a:lumOff val="10000"/>
                  </a:schemeClr>
                </a:solidFill>
                <a:latin typeface="+mj-lt"/>
              </a:rPr>
              <a:t>word-of-mouth</a:t>
            </a:r>
            <a:r>
              <a:rPr lang="en-US" sz="1000" b="1" dirty="0">
                <a:solidFill>
                  <a:schemeClr val="tx1">
                    <a:lumMod val="90000"/>
                    <a:lumOff val="10000"/>
                  </a:schemeClr>
                </a:solidFill>
                <a:latin typeface="+mj-lt"/>
              </a:rPr>
              <a:t>, which </a:t>
            </a:r>
            <a:r>
              <a:rPr lang="en-US" sz="1000" b="1" u="sng" dirty="0">
                <a:solidFill>
                  <a:schemeClr val="tx1">
                    <a:lumMod val="90000"/>
                    <a:lumOff val="10000"/>
                  </a:schemeClr>
                </a:solidFill>
                <a:latin typeface="+mj-lt"/>
              </a:rPr>
              <a:t>all</a:t>
            </a:r>
            <a:r>
              <a:rPr lang="en-US" sz="1000" b="1" dirty="0">
                <a:solidFill>
                  <a:schemeClr val="tx1">
                    <a:lumMod val="90000"/>
                    <a:lumOff val="10000"/>
                  </a:schemeClr>
                </a:solidFill>
                <a:latin typeface="+mj-lt"/>
              </a:rPr>
              <a:t> drive </a:t>
            </a:r>
            <a:r>
              <a:rPr lang="en-US" sz="1000" b="1" dirty="0" smtClean="0">
                <a:solidFill>
                  <a:schemeClr val="tx1">
                    <a:lumMod val="90000"/>
                    <a:lumOff val="10000"/>
                  </a:schemeClr>
                </a:solidFill>
                <a:latin typeface="+mj-lt"/>
              </a:rPr>
              <a:t>website success</a:t>
            </a:r>
            <a:r>
              <a:rPr lang="en-US" sz="1000" b="1" dirty="0">
                <a:solidFill>
                  <a:schemeClr val="tx1">
                    <a:lumMod val="90000"/>
                    <a:lumOff val="10000"/>
                  </a:schemeClr>
                </a:solidFill>
                <a:latin typeface="+mj-lt"/>
              </a:rPr>
              <a:t>.</a:t>
            </a:r>
          </a:p>
        </p:txBody>
      </p:sp>
      <p:sp>
        <p:nvSpPr>
          <p:cNvPr id="13" name="Rectangle 11"/>
          <p:cNvSpPr>
            <a:spLocks noChangeArrowheads="1"/>
          </p:cNvSpPr>
          <p:nvPr/>
        </p:nvSpPr>
        <p:spPr bwMode="auto">
          <a:xfrm rot="10801223" flipV="1">
            <a:off x="4425644" y="6059608"/>
            <a:ext cx="4094866" cy="201505"/>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700" i="1" dirty="0" smtClean="0">
                <a:solidFill>
                  <a:schemeClr val="tx1">
                    <a:lumMod val="90000"/>
                    <a:lumOff val="10000"/>
                  </a:schemeClr>
                </a:solidFill>
                <a:latin typeface="Arial "/>
              </a:rPr>
              <a:t>C.I. +/-0.8 at 90% level of confidence</a:t>
            </a:r>
            <a:endParaRPr lang="en-US" sz="700" i="1" dirty="0">
              <a:solidFill>
                <a:schemeClr val="tx1">
                  <a:lumMod val="90000"/>
                  <a:lumOff val="10000"/>
                </a:schemeClr>
              </a:solidFill>
              <a:latin typeface="Arial "/>
            </a:endParaRPr>
          </a:p>
        </p:txBody>
      </p:sp>
      <p:sp>
        <p:nvSpPr>
          <p:cNvPr id="14" name="TextBox 13"/>
          <p:cNvSpPr txBox="1"/>
          <p:nvPr/>
        </p:nvSpPr>
        <p:spPr bwMode="gray">
          <a:xfrm>
            <a:off x="609600" y="3994786"/>
            <a:ext cx="7906452"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Satisfaction Summary</a:t>
            </a:r>
          </a:p>
        </p:txBody>
      </p:sp>
      <p:sp>
        <p:nvSpPr>
          <p:cNvPr id="18" name="Rectangle 17"/>
          <p:cNvSpPr/>
          <p:nvPr/>
        </p:nvSpPr>
        <p:spPr>
          <a:xfrm>
            <a:off x="501309" y="1169803"/>
            <a:ext cx="2452916" cy="292388"/>
          </a:xfrm>
          <a:prstGeom prst="rect">
            <a:avLst/>
          </a:prstGeom>
        </p:spPr>
        <p:txBody>
          <a:bodyPr wrap="none">
            <a:spAutoFit/>
          </a:bodyPr>
          <a:lstStyle/>
          <a:p>
            <a:r>
              <a:rPr lang="en-US" sz="1300" dirty="0" smtClean="0">
                <a:solidFill>
                  <a:schemeClr val="tx1">
                    <a:lumMod val="90000"/>
                    <a:lumOff val="10000"/>
                  </a:schemeClr>
                </a:solidFill>
              </a:rPr>
              <a:t>March 1, 2014 – May 31, 2014</a:t>
            </a:r>
            <a:endParaRPr lang="en-US" sz="1300" dirty="0">
              <a:solidFill>
                <a:schemeClr val="tx1">
                  <a:lumMod val="90000"/>
                  <a:lumOff val="10000"/>
                </a:schemeClr>
              </a:solidFill>
            </a:endParaRPr>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84" t="31669" r="50161" b="27839"/>
          <a:stretch/>
        </p:blipFill>
        <p:spPr bwMode="auto">
          <a:xfrm>
            <a:off x="822770" y="1904163"/>
            <a:ext cx="3536059" cy="198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08" t="31122" r="50161" b="27656"/>
          <a:stretch/>
        </p:blipFill>
        <p:spPr bwMode="auto">
          <a:xfrm>
            <a:off x="4874581" y="1904163"/>
            <a:ext cx="3418814" cy="196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459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1800" dirty="0" smtClean="0">
                <a:solidFill>
                  <a:srgbClr val="FFFFFF"/>
                </a:solidFill>
              </a:rPr>
              <a:t>Appendix</a:t>
            </a:r>
            <a:br>
              <a:rPr lang="en-US" sz="1800" dirty="0" smtClean="0">
                <a:solidFill>
                  <a:srgbClr val="FFFFFF"/>
                </a:solidFill>
              </a:rPr>
            </a:br>
            <a:r>
              <a:rPr lang="en-US" sz="1800" b="0" dirty="0" smtClean="0">
                <a:solidFill>
                  <a:srgbClr val="FFFFFF"/>
                </a:solidFill>
              </a:rPr>
              <a:t>Social Media </a:t>
            </a:r>
            <a:r>
              <a:rPr lang="en-US" b="0" dirty="0">
                <a:solidFill>
                  <a:srgbClr val="FFFFFF"/>
                </a:solidFill>
              </a:rPr>
              <a:t>Value Definition and Score Calculation</a:t>
            </a:r>
            <a:endParaRPr lang="en-US" b="0" dirty="0"/>
          </a:p>
        </p:txBody>
      </p:sp>
      <p:sp>
        <p:nvSpPr>
          <p:cNvPr id="4" name="Text Box 5"/>
          <p:cNvSpPr txBox="1">
            <a:spLocks noChangeArrowheads="1"/>
          </p:cNvSpPr>
          <p:nvPr/>
        </p:nvSpPr>
        <p:spPr bwMode="auto">
          <a:xfrm>
            <a:off x="750627" y="1284779"/>
            <a:ext cx="7765576" cy="4678204"/>
          </a:xfrm>
          <a:prstGeom prst="rect">
            <a:avLst/>
          </a:prstGeom>
          <a:noFill/>
          <a:ln w="9525">
            <a:noFill/>
            <a:miter lim="800000"/>
            <a:headEnd/>
            <a:tailEnd/>
          </a:ln>
        </p:spPr>
        <p:txBody>
          <a:bodyPr wrap="square">
            <a:spAutoFit/>
          </a:bodyPr>
          <a:lstStyle/>
          <a:p>
            <a:r>
              <a:rPr lang="en-US" sz="1400" b="1" dirty="0" smtClean="0">
                <a:solidFill>
                  <a:schemeClr val="tx1">
                    <a:lumMod val="90000"/>
                    <a:lumOff val="10000"/>
                  </a:schemeClr>
                </a:solidFill>
                <a:latin typeface="+mj-lt"/>
                <a:cs typeface="Arial" pitchFamily="34" charset="0"/>
              </a:rPr>
              <a:t>Social Media Value Calculation</a:t>
            </a:r>
          </a:p>
          <a:p>
            <a:r>
              <a:rPr lang="en-US" sz="1400" dirty="0" smtClean="0">
                <a:solidFill>
                  <a:schemeClr val="tx1">
                    <a:lumMod val="90000"/>
                    <a:lumOff val="10000"/>
                  </a:schemeClr>
                </a:solidFill>
                <a:latin typeface="+mj-lt"/>
                <a:cs typeface="Arial" pitchFamily="34" charset="0"/>
              </a:rPr>
              <a:t>The purpose of the social media value calculation is to help companies better gauge the effectiveness of social media as an </a:t>
            </a:r>
            <a:r>
              <a:rPr lang="en-US" sz="1400" u="sng" dirty="0" smtClean="0">
                <a:solidFill>
                  <a:schemeClr val="tx1">
                    <a:lumMod val="90000"/>
                    <a:lumOff val="10000"/>
                  </a:schemeClr>
                </a:solidFill>
                <a:latin typeface="+mj-lt"/>
                <a:cs typeface="Arial" pitchFamily="34" charset="0"/>
              </a:rPr>
              <a:t>acquisition source </a:t>
            </a:r>
            <a:r>
              <a:rPr lang="en-US" sz="1400" dirty="0" smtClean="0">
                <a:solidFill>
                  <a:schemeClr val="tx1">
                    <a:lumMod val="90000"/>
                    <a:lumOff val="10000"/>
                  </a:schemeClr>
                </a:solidFill>
                <a:latin typeface="+mj-lt"/>
                <a:cs typeface="Arial" pitchFamily="34" charset="0"/>
              </a:rPr>
              <a:t>for their website. </a:t>
            </a:r>
          </a:p>
          <a:p>
            <a:endParaRPr lang="en-US" sz="1400" dirty="0">
              <a:solidFill>
                <a:schemeClr val="tx1">
                  <a:lumMod val="90000"/>
                  <a:lumOff val="10000"/>
                </a:schemeClr>
              </a:solidFill>
              <a:latin typeface="+mj-lt"/>
              <a:ea typeface="ＭＳ Ｐゴシック" pitchFamily="-108" charset="-128"/>
              <a:cs typeface="Arial" pitchFamily="34" charset="0"/>
            </a:endParaRPr>
          </a:p>
          <a:p>
            <a:r>
              <a:rPr lang="en-US" sz="1400" dirty="0">
                <a:solidFill>
                  <a:schemeClr val="tx1">
                    <a:lumMod val="90000"/>
                    <a:lumOff val="10000"/>
                  </a:schemeClr>
                </a:solidFill>
                <a:latin typeface="+mj-lt"/>
                <a:cs typeface="Arial" pitchFamily="34" charset="0"/>
              </a:rPr>
              <a:t>The c</a:t>
            </a:r>
            <a:r>
              <a:rPr lang="en-US" sz="1400" dirty="0" smtClean="0">
                <a:solidFill>
                  <a:schemeClr val="tx1">
                    <a:lumMod val="90000"/>
                    <a:lumOff val="10000"/>
                  </a:schemeClr>
                </a:solidFill>
                <a:latin typeface="+mj-lt"/>
                <a:cs typeface="Arial" pitchFamily="34" charset="0"/>
              </a:rPr>
              <a:t>alculation </a:t>
            </a:r>
            <a:r>
              <a:rPr lang="en-US" sz="1400" dirty="0">
                <a:solidFill>
                  <a:schemeClr val="tx1">
                    <a:lumMod val="90000"/>
                    <a:lumOff val="10000"/>
                  </a:schemeClr>
                </a:solidFill>
                <a:latin typeface="+mj-lt"/>
                <a:cs typeface="Arial" pitchFamily="34" charset="0"/>
              </a:rPr>
              <a:t>categorizes visitors based </a:t>
            </a:r>
            <a:r>
              <a:rPr lang="en-US" sz="1400" dirty="0" smtClean="0">
                <a:solidFill>
                  <a:schemeClr val="tx1">
                    <a:lumMod val="90000"/>
                    <a:lumOff val="10000"/>
                  </a:schemeClr>
                </a:solidFill>
                <a:latin typeface="+mj-lt"/>
                <a:cs typeface="Arial" pitchFamily="34" charset="0"/>
              </a:rPr>
              <a:t>on three </a:t>
            </a:r>
            <a:r>
              <a:rPr lang="en-US" sz="1400" dirty="0">
                <a:solidFill>
                  <a:schemeClr val="tx1">
                    <a:lumMod val="90000"/>
                    <a:lumOff val="10000"/>
                  </a:schemeClr>
                </a:solidFill>
                <a:latin typeface="+mj-lt"/>
                <a:cs typeface="Arial" pitchFamily="34" charset="0"/>
              </a:rPr>
              <a:t>primary components</a:t>
            </a:r>
            <a:r>
              <a:rPr lang="en-US" sz="1400" dirty="0" smtClean="0">
                <a:solidFill>
                  <a:schemeClr val="tx1">
                    <a:lumMod val="90000"/>
                    <a:lumOff val="10000"/>
                  </a:schemeClr>
                </a:solidFill>
                <a:latin typeface="+mj-lt"/>
                <a:cs typeface="Arial" pitchFamily="34" charset="0"/>
              </a:rPr>
              <a:t>:</a:t>
            </a:r>
          </a:p>
          <a:p>
            <a:pPr marL="519113" indent="-231775">
              <a:buClr>
                <a:srgbClr val="FF0000"/>
              </a:buClr>
              <a:buFont typeface="Arial" panose="020B0604020202020204" pitchFamily="34" charset="0"/>
              <a:buChar char="&gt;"/>
            </a:pPr>
            <a:r>
              <a:rPr lang="en-US" sz="1400" dirty="0" smtClean="0">
                <a:solidFill>
                  <a:schemeClr val="tx1">
                    <a:lumMod val="90000"/>
                    <a:lumOff val="10000"/>
                  </a:schemeClr>
                </a:solidFill>
                <a:latin typeface="+mj-lt"/>
                <a:cs typeface="Arial" pitchFamily="34" charset="0"/>
              </a:rPr>
              <a:t>Referring URL</a:t>
            </a:r>
          </a:p>
          <a:p>
            <a:pPr marL="519113" indent="-231775">
              <a:buClr>
                <a:srgbClr val="FF0000"/>
              </a:buClr>
              <a:buFont typeface="Arial" panose="020B0604020202020204" pitchFamily="34" charset="0"/>
              <a:buChar char="&gt;"/>
            </a:pPr>
            <a:r>
              <a:rPr lang="en-US" sz="1400" dirty="0" smtClean="0">
                <a:solidFill>
                  <a:schemeClr val="tx1">
                    <a:lumMod val="90000"/>
                    <a:lumOff val="10000"/>
                  </a:schemeClr>
                </a:solidFill>
                <a:latin typeface="+mj-lt"/>
                <a:cs typeface="Arial" pitchFamily="34" charset="0"/>
              </a:rPr>
              <a:t>Custom question response </a:t>
            </a:r>
          </a:p>
          <a:p>
            <a:pPr marL="519113" indent="-231775">
              <a:buClr>
                <a:srgbClr val="FF0000"/>
              </a:buClr>
              <a:buFont typeface="Arial" panose="020B0604020202020204" pitchFamily="34" charset="0"/>
              <a:buChar char="&gt;"/>
            </a:pPr>
            <a:r>
              <a:rPr lang="en-US" sz="1400" dirty="0" smtClean="0">
                <a:solidFill>
                  <a:schemeClr val="tx1">
                    <a:lumMod val="90000"/>
                    <a:lumOff val="10000"/>
                  </a:schemeClr>
                </a:solidFill>
                <a:latin typeface="+mj-lt"/>
                <a:cs typeface="Arial" pitchFamily="34" charset="0"/>
              </a:rPr>
              <a:t>Spend*</a:t>
            </a:r>
            <a:endParaRPr lang="en-US" sz="1400" b="1" dirty="0">
              <a:solidFill>
                <a:schemeClr val="tx1">
                  <a:lumMod val="90000"/>
                  <a:lumOff val="10000"/>
                </a:schemeClr>
              </a:solidFill>
              <a:latin typeface="+mj-lt"/>
              <a:cs typeface="Arial" pitchFamily="34" charset="0"/>
            </a:endParaRPr>
          </a:p>
          <a:p>
            <a:pPr>
              <a:lnSpc>
                <a:spcPct val="150000"/>
              </a:lnSpc>
              <a:buClr>
                <a:srgbClr val="FF0000"/>
              </a:buClr>
            </a:pPr>
            <a:endParaRPr lang="en-US" sz="1400" b="1" dirty="0" smtClean="0">
              <a:solidFill>
                <a:schemeClr val="tx1">
                  <a:lumMod val="90000"/>
                  <a:lumOff val="10000"/>
                </a:schemeClr>
              </a:solidFill>
              <a:latin typeface="+mj-lt"/>
              <a:cs typeface="Arial" pitchFamily="34" charset="0"/>
            </a:endParaRPr>
          </a:p>
          <a:p>
            <a:pPr>
              <a:lnSpc>
                <a:spcPct val="150000"/>
              </a:lnSpc>
              <a:buClr>
                <a:srgbClr val="FF0000"/>
              </a:buClr>
            </a:pPr>
            <a:r>
              <a:rPr lang="en-US" sz="1400" b="1" dirty="0" smtClean="0">
                <a:solidFill>
                  <a:schemeClr val="tx1">
                    <a:lumMod val="90000"/>
                    <a:lumOff val="10000"/>
                  </a:schemeClr>
                </a:solidFill>
                <a:latin typeface="+mj-lt"/>
                <a:cs typeface="Arial" pitchFamily="34" charset="0"/>
              </a:rPr>
              <a:t>Capturing the acquisition source</a:t>
            </a:r>
            <a:endParaRPr lang="en-US" sz="1400" b="1" dirty="0">
              <a:solidFill>
                <a:schemeClr val="tx1">
                  <a:lumMod val="90000"/>
                  <a:lumOff val="10000"/>
                </a:schemeClr>
              </a:solidFill>
              <a:latin typeface="+mj-lt"/>
              <a:cs typeface="Arial" pitchFamily="34" charset="0"/>
            </a:endParaRPr>
          </a:p>
          <a:p>
            <a:r>
              <a:rPr lang="en-US" sz="1400" dirty="0" smtClean="0">
                <a:solidFill>
                  <a:schemeClr val="tx1">
                    <a:lumMod val="90000"/>
                    <a:lumOff val="10000"/>
                  </a:schemeClr>
                </a:solidFill>
                <a:latin typeface="+mj-lt"/>
                <a:cs typeface="Arial" pitchFamily="34" charset="0"/>
              </a:rPr>
              <a:t>To </a:t>
            </a:r>
            <a:r>
              <a:rPr lang="en-US" sz="1400" dirty="0">
                <a:solidFill>
                  <a:schemeClr val="tx1">
                    <a:lumMod val="90000"/>
                    <a:lumOff val="10000"/>
                  </a:schemeClr>
                </a:solidFill>
                <a:latin typeface="+mj-lt"/>
                <a:cs typeface="Arial" pitchFamily="34" charset="0"/>
              </a:rPr>
              <a:t>capture the acquisition source of respondents, one primary custom question is added to the survey. </a:t>
            </a:r>
            <a:r>
              <a:rPr lang="en-US" sz="1400" dirty="0" smtClean="0">
                <a:solidFill>
                  <a:schemeClr val="tx1">
                    <a:lumMod val="90000"/>
                    <a:lumOff val="10000"/>
                  </a:schemeClr>
                </a:solidFill>
                <a:latin typeface="+mj-lt"/>
                <a:cs typeface="Arial" pitchFamily="34" charset="0"/>
              </a:rPr>
              <a:t>“</a:t>
            </a:r>
            <a:r>
              <a:rPr lang="en-US" sz="1400" i="1" dirty="0" smtClean="0">
                <a:solidFill>
                  <a:schemeClr val="tx1">
                    <a:lumMod val="90000"/>
                    <a:lumOff val="10000"/>
                  </a:schemeClr>
                </a:solidFill>
                <a:latin typeface="+mj-lt"/>
                <a:cs typeface="Arial" pitchFamily="34" charset="0"/>
              </a:rPr>
              <a:t>Which of the following sources drove you to the site today? Please rank the top three.”</a:t>
            </a:r>
          </a:p>
          <a:p>
            <a:endParaRPr lang="en-US" sz="1400" i="1" dirty="0">
              <a:solidFill>
                <a:schemeClr val="tx1">
                  <a:lumMod val="90000"/>
                  <a:lumOff val="10000"/>
                </a:schemeClr>
              </a:solidFill>
              <a:latin typeface="+mj-lt"/>
              <a:cs typeface="Arial" pitchFamily="34" charset="0"/>
            </a:endParaRPr>
          </a:p>
          <a:p>
            <a:pPr lvl="0">
              <a:lnSpc>
                <a:spcPct val="150000"/>
              </a:lnSpc>
              <a:buClr>
                <a:srgbClr val="FF0000"/>
              </a:buClr>
            </a:pPr>
            <a:r>
              <a:rPr lang="en-US" sz="1400" b="1" dirty="0" smtClean="0">
                <a:solidFill>
                  <a:schemeClr val="tx1">
                    <a:lumMod val="90000"/>
                    <a:lumOff val="10000"/>
                  </a:schemeClr>
                </a:solidFill>
                <a:latin typeface="+mj-lt"/>
                <a:cs typeface="Arial" pitchFamily="34" charset="0"/>
              </a:rPr>
              <a:t>Index score and benchmark</a:t>
            </a:r>
            <a:endParaRPr lang="en-US" sz="1400" b="1" dirty="0">
              <a:solidFill>
                <a:schemeClr val="tx1">
                  <a:lumMod val="90000"/>
                  <a:lumOff val="10000"/>
                </a:schemeClr>
              </a:solidFill>
              <a:latin typeface="+mj-lt"/>
              <a:cs typeface="Arial" pitchFamily="34" charset="0"/>
            </a:endParaRPr>
          </a:p>
          <a:p>
            <a:pPr marL="514350" indent="-228600">
              <a:spcBef>
                <a:spcPts val="600"/>
              </a:spcBef>
              <a:spcAft>
                <a:spcPts val="600"/>
              </a:spcAft>
              <a:buClr>
                <a:srgbClr val="FF0000"/>
              </a:buClr>
              <a:buFont typeface="Arial" panose="020B0604020202020204" pitchFamily="34" charset="0"/>
              <a:buChar char="&gt;"/>
            </a:pPr>
            <a:r>
              <a:rPr lang="en-US" sz="1400" dirty="0" smtClean="0">
                <a:solidFill>
                  <a:schemeClr val="tx1">
                    <a:lumMod val="90000"/>
                    <a:lumOff val="10000"/>
                  </a:schemeClr>
                </a:solidFill>
                <a:latin typeface="+mj-lt"/>
                <a:cs typeface="Arial" pitchFamily="34" charset="0"/>
              </a:rPr>
              <a:t>Respondent </a:t>
            </a:r>
            <a:r>
              <a:rPr lang="en-US" sz="1400" dirty="0">
                <a:solidFill>
                  <a:schemeClr val="tx1">
                    <a:lumMod val="90000"/>
                    <a:lumOff val="10000"/>
                  </a:schemeClr>
                </a:solidFill>
                <a:latin typeface="+mj-lt"/>
                <a:cs typeface="Arial" pitchFamily="34" charset="0"/>
              </a:rPr>
              <a:t>scores are averaged to calculate the overall </a:t>
            </a:r>
            <a:r>
              <a:rPr lang="en-US" sz="1400" dirty="0" smtClean="0">
                <a:solidFill>
                  <a:schemeClr val="tx1">
                    <a:lumMod val="90000"/>
                    <a:lumOff val="10000"/>
                  </a:schemeClr>
                </a:solidFill>
                <a:latin typeface="+mj-lt"/>
                <a:cs typeface="Arial" pitchFamily="34" charset="0"/>
              </a:rPr>
              <a:t>social media index</a:t>
            </a:r>
          </a:p>
          <a:p>
            <a:pPr marL="514350" indent="-228600">
              <a:spcBef>
                <a:spcPts val="600"/>
              </a:spcBef>
              <a:spcAft>
                <a:spcPts val="600"/>
              </a:spcAft>
              <a:buClr>
                <a:srgbClr val="FF0000"/>
              </a:buClr>
              <a:buFont typeface="Arial" panose="020B0604020202020204" pitchFamily="34" charset="0"/>
              <a:buChar char="&gt;"/>
            </a:pPr>
            <a:r>
              <a:rPr lang="en-US" sz="1400" dirty="0" smtClean="0">
                <a:solidFill>
                  <a:schemeClr val="tx1">
                    <a:lumMod val="90000"/>
                    <a:lumOff val="10000"/>
                  </a:schemeClr>
                </a:solidFill>
                <a:latin typeface="+mj-lt"/>
                <a:ea typeface="Calibri" pitchFamily="34" charset="0"/>
                <a:cs typeface="Arial" pitchFamily="34" charset="0"/>
              </a:rPr>
              <a:t>There </a:t>
            </a:r>
            <a:r>
              <a:rPr lang="en-US" sz="1400" dirty="0">
                <a:solidFill>
                  <a:schemeClr val="tx1">
                    <a:lumMod val="90000"/>
                    <a:lumOff val="10000"/>
                  </a:schemeClr>
                </a:solidFill>
                <a:latin typeface="+mj-lt"/>
                <a:ea typeface="Calibri" pitchFamily="34" charset="0"/>
                <a:cs typeface="Arial" pitchFamily="34" charset="0"/>
              </a:rPr>
              <a:t>are many acquisitions driving traffic to the clients website, </a:t>
            </a:r>
            <a:r>
              <a:rPr lang="en-US" sz="1400" dirty="0" smtClean="0">
                <a:solidFill>
                  <a:schemeClr val="tx1">
                    <a:lumMod val="90000"/>
                    <a:lumOff val="10000"/>
                  </a:schemeClr>
                </a:solidFill>
                <a:latin typeface="+mj-lt"/>
                <a:ea typeface="Calibri" pitchFamily="34" charset="0"/>
                <a:cs typeface="Arial" pitchFamily="34" charset="0"/>
              </a:rPr>
              <a:t>social media </a:t>
            </a:r>
            <a:r>
              <a:rPr lang="en-US" sz="1400" dirty="0">
                <a:solidFill>
                  <a:schemeClr val="tx1">
                    <a:lumMod val="90000"/>
                    <a:lumOff val="10000"/>
                  </a:schemeClr>
                </a:solidFill>
                <a:latin typeface="+mj-lt"/>
                <a:ea typeface="Calibri" pitchFamily="34" charset="0"/>
                <a:cs typeface="Arial" pitchFamily="34" charset="0"/>
              </a:rPr>
              <a:t>is a part of that and should not be the entire traffic driver (meaning a score of 100 is very </a:t>
            </a:r>
            <a:r>
              <a:rPr lang="en-US" sz="1400" dirty="0" smtClean="0">
                <a:solidFill>
                  <a:schemeClr val="tx1">
                    <a:lumMod val="90000"/>
                    <a:lumOff val="10000"/>
                  </a:schemeClr>
                </a:solidFill>
                <a:latin typeface="+mj-lt"/>
                <a:ea typeface="Calibri" pitchFamily="34" charset="0"/>
                <a:cs typeface="Arial" pitchFamily="34" charset="0"/>
              </a:rPr>
              <a:t>improbable)</a:t>
            </a:r>
          </a:p>
          <a:p>
            <a:pPr marL="514350" indent="-228600">
              <a:spcBef>
                <a:spcPts val="600"/>
              </a:spcBef>
              <a:spcAft>
                <a:spcPts val="600"/>
              </a:spcAft>
              <a:buClr>
                <a:srgbClr val="FF0000"/>
              </a:buClr>
              <a:buFont typeface="Arial" panose="020B0604020202020204" pitchFamily="34" charset="0"/>
              <a:buChar char="&gt;"/>
            </a:pPr>
            <a:r>
              <a:rPr lang="en-US" sz="1400" dirty="0" smtClean="0">
                <a:solidFill>
                  <a:schemeClr val="tx1">
                    <a:lumMod val="90000"/>
                    <a:lumOff val="10000"/>
                  </a:schemeClr>
                </a:solidFill>
                <a:latin typeface="+mj-lt"/>
                <a:cs typeface="Arial" pitchFamily="34" charset="0"/>
              </a:rPr>
              <a:t>Compare </a:t>
            </a:r>
            <a:r>
              <a:rPr lang="en-US" sz="1400" dirty="0">
                <a:solidFill>
                  <a:schemeClr val="tx1">
                    <a:lumMod val="90000"/>
                    <a:lumOff val="10000"/>
                  </a:schemeClr>
                </a:solidFill>
                <a:latin typeface="+mj-lt"/>
                <a:cs typeface="Arial" pitchFamily="34" charset="0"/>
              </a:rPr>
              <a:t>to other companies who are also measuring </a:t>
            </a:r>
            <a:r>
              <a:rPr lang="en-US" sz="1400" dirty="0" smtClean="0">
                <a:solidFill>
                  <a:schemeClr val="tx1">
                    <a:lumMod val="90000"/>
                    <a:lumOff val="10000"/>
                  </a:schemeClr>
                </a:solidFill>
                <a:latin typeface="+mj-lt"/>
                <a:cs typeface="Arial" pitchFamily="34" charset="0"/>
              </a:rPr>
              <a:t>social media value</a:t>
            </a:r>
            <a:endParaRPr lang="en-US" sz="1400" dirty="0">
              <a:solidFill>
                <a:schemeClr val="tx1">
                  <a:lumMod val="90000"/>
                  <a:lumOff val="10000"/>
                </a:schemeClr>
              </a:solidFill>
              <a:latin typeface="+mj-lt"/>
              <a:cs typeface="Arial" pitchFamily="34" charset="0"/>
            </a:endParaRPr>
          </a:p>
        </p:txBody>
      </p:sp>
      <p:sp>
        <p:nvSpPr>
          <p:cNvPr id="22" name="Rectangle 21"/>
          <p:cNvSpPr/>
          <p:nvPr/>
        </p:nvSpPr>
        <p:spPr>
          <a:xfrm>
            <a:off x="109728" y="6256685"/>
            <a:ext cx="4572000" cy="274370"/>
          </a:xfrm>
          <a:prstGeom prst="rect">
            <a:avLst/>
          </a:prstGeom>
        </p:spPr>
        <p:txBody>
          <a:bodyPr>
            <a:spAutoFit/>
          </a:bodyPr>
          <a:lstStyle/>
          <a:p>
            <a:pPr>
              <a:lnSpc>
                <a:spcPct val="150000"/>
              </a:lnSpc>
              <a:buClr>
                <a:srgbClr val="FF0000"/>
              </a:buClr>
            </a:pPr>
            <a:r>
              <a:rPr lang="en-US" sz="900" i="1" dirty="0" smtClean="0">
                <a:solidFill>
                  <a:schemeClr val="tx1">
                    <a:lumMod val="90000"/>
                    <a:lumOff val="10000"/>
                  </a:schemeClr>
                </a:solidFill>
                <a:cs typeface="Arial" pitchFamily="34" charset="0"/>
              </a:rPr>
              <a:t>*Only </a:t>
            </a:r>
            <a:r>
              <a:rPr lang="en-US" sz="900" i="1" dirty="0">
                <a:solidFill>
                  <a:schemeClr val="tx1">
                    <a:lumMod val="90000"/>
                    <a:lumOff val="10000"/>
                  </a:schemeClr>
                </a:solidFill>
                <a:cs typeface="Arial" pitchFamily="34" charset="0"/>
              </a:rPr>
              <a:t>for surveys colleting </a:t>
            </a:r>
            <a:r>
              <a:rPr lang="en-US" sz="900" i="1" dirty="0" smtClean="0">
                <a:solidFill>
                  <a:schemeClr val="tx1">
                    <a:lumMod val="90000"/>
                    <a:lumOff val="10000"/>
                  </a:schemeClr>
                </a:solidFill>
                <a:cs typeface="Arial" pitchFamily="34" charset="0"/>
              </a:rPr>
              <a:t>True Conversion</a:t>
            </a:r>
            <a:endParaRPr lang="en-US" sz="900" i="1" dirty="0">
              <a:solidFill>
                <a:schemeClr val="tx1">
                  <a:lumMod val="90000"/>
                  <a:lumOff val="10000"/>
                </a:schemeClr>
              </a:solidFill>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5" t="86545" r="865"/>
          <a:stretch/>
        </p:blipFill>
        <p:spPr bwMode="auto">
          <a:xfrm>
            <a:off x="740734" y="5286852"/>
            <a:ext cx="4191000" cy="405797"/>
          </a:xfrm>
          <a:prstGeom prst="rect">
            <a:avLst/>
          </a:prstGeom>
          <a:ln/>
        </p:spPr>
        <p:style>
          <a:lnRef idx="3">
            <a:schemeClr val="lt1"/>
          </a:lnRef>
          <a:fillRef idx="1001">
            <a:schemeClr val="lt1"/>
          </a:fillRef>
          <a:effectRef idx="1">
            <a:schemeClr val="dk1"/>
          </a:effectRef>
          <a:fontRef idx="minor">
            <a:schemeClr val="lt1"/>
          </a:fontRef>
        </p:style>
      </p:pic>
      <p:sp>
        <p:nvSpPr>
          <p:cNvPr id="2" name="Title 1"/>
          <p:cNvSpPr>
            <a:spLocks noGrp="1"/>
          </p:cNvSpPr>
          <p:nvPr>
            <p:ph type="title"/>
          </p:nvPr>
        </p:nvSpPr>
        <p:spPr>
          <a:prstGeom prst="rect">
            <a:avLst/>
          </a:prstGeom>
        </p:spPr>
        <p:txBody>
          <a:bodyPr/>
          <a:lstStyle/>
          <a:p>
            <a:r>
              <a:rPr lang="en-US" dirty="0" smtClean="0">
                <a:solidFill>
                  <a:srgbClr val="FFFFFF"/>
                </a:solidFill>
              </a:rPr>
              <a:t>Appendix</a:t>
            </a:r>
            <a:r>
              <a:rPr lang="en-US" sz="1800" dirty="0" smtClean="0">
                <a:solidFill>
                  <a:srgbClr val="FFFFFF"/>
                </a:solidFill>
              </a:rPr>
              <a:t/>
            </a:r>
            <a:br>
              <a:rPr lang="en-US" sz="1800" dirty="0" smtClean="0">
                <a:solidFill>
                  <a:srgbClr val="FFFFFF"/>
                </a:solidFill>
              </a:rPr>
            </a:br>
            <a:r>
              <a:rPr lang="en-US" sz="1800" b="0" dirty="0" smtClean="0">
                <a:solidFill>
                  <a:srgbClr val="FFFFFF"/>
                </a:solidFill>
              </a:rPr>
              <a:t>Social Media Value Custom Question – Answer Choices</a:t>
            </a:r>
            <a:endParaRPr lang="en-US" dirty="0"/>
          </a:p>
        </p:txBody>
      </p:sp>
      <p:sp>
        <p:nvSpPr>
          <p:cNvPr id="14" name="Text Box 5"/>
          <p:cNvSpPr txBox="1">
            <a:spLocks noChangeArrowheads="1"/>
          </p:cNvSpPr>
          <p:nvPr/>
        </p:nvSpPr>
        <p:spPr bwMode="auto">
          <a:xfrm>
            <a:off x="5562600" y="1760560"/>
            <a:ext cx="2971800" cy="892552"/>
          </a:xfrm>
          <a:prstGeom prst="rect">
            <a:avLst/>
          </a:prstGeom>
          <a:noFill/>
          <a:ln w="9525">
            <a:noFill/>
            <a:miter lim="800000"/>
            <a:headEnd/>
            <a:tailEnd/>
          </a:ln>
        </p:spPr>
        <p:txBody>
          <a:bodyPr wrap="square">
            <a:spAutoFit/>
          </a:bodyPr>
          <a:lstStyle/>
          <a:p>
            <a:r>
              <a:rPr lang="en-US" sz="1300" b="1" dirty="0" smtClean="0">
                <a:solidFill>
                  <a:srgbClr val="0070C0"/>
                </a:solidFill>
                <a:latin typeface="+mj-lt"/>
                <a:cs typeface="Arial" pitchFamily="34" charset="0"/>
              </a:rPr>
              <a:t>Social Media answer choices </a:t>
            </a:r>
          </a:p>
          <a:p>
            <a:r>
              <a:rPr lang="en-US" sz="1300" dirty="0" smtClean="0">
                <a:solidFill>
                  <a:schemeClr val="tx1">
                    <a:lumMod val="90000"/>
                    <a:lumOff val="10000"/>
                  </a:schemeClr>
                </a:solidFill>
                <a:latin typeface="Arial" pitchFamily="34" charset="0"/>
                <a:cs typeface="Arial" pitchFamily="34" charset="0"/>
              </a:rPr>
              <a:t>are consistent and allow us to Benchmark Social Media Value on all participating surveys. </a:t>
            </a:r>
            <a:endParaRPr lang="en-US" sz="1300" i="1" dirty="0" smtClean="0">
              <a:solidFill>
                <a:schemeClr val="tx1">
                  <a:lumMod val="90000"/>
                  <a:lumOff val="10000"/>
                </a:schemeClr>
              </a:solidFill>
              <a:latin typeface="Wingdings 3" pitchFamily="18" charset="2"/>
              <a:cs typeface="Arial" pitchFamily="34" charset="0"/>
            </a:endParaRPr>
          </a:p>
        </p:txBody>
      </p:sp>
      <p:sp>
        <p:nvSpPr>
          <p:cNvPr id="17" name="Text Box 5"/>
          <p:cNvSpPr txBox="1">
            <a:spLocks noChangeArrowheads="1"/>
          </p:cNvSpPr>
          <p:nvPr/>
        </p:nvSpPr>
        <p:spPr bwMode="auto">
          <a:xfrm>
            <a:off x="5334000" y="1754872"/>
            <a:ext cx="609600" cy="292388"/>
          </a:xfrm>
          <a:prstGeom prst="rect">
            <a:avLst/>
          </a:prstGeom>
          <a:noFill/>
          <a:ln w="9525">
            <a:noFill/>
            <a:miter lim="800000"/>
            <a:headEnd/>
            <a:tailEnd/>
          </a:ln>
        </p:spPr>
        <p:txBody>
          <a:bodyPr wrap="square">
            <a:spAutoFit/>
          </a:bodyPr>
          <a:lstStyle/>
          <a:p>
            <a:r>
              <a:rPr lang="en-US" sz="1300" b="1" dirty="0" smtClean="0">
                <a:solidFill>
                  <a:srgbClr val="009CDE"/>
                </a:solidFill>
                <a:latin typeface="Wingdings 3" pitchFamily="18" charset="2"/>
                <a:cs typeface="Arial" pitchFamily="34" charset="0"/>
              </a:rPr>
              <a:t>v</a:t>
            </a:r>
            <a:endParaRPr lang="en-US" sz="1300" b="1" i="1" dirty="0" smtClean="0">
              <a:solidFill>
                <a:srgbClr val="009CDE"/>
              </a:solidFill>
              <a:latin typeface="Wingdings 3" pitchFamily="18" charset="2"/>
              <a:cs typeface="Arial" pitchFamily="34" charset="0"/>
            </a:endParaRPr>
          </a:p>
        </p:txBody>
      </p:sp>
      <p:sp>
        <p:nvSpPr>
          <p:cNvPr id="18" name="Text Box 5"/>
          <p:cNvSpPr txBox="1">
            <a:spLocks noChangeArrowheads="1"/>
          </p:cNvSpPr>
          <p:nvPr/>
        </p:nvSpPr>
        <p:spPr bwMode="auto">
          <a:xfrm>
            <a:off x="5486400" y="3544356"/>
            <a:ext cx="2971800" cy="692497"/>
          </a:xfrm>
          <a:prstGeom prst="rect">
            <a:avLst/>
          </a:prstGeom>
          <a:noFill/>
          <a:ln w="9525">
            <a:noFill/>
            <a:miter lim="800000"/>
            <a:headEnd/>
            <a:tailEnd/>
          </a:ln>
        </p:spPr>
        <p:txBody>
          <a:bodyPr wrap="square">
            <a:spAutoFit/>
          </a:bodyPr>
          <a:lstStyle/>
          <a:p>
            <a:r>
              <a:rPr lang="en-US" sz="1300" b="1" dirty="0" smtClean="0">
                <a:solidFill>
                  <a:srgbClr val="0070C0"/>
                </a:solidFill>
                <a:latin typeface="+mj-lt"/>
                <a:cs typeface="Arial" pitchFamily="34" charset="0"/>
              </a:rPr>
              <a:t>Non-Social Media answer choices </a:t>
            </a:r>
            <a:r>
              <a:rPr lang="en-US" sz="1300" dirty="0" smtClean="0">
                <a:solidFill>
                  <a:schemeClr val="tx1">
                    <a:lumMod val="90000"/>
                    <a:lumOff val="10000"/>
                  </a:schemeClr>
                </a:solidFill>
                <a:latin typeface="Arial" pitchFamily="34" charset="0"/>
                <a:cs typeface="Arial" pitchFamily="34" charset="0"/>
              </a:rPr>
              <a:t>can be personalized or changed and are not a part of the Benchmark.</a:t>
            </a:r>
            <a:endParaRPr lang="en-US" sz="1300" i="1" dirty="0" smtClean="0">
              <a:solidFill>
                <a:schemeClr val="tx1">
                  <a:lumMod val="90000"/>
                  <a:lumOff val="10000"/>
                </a:schemeClr>
              </a:solidFill>
              <a:latin typeface="Wingdings 3" pitchFamily="18" charset="2"/>
              <a:cs typeface="Arial" pitchFamily="34" charset="0"/>
            </a:endParaRPr>
          </a:p>
        </p:txBody>
      </p:sp>
      <p:sp>
        <p:nvSpPr>
          <p:cNvPr id="19" name="Text Box 5"/>
          <p:cNvSpPr txBox="1">
            <a:spLocks noChangeArrowheads="1"/>
          </p:cNvSpPr>
          <p:nvPr/>
        </p:nvSpPr>
        <p:spPr bwMode="auto">
          <a:xfrm>
            <a:off x="5257800" y="3538668"/>
            <a:ext cx="609600" cy="292388"/>
          </a:xfrm>
          <a:prstGeom prst="rect">
            <a:avLst/>
          </a:prstGeom>
          <a:noFill/>
          <a:ln w="9525">
            <a:noFill/>
            <a:miter lim="800000"/>
            <a:headEnd/>
            <a:tailEnd/>
          </a:ln>
        </p:spPr>
        <p:txBody>
          <a:bodyPr wrap="square">
            <a:spAutoFit/>
          </a:bodyPr>
          <a:lstStyle/>
          <a:p>
            <a:r>
              <a:rPr lang="en-US" sz="1300" b="1" dirty="0" smtClean="0">
                <a:solidFill>
                  <a:srgbClr val="009CDE"/>
                </a:solidFill>
                <a:latin typeface="Wingdings 3" pitchFamily="18" charset="2"/>
                <a:cs typeface="Arial" pitchFamily="34" charset="0"/>
              </a:rPr>
              <a:t>v</a:t>
            </a:r>
            <a:endParaRPr lang="en-US" sz="1300" b="1" i="1" dirty="0" smtClean="0">
              <a:solidFill>
                <a:srgbClr val="009CDE"/>
              </a:solidFill>
              <a:latin typeface="Wingdings 3" pitchFamily="18" charset="2"/>
              <a:cs typeface="Arial" pitchFamily="34" charset="0"/>
            </a:endParaRPr>
          </a:p>
        </p:txBody>
      </p:sp>
      <p:sp>
        <p:nvSpPr>
          <p:cNvPr id="20" name="Text Box 5"/>
          <p:cNvSpPr txBox="1">
            <a:spLocks noChangeArrowheads="1"/>
          </p:cNvSpPr>
          <p:nvPr/>
        </p:nvSpPr>
        <p:spPr bwMode="auto">
          <a:xfrm>
            <a:off x="5486400" y="5206062"/>
            <a:ext cx="3352800" cy="692497"/>
          </a:xfrm>
          <a:prstGeom prst="rect">
            <a:avLst/>
          </a:prstGeom>
          <a:noFill/>
          <a:ln w="9525">
            <a:noFill/>
            <a:miter lim="800000"/>
            <a:headEnd/>
            <a:tailEnd/>
          </a:ln>
        </p:spPr>
        <p:txBody>
          <a:bodyPr wrap="square">
            <a:spAutoFit/>
          </a:bodyPr>
          <a:lstStyle/>
          <a:p>
            <a:r>
              <a:rPr lang="en-US" sz="1300" dirty="0" smtClean="0">
                <a:solidFill>
                  <a:schemeClr val="tx1">
                    <a:lumMod val="90000"/>
                    <a:lumOff val="10000"/>
                  </a:schemeClr>
                </a:solidFill>
                <a:latin typeface="Arial" pitchFamily="34" charset="0"/>
                <a:cs typeface="Arial" pitchFamily="34" charset="0"/>
              </a:rPr>
              <a:t>Because the first ranking is required, there must be answer choices for those who don’t see another appropriate response.</a:t>
            </a:r>
            <a:endParaRPr lang="en-US" sz="1300" i="1" dirty="0" smtClean="0">
              <a:solidFill>
                <a:schemeClr val="tx1">
                  <a:lumMod val="90000"/>
                  <a:lumOff val="10000"/>
                </a:schemeClr>
              </a:solidFill>
              <a:latin typeface="Wingdings 3" pitchFamily="18" charset="2"/>
              <a:cs typeface="Arial" pitchFamily="34" charset="0"/>
            </a:endParaRPr>
          </a:p>
        </p:txBody>
      </p:sp>
      <p:sp>
        <p:nvSpPr>
          <p:cNvPr id="22" name="Text Box 5"/>
          <p:cNvSpPr txBox="1">
            <a:spLocks noChangeArrowheads="1"/>
          </p:cNvSpPr>
          <p:nvPr/>
        </p:nvSpPr>
        <p:spPr bwMode="auto">
          <a:xfrm>
            <a:off x="5257800" y="5200374"/>
            <a:ext cx="609600" cy="292388"/>
          </a:xfrm>
          <a:prstGeom prst="rect">
            <a:avLst/>
          </a:prstGeom>
          <a:noFill/>
          <a:ln w="9525">
            <a:noFill/>
            <a:miter lim="800000"/>
            <a:headEnd/>
            <a:tailEnd/>
          </a:ln>
        </p:spPr>
        <p:txBody>
          <a:bodyPr wrap="square">
            <a:spAutoFit/>
          </a:bodyPr>
          <a:lstStyle/>
          <a:p>
            <a:r>
              <a:rPr lang="en-US" sz="1300" b="1" dirty="0" smtClean="0">
                <a:solidFill>
                  <a:srgbClr val="009CDE"/>
                </a:solidFill>
                <a:latin typeface="Wingdings 3" pitchFamily="18" charset="2"/>
                <a:cs typeface="Arial" pitchFamily="34" charset="0"/>
              </a:rPr>
              <a:t>v</a:t>
            </a:r>
            <a:endParaRPr lang="en-US" sz="1300" b="1" i="1" dirty="0" smtClean="0">
              <a:solidFill>
                <a:srgbClr val="009CDE"/>
              </a:solidFill>
              <a:latin typeface="Wingdings 3" pitchFamily="18" charset="2"/>
              <a:cs typeface="Arial" pitchFamily="34" charset="0"/>
            </a:endParaRP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5" t="1726" r="865" b="49137"/>
          <a:stretch/>
        </p:blipFill>
        <p:spPr bwMode="auto">
          <a:xfrm>
            <a:off x="740734" y="1760560"/>
            <a:ext cx="4191000" cy="1481915"/>
          </a:xfrm>
          <a:prstGeom prst="rect">
            <a:avLst/>
          </a:prstGeom>
          <a:ln/>
        </p:spPr>
        <p:style>
          <a:lnRef idx="3">
            <a:schemeClr val="lt1"/>
          </a:lnRef>
          <a:fillRef idx="1001">
            <a:schemeClr val="lt1"/>
          </a:fillRef>
          <a:effectRef idx="1">
            <a:schemeClr val="dk1"/>
          </a:effectRef>
          <a:fontRef idx="minor">
            <a:schemeClr val="lt1"/>
          </a:fontRef>
        </p:style>
      </p:pic>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5" t="50863" r="865" b="11563"/>
          <a:stretch/>
        </p:blipFill>
        <p:spPr bwMode="auto">
          <a:xfrm>
            <a:off x="740734" y="3630182"/>
            <a:ext cx="4191000" cy="1133194"/>
          </a:xfrm>
          <a:prstGeom prst="rect">
            <a:avLst/>
          </a:prstGeom>
          <a:ln/>
        </p:spPr>
        <p:style>
          <a:lnRef idx="3">
            <a:schemeClr val="lt1"/>
          </a:lnRef>
          <a:fillRef idx="1001">
            <a:schemeClr val="lt1"/>
          </a:fillRef>
          <a:effectRef idx="1">
            <a:schemeClr val="dk1"/>
          </a:effectRef>
          <a:fontRef idx="minor">
            <a:schemeClr val="lt1"/>
          </a:fontRef>
        </p:style>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prstGeom prst="rect">
            <a:avLst/>
          </a:prstGeom>
        </p:spPr>
        <p:txBody>
          <a:bodyPr/>
          <a:lstStyle/>
          <a:p>
            <a:r>
              <a:rPr lang="en-US" dirty="0" smtClean="0">
                <a:solidFill>
                  <a:srgbClr val="FFFFFF"/>
                </a:solidFill>
              </a:rPr>
              <a:t>Appendix</a:t>
            </a:r>
            <a:br>
              <a:rPr lang="en-US" dirty="0" smtClean="0">
                <a:solidFill>
                  <a:srgbClr val="FFFFFF"/>
                </a:solidFill>
              </a:rPr>
            </a:br>
            <a:r>
              <a:rPr lang="en-US" b="0" dirty="0" smtClean="0">
                <a:solidFill>
                  <a:srgbClr val="FFFFFF"/>
                </a:solidFill>
              </a:rPr>
              <a:t>Social Media Value Reporting</a:t>
            </a:r>
            <a:endParaRPr lang="en-US" b="0" dirty="0"/>
          </a:p>
        </p:txBody>
      </p:sp>
      <p:sp>
        <p:nvSpPr>
          <p:cNvPr id="16" name="TextBox 15"/>
          <p:cNvSpPr txBox="1"/>
          <p:nvPr/>
        </p:nvSpPr>
        <p:spPr bwMode="ltGray">
          <a:xfrm>
            <a:off x="609600" y="1546860"/>
            <a:ext cx="7924800"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Social Media Index Score = 4.3 / N: 2128</a:t>
            </a:r>
          </a:p>
        </p:txBody>
      </p:sp>
      <p:sp>
        <p:nvSpPr>
          <p:cNvPr id="17" name="TextBox 16"/>
          <p:cNvSpPr txBox="1"/>
          <p:nvPr/>
        </p:nvSpPr>
        <p:spPr bwMode="ltGray">
          <a:xfrm>
            <a:off x="609600" y="3962400"/>
            <a:ext cx="7924800" cy="261610"/>
          </a:xfrm>
          <a:prstGeom prst="rect">
            <a:avLst/>
          </a:prstGeom>
          <a:noFill/>
        </p:spPr>
        <p:txBody>
          <a:bodyPr wrap="square" rtlCol="0">
            <a:spAutoFit/>
          </a:bodyPr>
          <a:lstStyle/>
          <a:p>
            <a:pPr marL="344488" indent="-344488" algn="ctr"/>
            <a:r>
              <a:rPr lang="en-US" sz="1100" b="1" dirty="0" smtClean="0">
                <a:solidFill>
                  <a:schemeClr val="tx1">
                    <a:lumMod val="90000"/>
                    <a:lumOff val="10000"/>
                  </a:schemeClr>
                </a:solidFill>
                <a:latin typeface="+mj-lt"/>
              </a:rPr>
              <a:t>ForeSee Benchmark: Social Media Index Score = 7 *</a:t>
            </a:r>
          </a:p>
        </p:txBody>
      </p:sp>
      <p:sp>
        <p:nvSpPr>
          <p:cNvPr id="3" name="Rectangle 2"/>
          <p:cNvSpPr/>
          <p:nvPr/>
        </p:nvSpPr>
        <p:spPr>
          <a:xfrm>
            <a:off x="501309" y="1169803"/>
            <a:ext cx="2452916" cy="292388"/>
          </a:xfrm>
          <a:prstGeom prst="rect">
            <a:avLst/>
          </a:prstGeom>
        </p:spPr>
        <p:txBody>
          <a:bodyPr wrap="none">
            <a:spAutoFit/>
          </a:bodyPr>
          <a:lstStyle/>
          <a:p>
            <a:r>
              <a:rPr lang="en-US" sz="1300" dirty="0" smtClean="0">
                <a:solidFill>
                  <a:schemeClr val="tx1">
                    <a:lumMod val="90000"/>
                    <a:lumOff val="10000"/>
                  </a:schemeClr>
                </a:solidFill>
              </a:rPr>
              <a:t>March 1, 2014 – May 31, 2014</a:t>
            </a:r>
            <a:endParaRPr lang="en-US" sz="1300" dirty="0">
              <a:solidFill>
                <a:schemeClr val="tx1">
                  <a:lumMod val="90000"/>
                  <a:lumOff val="10000"/>
                </a:scheme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52" y="1975110"/>
            <a:ext cx="7444896" cy="185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52" y="4224010"/>
            <a:ext cx="7534940" cy="190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6347637"/>
            <a:ext cx="6163340" cy="230832"/>
          </a:xfrm>
          <a:prstGeom prst="rect">
            <a:avLst/>
          </a:prstGeom>
          <a:noFill/>
        </p:spPr>
        <p:txBody>
          <a:bodyPr wrap="square" rtlCol="0">
            <a:spAutoFit/>
          </a:bodyPr>
          <a:lstStyle/>
          <a:p>
            <a:r>
              <a:rPr lang="en-US" sz="900" i="1" dirty="0" smtClean="0"/>
              <a:t>*Social Media Index benchmark is for May 2014 only.</a:t>
            </a:r>
            <a:endParaRPr lang="en-US" sz="9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prstGeom prst="rect">
            <a:avLst/>
          </a:prstGeom>
        </p:spPr>
        <p:txBody>
          <a:bodyPr/>
          <a:lstStyle/>
          <a:p>
            <a:r>
              <a:rPr lang="en-US" dirty="0">
                <a:solidFill>
                  <a:srgbClr val="FFFFFF"/>
                </a:solidFill>
              </a:rPr>
              <a:t>Appendix</a:t>
            </a:r>
            <a:br>
              <a:rPr lang="en-US" dirty="0">
                <a:solidFill>
                  <a:srgbClr val="FFFFFF"/>
                </a:solidFill>
              </a:rPr>
            </a:br>
            <a:r>
              <a:rPr lang="en-US" b="0" dirty="0">
                <a:solidFill>
                  <a:srgbClr val="FFFFFF"/>
                </a:solidFill>
              </a:rPr>
              <a:t>Social Media Value Reporting</a:t>
            </a:r>
            <a:endParaRPr lang="en-US" dirty="0"/>
          </a:p>
        </p:txBody>
      </p:sp>
      <p:sp>
        <p:nvSpPr>
          <p:cNvPr id="8" name="TextBox 7"/>
          <p:cNvSpPr txBox="1"/>
          <p:nvPr/>
        </p:nvSpPr>
        <p:spPr bwMode="gray">
          <a:xfrm>
            <a:off x="609600" y="1546860"/>
            <a:ext cx="7924800" cy="261610"/>
          </a:xfrm>
          <a:prstGeom prst="rect">
            <a:avLst/>
          </a:prstGeom>
          <a:noFill/>
        </p:spPr>
        <p:txBody>
          <a:bodyPr wrap="square" rtlCol="0">
            <a:spAutoFit/>
          </a:bodyPr>
          <a:lstStyle/>
          <a:p>
            <a:pPr marL="344488" indent="-344488" algn="ctr" fontAlgn="base">
              <a:spcBef>
                <a:spcPct val="0"/>
              </a:spcBef>
              <a:spcAft>
                <a:spcPct val="0"/>
              </a:spcAft>
            </a:pPr>
            <a:r>
              <a:rPr lang="en-US" sz="1100" b="1" dirty="0" smtClean="0">
                <a:solidFill>
                  <a:srgbClr val="FFFFFF"/>
                </a:solidFill>
                <a:latin typeface="+mj-lt"/>
              </a:rPr>
              <a:t>Satisfaction and Respondents</a:t>
            </a:r>
          </a:p>
        </p:txBody>
      </p:sp>
      <p:sp>
        <p:nvSpPr>
          <p:cNvPr id="6" name="Rectangle 5"/>
          <p:cNvSpPr/>
          <p:nvPr/>
        </p:nvSpPr>
        <p:spPr>
          <a:xfrm>
            <a:off x="501309" y="1169803"/>
            <a:ext cx="2452916" cy="292388"/>
          </a:xfrm>
          <a:prstGeom prst="rect">
            <a:avLst/>
          </a:prstGeom>
        </p:spPr>
        <p:txBody>
          <a:bodyPr wrap="none">
            <a:spAutoFit/>
          </a:bodyPr>
          <a:lstStyle/>
          <a:p>
            <a:r>
              <a:rPr lang="en-US" sz="1300" dirty="0" smtClean="0">
                <a:solidFill>
                  <a:schemeClr val="tx1">
                    <a:lumMod val="90000"/>
                    <a:lumOff val="10000"/>
                  </a:schemeClr>
                </a:solidFill>
              </a:rPr>
              <a:t>March 1, 2014 – May 31, 2014</a:t>
            </a:r>
            <a:endParaRPr lang="en-US" sz="1300" dirty="0">
              <a:solidFill>
                <a:schemeClr val="tx1">
                  <a:lumMod val="90000"/>
                  <a:lumOff val="10000"/>
                </a:scheme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36" y="2200941"/>
            <a:ext cx="7600728" cy="380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Model Questions</a:t>
            </a:r>
            <a:endParaRPr lang="en-US" sz="1800" b="0" dirty="0"/>
          </a:p>
        </p:txBody>
      </p:sp>
      <p:pic>
        <p:nvPicPr>
          <p:cNvPr id="7" name="Snagit_PPT41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49" y="1041544"/>
            <a:ext cx="8172451" cy="5180871"/>
          </a:xfrm>
          <a:prstGeom prst="rect">
            <a:avLst/>
          </a:prstGeom>
          <a:ln w="22225">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sz="1800" dirty="0" smtClean="0">
                <a:latin typeface="Arial "/>
              </a:rPr>
              <a:t>Satisfaction Insight Reviews (SIR)</a:t>
            </a:r>
            <a:endParaRPr lang="en-US" sz="1800" dirty="0">
              <a:latin typeface="Arial "/>
            </a:endParaRPr>
          </a:p>
        </p:txBody>
      </p:sp>
      <p:sp>
        <p:nvSpPr>
          <p:cNvPr id="9" name="Rectangle 8"/>
          <p:cNvSpPr/>
          <p:nvPr/>
        </p:nvSpPr>
        <p:spPr>
          <a:xfrm>
            <a:off x="1751684" y="5380046"/>
            <a:ext cx="6731371" cy="692497"/>
          </a:xfrm>
          <a:prstGeom prst="rect">
            <a:avLst/>
          </a:prstGeom>
        </p:spPr>
        <p:txBody>
          <a:bodyPr wrap="square">
            <a:spAutoFit/>
          </a:bodyPr>
          <a:lstStyle/>
          <a:p>
            <a:r>
              <a:rPr lang="en-US" sz="1300" i="1" dirty="0" smtClean="0">
                <a:solidFill>
                  <a:srgbClr val="151515">
                    <a:lumMod val="75000"/>
                    <a:lumOff val="25000"/>
                  </a:srgbClr>
                </a:solidFill>
                <a:latin typeface="Arial "/>
              </a:rPr>
              <a:t>This Discovery SIR offers a concentrated focus on a segment of visitors that is struggling with particular aspects of their website experience. Improvement opportunities are identified and recommendations are made to help guide enhancement efforts.</a:t>
            </a:r>
            <a:endParaRPr lang="en-US" sz="1300" i="1" dirty="0">
              <a:solidFill>
                <a:srgbClr val="151515">
                  <a:lumMod val="75000"/>
                  <a:lumOff val="25000"/>
                </a:srgbClr>
              </a:solidFill>
              <a:latin typeface="Arial "/>
            </a:endParaRPr>
          </a:p>
        </p:txBody>
      </p:sp>
      <p:sp>
        <p:nvSpPr>
          <p:cNvPr id="12" name="TextBox 11"/>
          <p:cNvSpPr txBox="1"/>
          <p:nvPr/>
        </p:nvSpPr>
        <p:spPr bwMode="gray">
          <a:xfrm>
            <a:off x="5972214" y="3385795"/>
            <a:ext cx="1816106" cy="692497"/>
          </a:xfrm>
          <a:prstGeom prst="rect">
            <a:avLst/>
          </a:prstGeom>
          <a:noFill/>
        </p:spPr>
        <p:txBody>
          <a:bodyPr wrap="square" rtlCol="0">
            <a:spAutoFit/>
          </a:bodyPr>
          <a:lstStyle/>
          <a:p>
            <a:pPr algn="ctr" fontAlgn="base">
              <a:lnSpc>
                <a:spcPct val="150000"/>
              </a:lnSpc>
              <a:spcAft>
                <a:spcPct val="0"/>
              </a:spcAft>
            </a:pPr>
            <a:r>
              <a:rPr lang="en-US" sz="1300" dirty="0">
                <a:solidFill>
                  <a:srgbClr val="151515">
                    <a:lumMod val="90000"/>
                    <a:lumOff val="10000"/>
                  </a:srgbClr>
                </a:solidFill>
                <a:cs typeface="Arial" pitchFamily="34" charset="0"/>
              </a:rPr>
              <a:t>Multiple Measure</a:t>
            </a:r>
          </a:p>
          <a:p>
            <a:pPr algn="ctr" fontAlgn="base">
              <a:lnSpc>
                <a:spcPct val="150000"/>
              </a:lnSpc>
              <a:spcAft>
                <a:spcPct val="0"/>
              </a:spcAft>
            </a:pPr>
            <a:r>
              <a:rPr lang="en-US" sz="1300" dirty="0">
                <a:solidFill>
                  <a:srgbClr val="151515">
                    <a:lumMod val="90000"/>
                    <a:lumOff val="10000"/>
                  </a:srgbClr>
                </a:solidFill>
                <a:cs typeface="Arial" pitchFamily="34" charset="0"/>
              </a:rPr>
              <a:t>Cross Channel</a:t>
            </a:r>
          </a:p>
        </p:txBody>
      </p:sp>
      <p:sp>
        <p:nvSpPr>
          <p:cNvPr id="13" name="TextBox 12"/>
          <p:cNvSpPr txBox="1"/>
          <p:nvPr/>
        </p:nvSpPr>
        <p:spPr bwMode="gray">
          <a:xfrm>
            <a:off x="2782100" y="3385795"/>
            <a:ext cx="1618020" cy="1592744"/>
          </a:xfrm>
          <a:prstGeom prst="rect">
            <a:avLst/>
          </a:prstGeom>
          <a:noFill/>
        </p:spPr>
        <p:txBody>
          <a:bodyPr wrap="square" rtlCol="0">
            <a:spAutoFit/>
          </a:bodyPr>
          <a:lstStyle/>
          <a:p>
            <a:pPr algn="ctr" fontAlgn="base">
              <a:lnSpc>
                <a:spcPct val="150000"/>
              </a:lnSpc>
              <a:spcAft>
                <a:spcPct val="0"/>
              </a:spcAft>
            </a:pPr>
            <a:r>
              <a:rPr lang="en-US" sz="1300" dirty="0" smtClean="0">
                <a:solidFill>
                  <a:srgbClr val="151515">
                    <a:lumMod val="90000"/>
                    <a:lumOff val="10000"/>
                  </a:srgbClr>
                </a:solidFill>
                <a:cs typeface="Arial" pitchFamily="34" charset="0"/>
              </a:rPr>
              <a:t>Baseline</a:t>
            </a:r>
          </a:p>
          <a:p>
            <a:pPr algn="ctr" fontAlgn="base">
              <a:lnSpc>
                <a:spcPct val="150000"/>
              </a:lnSpc>
              <a:spcAft>
                <a:spcPct val="0"/>
              </a:spcAft>
            </a:pPr>
            <a:r>
              <a:rPr lang="en-US" sz="1300" dirty="0" smtClean="0">
                <a:solidFill>
                  <a:srgbClr val="151515">
                    <a:lumMod val="90000"/>
                    <a:lumOff val="10000"/>
                  </a:srgbClr>
                </a:solidFill>
                <a:cs typeface="Arial" pitchFamily="34" charset="0"/>
              </a:rPr>
              <a:t>Overview</a:t>
            </a:r>
            <a:endParaRPr lang="en-US" sz="1300" dirty="0">
              <a:solidFill>
                <a:srgbClr val="151515">
                  <a:lumMod val="90000"/>
                  <a:lumOff val="10000"/>
                </a:srgbClr>
              </a:solidFill>
              <a:cs typeface="Arial" pitchFamily="34" charset="0"/>
            </a:endParaRPr>
          </a:p>
          <a:p>
            <a:pPr algn="ctr" fontAlgn="base">
              <a:lnSpc>
                <a:spcPct val="150000"/>
              </a:lnSpc>
              <a:spcAft>
                <a:spcPct val="0"/>
              </a:spcAft>
            </a:pPr>
            <a:r>
              <a:rPr lang="en-US" sz="1300" dirty="0" smtClean="0">
                <a:solidFill>
                  <a:srgbClr val="151515">
                    <a:lumMod val="90000"/>
                    <a:lumOff val="10000"/>
                  </a:srgbClr>
                </a:solidFill>
                <a:cs typeface="Arial" pitchFamily="34" charset="0"/>
              </a:rPr>
              <a:t>Multiple Site</a:t>
            </a:r>
            <a:endParaRPr lang="en-US" sz="1300" dirty="0">
              <a:solidFill>
                <a:srgbClr val="151515">
                  <a:lumMod val="90000"/>
                  <a:lumOff val="10000"/>
                </a:srgbClr>
              </a:solidFill>
              <a:cs typeface="Arial" pitchFamily="34" charset="0"/>
            </a:endParaRPr>
          </a:p>
          <a:p>
            <a:pPr algn="ctr" fontAlgn="base">
              <a:lnSpc>
                <a:spcPct val="150000"/>
              </a:lnSpc>
              <a:spcAft>
                <a:spcPct val="0"/>
              </a:spcAft>
            </a:pPr>
            <a:r>
              <a:rPr lang="en-US" sz="1300" dirty="0">
                <a:solidFill>
                  <a:srgbClr val="151515">
                    <a:lumMod val="90000"/>
                    <a:lumOff val="10000"/>
                  </a:srgbClr>
                </a:solidFill>
                <a:cs typeface="Arial" pitchFamily="34" charset="0"/>
              </a:rPr>
              <a:t>Tracking </a:t>
            </a:r>
            <a:r>
              <a:rPr lang="en-US" sz="1300" dirty="0" smtClean="0">
                <a:solidFill>
                  <a:srgbClr val="151515">
                    <a:lumMod val="90000"/>
                    <a:lumOff val="10000"/>
                  </a:srgbClr>
                </a:solidFill>
                <a:cs typeface="Arial" pitchFamily="34" charset="0"/>
              </a:rPr>
              <a:t>Trending</a:t>
            </a:r>
          </a:p>
          <a:p>
            <a:pPr algn="ctr" fontAlgn="base">
              <a:lnSpc>
                <a:spcPct val="150000"/>
              </a:lnSpc>
              <a:spcAft>
                <a:spcPct val="0"/>
              </a:spcAft>
            </a:pPr>
            <a:r>
              <a:rPr lang="en-US" sz="1300" dirty="0" smtClean="0">
                <a:solidFill>
                  <a:srgbClr val="151515">
                    <a:lumMod val="90000"/>
                    <a:lumOff val="10000"/>
                  </a:srgbClr>
                </a:solidFill>
                <a:cs typeface="Arial" pitchFamily="34" charset="0"/>
              </a:rPr>
              <a:t>Visitor Profile</a:t>
            </a:r>
            <a:endParaRPr lang="en-US" sz="1300" dirty="0">
              <a:solidFill>
                <a:srgbClr val="151515">
                  <a:lumMod val="90000"/>
                  <a:lumOff val="10000"/>
                </a:srgbClr>
              </a:solidFill>
              <a:cs typeface="Arial" pitchFamily="34" charset="0"/>
            </a:endParaRPr>
          </a:p>
        </p:txBody>
      </p:sp>
      <p:sp>
        <p:nvSpPr>
          <p:cNvPr id="14" name="TextBox 13"/>
          <p:cNvSpPr txBox="1"/>
          <p:nvPr/>
        </p:nvSpPr>
        <p:spPr bwMode="gray">
          <a:xfrm>
            <a:off x="1147235" y="3385795"/>
            <a:ext cx="1614556" cy="272382"/>
          </a:xfrm>
          <a:prstGeom prst="rect">
            <a:avLst/>
          </a:prstGeom>
          <a:noFill/>
        </p:spPr>
        <p:txBody>
          <a:bodyPr wrap="square" rtlCol="0">
            <a:spAutoFit/>
          </a:bodyPr>
          <a:lstStyle/>
          <a:p>
            <a:pPr algn="ctr" fontAlgn="base">
              <a:lnSpc>
                <a:spcPct val="90000"/>
              </a:lnSpc>
              <a:spcAft>
                <a:spcPct val="0"/>
              </a:spcAft>
            </a:pPr>
            <a:r>
              <a:rPr lang="en-US" sz="1300" b="1" dirty="0">
                <a:solidFill>
                  <a:srgbClr val="FF0000"/>
                </a:solidFill>
                <a:cs typeface="Arial" pitchFamily="34" charset="0"/>
              </a:rPr>
              <a:t>Discovery</a:t>
            </a:r>
            <a:endParaRPr lang="en-US" sz="1300" dirty="0">
              <a:solidFill>
                <a:srgbClr val="FF0000"/>
              </a:solidFill>
              <a:cs typeface="Arial" pitchFamily="34" charset="0"/>
            </a:endParaRPr>
          </a:p>
        </p:txBody>
      </p:sp>
      <p:sp>
        <p:nvSpPr>
          <p:cNvPr id="15" name="Rectangle 14"/>
          <p:cNvSpPr/>
          <p:nvPr/>
        </p:nvSpPr>
        <p:spPr>
          <a:xfrm>
            <a:off x="4643527" y="3385795"/>
            <a:ext cx="1219200" cy="992579"/>
          </a:xfrm>
          <a:prstGeom prst="rect">
            <a:avLst/>
          </a:prstGeom>
        </p:spPr>
        <p:txBody>
          <a:bodyPr wrap="square">
            <a:spAutoFit/>
          </a:bodyPr>
          <a:lstStyle/>
          <a:p>
            <a:pPr algn="ctr" fontAlgn="base">
              <a:lnSpc>
                <a:spcPct val="150000"/>
              </a:lnSpc>
              <a:spcAft>
                <a:spcPct val="0"/>
              </a:spcAft>
            </a:pPr>
            <a:r>
              <a:rPr lang="en-US" sz="1300" dirty="0" smtClean="0">
                <a:solidFill>
                  <a:srgbClr val="151515">
                    <a:lumMod val="90000"/>
                    <a:lumOff val="10000"/>
                  </a:srgbClr>
                </a:solidFill>
                <a:cs typeface="Arial" pitchFamily="34" charset="0"/>
              </a:rPr>
              <a:t>Pre Post</a:t>
            </a:r>
          </a:p>
          <a:p>
            <a:pPr algn="ctr" fontAlgn="base">
              <a:lnSpc>
                <a:spcPct val="150000"/>
              </a:lnSpc>
              <a:spcAft>
                <a:spcPct val="0"/>
              </a:spcAft>
            </a:pPr>
            <a:r>
              <a:rPr lang="en-US" sz="1300" dirty="0" smtClean="0">
                <a:solidFill>
                  <a:srgbClr val="151515">
                    <a:lumMod val="90000"/>
                    <a:lumOff val="10000"/>
                  </a:srgbClr>
                </a:solidFill>
                <a:cs typeface="Arial" pitchFamily="34" charset="0"/>
              </a:rPr>
              <a:t>AB Test</a:t>
            </a:r>
          </a:p>
          <a:p>
            <a:pPr algn="ctr" fontAlgn="base">
              <a:lnSpc>
                <a:spcPct val="150000"/>
              </a:lnSpc>
              <a:spcAft>
                <a:spcPct val="0"/>
              </a:spcAft>
            </a:pPr>
            <a:r>
              <a:rPr lang="en-US" sz="1300" dirty="0" smtClean="0">
                <a:solidFill>
                  <a:srgbClr val="151515">
                    <a:lumMod val="90000"/>
                    <a:lumOff val="10000"/>
                  </a:srgbClr>
                </a:solidFill>
                <a:cs typeface="Arial" pitchFamily="34" charset="0"/>
              </a:rPr>
              <a:t>Pre-redesign</a:t>
            </a:r>
            <a:endParaRPr lang="en-US" sz="1300" dirty="0">
              <a:solidFill>
                <a:srgbClr val="151515">
                  <a:lumMod val="90000"/>
                  <a:lumOff val="10000"/>
                </a:srgbClr>
              </a:solidFill>
              <a:cs typeface="Arial" pitchFamily="34" charset="0"/>
            </a:endParaRPr>
          </a:p>
        </p:txBody>
      </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551" y="1729143"/>
            <a:ext cx="6210109" cy="160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1954513" y="3778210"/>
            <a:ext cx="0" cy="1379933"/>
          </a:xfrm>
          <a:prstGeom prst="line">
            <a:avLst/>
          </a:prstGeom>
          <a:ln w="285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025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Custom Questions</a:t>
            </a:r>
            <a:endParaRPr lang="en-US" sz="1800" b="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776" y="983353"/>
            <a:ext cx="6151931" cy="552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Custom Questions</a:t>
            </a:r>
            <a:endParaRPr lang="en-US" sz="1800" b="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072" y="978195"/>
            <a:ext cx="5476842" cy="559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588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Custom Questions</a:t>
            </a:r>
            <a:endParaRPr lang="en-US" sz="1800" b="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710"/>
          <a:stretch/>
        </p:blipFill>
        <p:spPr bwMode="auto">
          <a:xfrm>
            <a:off x="2258422" y="902872"/>
            <a:ext cx="4289370" cy="562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557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Custom Questions</a:t>
            </a:r>
            <a:endParaRPr lang="en-US" sz="1800" b="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567" y="1105843"/>
            <a:ext cx="4769698" cy="498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567" y="6072695"/>
            <a:ext cx="4769698" cy="30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321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Mobile Portal: Access your data on the move</a:t>
            </a:r>
            <a:endParaRPr lang="en-US" sz="1800" b="0" dirty="0"/>
          </a:p>
        </p:txBody>
      </p:sp>
      <p:cxnSp>
        <p:nvCxnSpPr>
          <p:cNvPr id="9" name="Straight Connector 8"/>
          <p:cNvCxnSpPr/>
          <p:nvPr/>
        </p:nvCxnSpPr>
        <p:spPr>
          <a:xfrm rot="5400000">
            <a:off x="247324" y="3810001"/>
            <a:ext cx="487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2"/>
          <p:cNvSpPr txBox="1">
            <a:spLocks noChangeArrowheads="1"/>
          </p:cNvSpPr>
          <p:nvPr/>
        </p:nvSpPr>
        <p:spPr bwMode="auto">
          <a:xfrm>
            <a:off x="475925" y="1600201"/>
            <a:ext cx="1981200" cy="4441216"/>
          </a:xfrm>
          <a:prstGeom prst="rect">
            <a:avLst/>
          </a:prstGeom>
          <a:noFill/>
          <a:ln w="38100">
            <a:noFill/>
            <a:miter lim="800000"/>
            <a:headEnd/>
            <a:tailEnd/>
          </a:ln>
        </p:spPr>
        <p:txBody>
          <a:bodyPr wrap="square">
            <a:spAutoFit/>
          </a:bodyPr>
          <a:lstStyle/>
          <a:p>
            <a:pPr eaLnBrk="0" hangingPunct="0">
              <a:lnSpc>
                <a:spcPct val="90000"/>
              </a:lnSpc>
              <a:spcBef>
                <a:spcPct val="20000"/>
              </a:spcBef>
              <a:buClr>
                <a:schemeClr val="tx1"/>
              </a:buClr>
            </a:pPr>
            <a:r>
              <a:rPr lang="en-US" sz="1400" b="1" dirty="0" smtClean="0">
                <a:solidFill>
                  <a:srgbClr val="0070C0"/>
                </a:solidFill>
                <a:latin typeface="+mj-lt"/>
                <a:ea typeface="ＭＳ Ｐゴシック" pitchFamily="34" charset="-128"/>
                <a:cs typeface="Arial" pitchFamily="34" charset="0"/>
              </a:rPr>
              <a:t>Key Features</a:t>
            </a:r>
            <a:endParaRPr lang="en-US" sz="1400" b="1" dirty="0">
              <a:solidFill>
                <a:srgbClr val="0070C0"/>
              </a:solidFill>
              <a:latin typeface="+mj-lt"/>
              <a:ea typeface="ＭＳ Ｐゴシック" pitchFamily="34" charset="-128"/>
              <a:cs typeface="Arial" pitchFamily="34" charset="0"/>
            </a:endParaRPr>
          </a:p>
          <a:p>
            <a:pPr>
              <a:lnSpc>
                <a:spcPct val="100000"/>
              </a:lnSpc>
              <a:spcBef>
                <a:spcPct val="0"/>
              </a:spcBef>
            </a:pPr>
            <a:r>
              <a:rPr lang="en-US" sz="1400" dirty="0" smtClean="0">
                <a:solidFill>
                  <a:schemeClr val="tx1">
                    <a:lumMod val="90000"/>
                    <a:lumOff val="10000"/>
                  </a:schemeClr>
                </a:solidFill>
                <a:latin typeface="Arial "/>
              </a:rPr>
              <a:t>Access an at-a-glance snapshot of your Satisfaction, model scores and trend lines using a free iPhone / iPad or Android application.</a:t>
            </a:r>
            <a:endParaRPr lang="en-US" sz="1400" dirty="0" smtClean="0">
              <a:solidFill>
                <a:schemeClr val="tx1">
                  <a:lumMod val="90000"/>
                  <a:lumOff val="10000"/>
                </a:schemeClr>
              </a:solidFill>
              <a:latin typeface="Arial" pitchFamily="34" charset="0"/>
              <a:cs typeface="Arial" pitchFamily="34" charset="0"/>
            </a:endParaRPr>
          </a:p>
          <a:p>
            <a:pPr>
              <a:lnSpc>
                <a:spcPct val="100000"/>
              </a:lnSpc>
              <a:spcBef>
                <a:spcPct val="0"/>
              </a:spcBef>
            </a:pPr>
            <a:endParaRPr lang="en-US" sz="1400" dirty="0" smtClean="0">
              <a:solidFill>
                <a:schemeClr val="tx1">
                  <a:lumMod val="90000"/>
                  <a:lumOff val="10000"/>
                </a:schemeClr>
              </a:solidFill>
              <a:latin typeface="Arial" pitchFamily="34" charset="0"/>
              <a:cs typeface="Arial" pitchFamily="34" charset="0"/>
            </a:endParaRPr>
          </a:p>
          <a:p>
            <a:pPr>
              <a:spcBef>
                <a:spcPct val="0"/>
              </a:spcBef>
            </a:pPr>
            <a:r>
              <a:rPr lang="en-US" sz="1400" dirty="0" smtClean="0">
                <a:solidFill>
                  <a:schemeClr val="tx1">
                    <a:lumMod val="90000"/>
                    <a:lumOff val="10000"/>
                  </a:schemeClr>
                </a:solidFill>
                <a:latin typeface="Arial" pitchFamily="34" charset="0"/>
                <a:cs typeface="Arial" pitchFamily="34" charset="0"/>
              </a:rPr>
              <a:t>Data updated nightly</a:t>
            </a:r>
          </a:p>
          <a:p>
            <a:pPr marL="169863" indent="-169863">
              <a:lnSpc>
                <a:spcPct val="100000"/>
              </a:lnSpc>
              <a:spcBef>
                <a:spcPct val="0"/>
              </a:spcBef>
              <a:buNone/>
            </a:pPr>
            <a:endParaRPr lang="en-US" b="1" dirty="0" smtClean="0"/>
          </a:p>
          <a:p>
            <a:pPr lvl="0" eaLnBrk="0" hangingPunct="0">
              <a:lnSpc>
                <a:spcPct val="90000"/>
              </a:lnSpc>
              <a:spcBef>
                <a:spcPct val="20000"/>
              </a:spcBef>
              <a:buClr>
                <a:prstClr val="black"/>
              </a:buClr>
            </a:pPr>
            <a:r>
              <a:rPr lang="en-US" sz="1400" b="1" dirty="0" smtClean="0">
                <a:solidFill>
                  <a:srgbClr val="0070C0"/>
                </a:solidFill>
                <a:latin typeface="+mj-lt"/>
                <a:ea typeface="ＭＳ Ｐゴシック" pitchFamily="34" charset="-128"/>
                <a:cs typeface="Arial" pitchFamily="34" charset="0"/>
              </a:rPr>
              <a:t>Anytime, Anywhere Access</a:t>
            </a:r>
          </a:p>
          <a:p>
            <a:pPr marL="0" lvl="1"/>
            <a:r>
              <a:rPr lang="en-US" sz="1400" dirty="0" smtClean="0">
                <a:solidFill>
                  <a:schemeClr val="tx1">
                    <a:lumMod val="90000"/>
                    <a:lumOff val="10000"/>
                  </a:schemeClr>
                </a:solidFill>
                <a:latin typeface="Aril"/>
              </a:rPr>
              <a:t>Free Applications</a:t>
            </a:r>
          </a:p>
          <a:p>
            <a:pPr marL="169863" lvl="1" indent="-169863">
              <a:buFont typeface="Arial" pitchFamily="34" charset="0"/>
              <a:buChar char="•"/>
            </a:pPr>
            <a:endParaRPr lang="en-US" sz="1400" dirty="0" smtClean="0">
              <a:solidFill>
                <a:schemeClr val="tx1">
                  <a:lumMod val="90000"/>
                  <a:lumOff val="10000"/>
                </a:schemeClr>
              </a:solidFill>
              <a:latin typeface="Aril"/>
            </a:endParaRPr>
          </a:p>
          <a:p>
            <a:pPr marL="169863" lvl="1" indent="-169863"/>
            <a:r>
              <a:rPr lang="en-US" sz="1400" dirty="0" smtClean="0">
                <a:solidFill>
                  <a:schemeClr val="tx1">
                    <a:lumMod val="90000"/>
                    <a:lumOff val="10000"/>
                  </a:schemeClr>
                </a:solidFill>
                <a:latin typeface="Aril"/>
              </a:rPr>
              <a:t>Supports </a:t>
            </a:r>
            <a:r>
              <a:rPr lang="en-US" sz="1400" dirty="0" err="1" smtClean="0">
                <a:solidFill>
                  <a:schemeClr val="tx1">
                    <a:lumMod val="90000"/>
                    <a:lumOff val="10000"/>
                  </a:schemeClr>
                </a:solidFill>
                <a:latin typeface="Aril"/>
              </a:rPr>
              <a:t>iPhone</a:t>
            </a:r>
            <a:r>
              <a:rPr lang="en-US" sz="1400" dirty="0" smtClean="0">
                <a:solidFill>
                  <a:schemeClr val="tx1">
                    <a:lumMod val="90000"/>
                    <a:lumOff val="10000"/>
                  </a:schemeClr>
                </a:solidFill>
                <a:latin typeface="Aril"/>
              </a:rPr>
              <a:t> 3,</a:t>
            </a:r>
          </a:p>
          <a:p>
            <a:pPr marL="169863" lvl="1" indent="-169863"/>
            <a:r>
              <a:rPr lang="en-US" sz="1400" dirty="0" smtClean="0">
                <a:solidFill>
                  <a:schemeClr val="tx1">
                    <a:lumMod val="90000"/>
                    <a:lumOff val="10000"/>
                  </a:schemeClr>
                </a:solidFill>
                <a:latin typeface="Aril"/>
              </a:rPr>
              <a:t>3GS &amp; 4</a:t>
            </a:r>
          </a:p>
          <a:p>
            <a:pPr marL="169863" lvl="1" indent="-169863"/>
            <a:r>
              <a:rPr lang="en-US" sz="1400" dirty="0" err="1" smtClean="0">
                <a:solidFill>
                  <a:schemeClr val="tx1">
                    <a:lumMod val="90000"/>
                    <a:lumOff val="10000"/>
                  </a:schemeClr>
                </a:solidFill>
                <a:latin typeface="Aril"/>
              </a:rPr>
              <a:t>iOS</a:t>
            </a:r>
            <a:r>
              <a:rPr lang="en-US" sz="1400" dirty="0" smtClean="0">
                <a:solidFill>
                  <a:schemeClr val="tx1">
                    <a:lumMod val="90000"/>
                    <a:lumOff val="10000"/>
                  </a:schemeClr>
                </a:solidFill>
                <a:latin typeface="Aril"/>
              </a:rPr>
              <a:t> 4</a:t>
            </a:r>
          </a:p>
          <a:p>
            <a:pPr marL="169863" lvl="1" indent="-169863"/>
            <a:endParaRPr lang="en-US" sz="1400" dirty="0" smtClean="0">
              <a:solidFill>
                <a:schemeClr val="tx1">
                  <a:lumMod val="90000"/>
                  <a:lumOff val="10000"/>
                </a:schemeClr>
              </a:solidFill>
              <a:latin typeface="Aril"/>
            </a:endParaRPr>
          </a:p>
          <a:p>
            <a:pPr marL="169863" lvl="1" indent="-169863"/>
            <a:r>
              <a:rPr lang="en-US" sz="1400" dirty="0" smtClean="0">
                <a:solidFill>
                  <a:schemeClr val="tx1">
                    <a:lumMod val="90000"/>
                    <a:lumOff val="10000"/>
                  </a:schemeClr>
                </a:solidFill>
                <a:latin typeface="Aril"/>
              </a:rPr>
              <a:t>Android 2.0 and up</a:t>
            </a:r>
          </a:p>
        </p:txBody>
      </p:sp>
      <p:grpSp>
        <p:nvGrpSpPr>
          <p:cNvPr id="11" name="Group 10"/>
          <p:cNvGrpSpPr/>
          <p:nvPr/>
        </p:nvGrpSpPr>
        <p:grpSpPr>
          <a:xfrm>
            <a:off x="3142925" y="1451153"/>
            <a:ext cx="5239075" cy="2400885"/>
            <a:chOff x="2924500" y="1371600"/>
            <a:chExt cx="5819775" cy="2667000"/>
          </a:xfrm>
        </p:grpSpPr>
        <p:pic>
          <p:nvPicPr>
            <p:cNvPr id="12" name="Picture 4" descr="C:\Users\andrew.bennett\AppData\Local\Microsoft\Windows\Temporary Internet Files\Content.Outlook\23K1A2U6\Trend 3-B (2).png"/>
            <p:cNvPicPr>
              <a:picLocks noChangeAspect="1" noChangeArrowheads="1"/>
            </p:cNvPicPr>
            <p:nvPr/>
          </p:nvPicPr>
          <p:blipFill>
            <a:blip r:embed="rId2" cstate="print"/>
            <a:srcRect/>
            <a:stretch>
              <a:fillRect/>
            </a:stretch>
          </p:blipFill>
          <p:spPr bwMode="auto">
            <a:xfrm>
              <a:off x="7010400" y="1371600"/>
              <a:ext cx="1733875" cy="2600813"/>
            </a:xfrm>
            <a:prstGeom prst="rect">
              <a:avLst/>
            </a:prstGeom>
            <a:noFill/>
            <a:ln>
              <a:noFill/>
            </a:ln>
            <a:effectLst>
              <a:outerShdw blurRad="107950" dist="12700" dir="5400000" algn="ctr">
                <a:srgbClr val="000000"/>
              </a:outerShdw>
            </a:effectLst>
          </p:spPr>
        </p:pic>
        <p:pic>
          <p:nvPicPr>
            <p:cNvPr id="13" name="Picture 2" descr="C:\Users\andrew.bennett\AppData\Local\Microsoft\Windows\Temporary Internet Files\Content.Outlook\23K1A2U6\Sat Summary 2-B (2).png"/>
            <p:cNvPicPr>
              <a:picLocks noChangeAspect="1" noChangeArrowheads="1"/>
            </p:cNvPicPr>
            <p:nvPr/>
          </p:nvPicPr>
          <p:blipFill>
            <a:blip r:embed="rId3" cstate="print"/>
            <a:srcRect/>
            <a:stretch>
              <a:fillRect/>
            </a:stretch>
          </p:blipFill>
          <p:spPr bwMode="auto">
            <a:xfrm>
              <a:off x="4972025" y="1371600"/>
              <a:ext cx="1778000" cy="2667000"/>
            </a:xfrm>
            <a:prstGeom prst="rect">
              <a:avLst/>
            </a:prstGeom>
            <a:noFill/>
            <a:ln>
              <a:noFill/>
            </a:ln>
            <a:effectLst>
              <a:outerShdw blurRad="107950" dist="12700" dir="5400000" algn="ctr">
                <a:srgbClr val="000000"/>
              </a:outerShdw>
            </a:effectLst>
          </p:spPr>
        </p:pic>
        <p:pic>
          <p:nvPicPr>
            <p:cNvPr id="14" name="Picture 3" descr="C:\Users\andrew.bennett\AppData\Local\Microsoft\Windows\Temporary Internet Files\Content.Outlook\23K1A2U6\Summary 1-B (2).png"/>
            <p:cNvPicPr>
              <a:picLocks noChangeAspect="1" noChangeArrowheads="1"/>
            </p:cNvPicPr>
            <p:nvPr/>
          </p:nvPicPr>
          <p:blipFill>
            <a:blip r:embed="rId4" cstate="print"/>
            <a:srcRect/>
            <a:stretch>
              <a:fillRect/>
            </a:stretch>
          </p:blipFill>
          <p:spPr bwMode="auto">
            <a:xfrm>
              <a:off x="2924500" y="1371600"/>
              <a:ext cx="1778000" cy="2667000"/>
            </a:xfrm>
            <a:prstGeom prst="rect">
              <a:avLst/>
            </a:prstGeom>
            <a:noFill/>
            <a:ln>
              <a:noFill/>
            </a:ln>
            <a:effectLst>
              <a:outerShdw blurRad="107950" dist="12700" dir="5400000" algn="ctr">
                <a:srgbClr val="000000"/>
              </a:outerShdw>
            </a:effectLst>
          </p:spPr>
        </p:pic>
      </p:grpSp>
      <p:pic>
        <p:nvPicPr>
          <p:cNvPr id="15" name="Picture 2"/>
          <p:cNvPicPr>
            <a:picLocks noChangeAspect="1" noChangeArrowheads="1"/>
          </p:cNvPicPr>
          <p:nvPr/>
        </p:nvPicPr>
        <p:blipFill>
          <a:blip r:embed="rId5" cstate="print"/>
          <a:srcRect/>
          <a:stretch>
            <a:fillRect/>
          </a:stretch>
        </p:blipFill>
        <p:spPr bwMode="auto">
          <a:xfrm>
            <a:off x="3752525" y="4038601"/>
            <a:ext cx="4314825"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Benchmark Descriptions</a:t>
            </a:r>
            <a:endParaRPr lang="en-US" sz="1800" b="0" dirty="0"/>
          </a:p>
        </p:txBody>
      </p:sp>
      <p:sp>
        <p:nvSpPr>
          <p:cNvPr id="4" name="Rectangle 3"/>
          <p:cNvSpPr txBox="1">
            <a:spLocks noChangeArrowheads="1"/>
          </p:cNvSpPr>
          <p:nvPr/>
        </p:nvSpPr>
        <p:spPr bwMode="auto">
          <a:xfrm>
            <a:off x="887104" y="1398896"/>
            <a:ext cx="7848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lnSpc>
                <a:spcPct val="90000"/>
              </a:lnSpc>
              <a:spcBef>
                <a:spcPct val="20000"/>
              </a:spcBef>
              <a:spcAft>
                <a:spcPct val="0"/>
              </a:spcAft>
              <a:defRPr/>
            </a:pPr>
            <a:r>
              <a:rPr lang="en-US" sz="1400" b="1" kern="0" dirty="0" smtClean="0">
                <a:solidFill>
                  <a:schemeClr val="tx1">
                    <a:lumMod val="90000"/>
                    <a:lumOff val="10000"/>
                  </a:schemeClr>
                </a:solidFill>
              </a:rPr>
              <a:t>Benchmarking Your Site’s Performance</a:t>
            </a:r>
          </a:p>
          <a:p>
            <a:pPr marL="342900" indent="-342900" eaLnBrk="0" fontAlgn="base" hangingPunct="0">
              <a:lnSpc>
                <a:spcPct val="90000"/>
              </a:lnSpc>
              <a:spcBef>
                <a:spcPct val="20000"/>
              </a:spcBef>
              <a:spcAft>
                <a:spcPct val="0"/>
              </a:spcAft>
              <a:defRPr/>
            </a:pPr>
            <a:r>
              <a:rPr lang="en-US" sz="1300" kern="0" dirty="0" smtClean="0">
                <a:solidFill>
                  <a:schemeClr val="tx1">
                    <a:lumMod val="90000"/>
                    <a:lumOff val="10000"/>
                  </a:schemeClr>
                </a:solidFill>
              </a:rPr>
              <a:t>Benchmarking provides a powerful context for your ForeSee scores.</a:t>
            </a:r>
          </a:p>
          <a:p>
            <a:pPr marL="342900" indent="-342900" eaLnBrk="0" fontAlgn="base" hangingPunct="0">
              <a:lnSpc>
                <a:spcPct val="90000"/>
              </a:lnSpc>
              <a:spcBef>
                <a:spcPct val="20000"/>
              </a:spcBef>
              <a:spcAft>
                <a:spcPct val="0"/>
              </a:spcAft>
              <a:defRPr/>
            </a:pPr>
            <a:endParaRPr lang="en-US" sz="1300" kern="0" dirty="0" smtClean="0">
              <a:solidFill>
                <a:schemeClr val="tx1">
                  <a:lumMod val="90000"/>
                  <a:lumOff val="10000"/>
                </a:schemeClr>
              </a:solidFill>
              <a:latin typeface="Arial Black" pitchFamily="34" charset="0"/>
            </a:endParaRPr>
          </a:p>
          <a:p>
            <a:pPr marL="342900" indent="-342900" eaLnBrk="0" fontAlgn="base" hangingPunct="0">
              <a:lnSpc>
                <a:spcPct val="90000"/>
              </a:lnSpc>
              <a:spcBef>
                <a:spcPct val="20000"/>
              </a:spcBef>
              <a:spcAft>
                <a:spcPct val="0"/>
              </a:spcAft>
              <a:defRPr/>
            </a:pPr>
            <a:r>
              <a:rPr lang="en-US" sz="1400" b="1" kern="0" dirty="0" smtClean="0">
                <a:solidFill>
                  <a:schemeClr val="tx1">
                    <a:lumMod val="90000"/>
                    <a:lumOff val="10000"/>
                  </a:schemeClr>
                </a:solidFill>
              </a:rPr>
              <a:t>To most efficiently use benchmarks:</a:t>
            </a:r>
          </a:p>
          <a:p>
            <a:pPr marL="742950" lvl="1" indent="-285750" eaLnBrk="0" fontAlgn="base" hangingPunct="0">
              <a:lnSpc>
                <a:spcPct val="90000"/>
              </a:lnSpc>
              <a:spcBef>
                <a:spcPct val="20000"/>
              </a:spcBef>
              <a:spcAft>
                <a:spcPct val="0"/>
              </a:spcAft>
              <a:buFontTx/>
              <a:buAutoNum type="arabicPeriod"/>
              <a:defRPr/>
            </a:pPr>
            <a:r>
              <a:rPr lang="en-US" sz="1300" kern="0" dirty="0" smtClean="0">
                <a:solidFill>
                  <a:schemeClr val="tx1">
                    <a:lumMod val="90000"/>
                    <a:lumOff val="10000"/>
                  </a:schemeClr>
                </a:solidFill>
              </a:rPr>
              <a:t>Monitor your performance on high-impact elements identified by your satisfaction research analyst. Your most important benchmark is set by your results. </a:t>
            </a:r>
          </a:p>
          <a:p>
            <a:pPr marL="742950" lvl="1" indent="-285750" eaLnBrk="0" fontAlgn="base" hangingPunct="0">
              <a:lnSpc>
                <a:spcPct val="90000"/>
              </a:lnSpc>
              <a:spcBef>
                <a:spcPct val="20000"/>
              </a:spcBef>
              <a:spcAft>
                <a:spcPct val="0"/>
              </a:spcAft>
              <a:buFontTx/>
              <a:buAutoNum type="arabicPeriod"/>
              <a:defRPr/>
            </a:pPr>
            <a:r>
              <a:rPr lang="en-US" sz="1300" kern="0" dirty="0" smtClean="0">
                <a:solidFill>
                  <a:schemeClr val="tx1">
                    <a:lumMod val="90000"/>
                    <a:lumOff val="10000"/>
                  </a:schemeClr>
                </a:solidFill>
              </a:rPr>
              <a:t>Compare ranking within your industry peer group to make sure that you are keeping up with your immediate competitors.  </a:t>
            </a:r>
          </a:p>
          <a:p>
            <a:pPr marL="742950" lvl="1" indent="-285750" eaLnBrk="0" fontAlgn="base" hangingPunct="0">
              <a:lnSpc>
                <a:spcPct val="90000"/>
              </a:lnSpc>
              <a:spcBef>
                <a:spcPct val="20000"/>
              </a:spcBef>
              <a:spcAft>
                <a:spcPct val="0"/>
              </a:spcAft>
              <a:buFontTx/>
              <a:buAutoNum type="arabicPeriod"/>
              <a:defRPr/>
            </a:pPr>
            <a:r>
              <a:rPr lang="en-US" sz="1300" kern="0" dirty="0" smtClean="0">
                <a:solidFill>
                  <a:schemeClr val="tx1">
                    <a:lumMod val="90000"/>
                    <a:lumOff val="10000"/>
                  </a:schemeClr>
                </a:solidFill>
              </a:rPr>
              <a:t>Assess your score within the entire landscape of website satisfaction to see if you are ahead of the game. There may be lessons that can be learned from particularly high-scoring categories.</a:t>
            </a:r>
          </a:p>
          <a:p>
            <a:pPr marL="342900" indent="-342900" eaLnBrk="0" fontAlgn="base" hangingPunct="0">
              <a:lnSpc>
                <a:spcPct val="90000"/>
              </a:lnSpc>
              <a:spcBef>
                <a:spcPct val="20000"/>
              </a:spcBef>
              <a:spcAft>
                <a:spcPct val="0"/>
              </a:spcAft>
              <a:defRPr/>
            </a:pPr>
            <a:endParaRPr lang="en-US" sz="1300" kern="0" dirty="0" smtClean="0">
              <a:solidFill>
                <a:schemeClr val="tx1">
                  <a:lumMod val="90000"/>
                  <a:lumOff val="10000"/>
                </a:schemeClr>
              </a:solidFill>
            </a:endParaRPr>
          </a:p>
          <a:p>
            <a:pPr marL="342900" indent="-342900" eaLnBrk="0" fontAlgn="base" hangingPunct="0">
              <a:lnSpc>
                <a:spcPct val="90000"/>
              </a:lnSpc>
              <a:spcBef>
                <a:spcPct val="20000"/>
              </a:spcBef>
              <a:spcAft>
                <a:spcPct val="0"/>
              </a:spcAft>
              <a:defRPr/>
            </a:pPr>
            <a:r>
              <a:rPr lang="en-US" sz="1400" b="1" kern="0" dirty="0" smtClean="0">
                <a:solidFill>
                  <a:schemeClr val="tx1">
                    <a:lumMod val="90000"/>
                    <a:lumOff val="10000"/>
                  </a:schemeClr>
                </a:solidFill>
              </a:rPr>
              <a:t>Who’s in the Benchmarks?</a:t>
            </a:r>
          </a:p>
          <a:p>
            <a:pPr marL="342900" indent="-342900" eaLnBrk="0" fontAlgn="base" hangingPunct="0">
              <a:lnSpc>
                <a:spcPct val="90000"/>
              </a:lnSpc>
              <a:spcBef>
                <a:spcPct val="20000"/>
              </a:spcBef>
              <a:spcAft>
                <a:spcPct val="0"/>
              </a:spcAft>
              <a:defRPr/>
            </a:pPr>
            <a:r>
              <a:rPr lang="en-US" sz="1300" kern="0" dirty="0" smtClean="0">
                <a:solidFill>
                  <a:schemeClr val="tx1">
                    <a:lumMod val="90000"/>
                    <a:lumOff val="10000"/>
                  </a:schemeClr>
                </a:solidFill>
              </a:rPr>
              <a:t>	ForeSee Website Index:</a:t>
            </a:r>
          </a:p>
          <a:p>
            <a:pPr marL="742950" lvl="1" indent="-285750" eaLnBrk="0" fontAlgn="base" hangingPunct="0">
              <a:lnSpc>
                <a:spcPct val="90000"/>
              </a:lnSpc>
              <a:spcBef>
                <a:spcPct val="20000"/>
              </a:spcBef>
              <a:spcAft>
                <a:spcPct val="0"/>
              </a:spcAft>
              <a:buFontTx/>
              <a:buChar char="–"/>
              <a:defRPr/>
            </a:pPr>
            <a:r>
              <a:rPr lang="en-US" sz="1300" kern="0" dirty="0" smtClean="0">
                <a:solidFill>
                  <a:schemeClr val="tx1">
                    <a:lumMod val="90000"/>
                    <a:lumOff val="10000"/>
                  </a:schemeClr>
                </a:solidFill>
              </a:rPr>
              <a:t>All companies and organizations measured by ForeSee</a:t>
            </a:r>
            <a:r>
              <a:rPr lang="en-US" sz="1300" b="1" kern="0" dirty="0" smtClean="0">
                <a:solidFill>
                  <a:schemeClr val="tx1">
                    <a:lumMod val="90000"/>
                    <a:lumOff val="10000"/>
                  </a:schemeClr>
                </a:solidFill>
              </a:rPr>
              <a:t>.</a:t>
            </a:r>
          </a:p>
          <a:p>
            <a:pPr marL="742950" lvl="1" indent="-285750" eaLnBrk="0" fontAlgn="base" hangingPunct="0">
              <a:lnSpc>
                <a:spcPct val="90000"/>
              </a:lnSpc>
              <a:spcBef>
                <a:spcPct val="20000"/>
              </a:spcBef>
              <a:spcAft>
                <a:spcPct val="0"/>
              </a:spcAft>
              <a:buFontTx/>
              <a:buChar char="–"/>
              <a:defRPr/>
            </a:pPr>
            <a:r>
              <a:rPr lang="en-US" sz="1300" kern="0" dirty="0" smtClean="0">
                <a:solidFill>
                  <a:schemeClr val="tx1">
                    <a:lumMod val="90000"/>
                    <a:lumOff val="10000"/>
                  </a:schemeClr>
                </a:solidFill>
              </a:rPr>
              <a:t>More than 500 clients with more than 850 measures.</a:t>
            </a:r>
          </a:p>
          <a:p>
            <a:pPr marL="742950" lvl="1" indent="-285750" eaLnBrk="0" fontAlgn="base" hangingPunct="0">
              <a:lnSpc>
                <a:spcPct val="90000"/>
              </a:lnSpc>
              <a:spcBef>
                <a:spcPct val="20000"/>
              </a:spcBef>
              <a:spcAft>
                <a:spcPct val="0"/>
              </a:spcAft>
              <a:buFontTx/>
              <a:buChar char="–"/>
              <a:defRPr/>
            </a:pPr>
            <a:endParaRPr lang="en-US" sz="1300" kern="0" dirty="0" smtClean="0">
              <a:solidFill>
                <a:schemeClr val="tx1">
                  <a:lumMod val="90000"/>
                  <a:lumOff val="10000"/>
                </a:schemeClr>
              </a:solidFill>
              <a:latin typeface="Arial Black" pitchFamily="34" charset="0"/>
            </a:endParaRPr>
          </a:p>
          <a:p>
            <a:pPr marL="342900" indent="-342900" eaLnBrk="0" fontAlgn="base" hangingPunct="0">
              <a:lnSpc>
                <a:spcPct val="90000"/>
              </a:lnSpc>
              <a:spcBef>
                <a:spcPct val="20000"/>
              </a:spcBef>
              <a:spcAft>
                <a:spcPct val="0"/>
              </a:spcAft>
              <a:defRPr/>
            </a:pPr>
            <a:r>
              <a:rPr lang="en-US" sz="1400" b="1" kern="0" dirty="0" smtClean="0">
                <a:solidFill>
                  <a:schemeClr val="tx1">
                    <a:lumMod val="90000"/>
                    <a:lumOff val="10000"/>
                  </a:schemeClr>
                </a:solidFill>
              </a:rPr>
              <a:t>Benchmark Specificity</a:t>
            </a:r>
          </a:p>
          <a:p>
            <a:pPr eaLnBrk="0" fontAlgn="base" hangingPunct="0">
              <a:lnSpc>
                <a:spcPct val="90000"/>
              </a:lnSpc>
              <a:spcBef>
                <a:spcPct val="20000"/>
              </a:spcBef>
              <a:spcAft>
                <a:spcPct val="0"/>
              </a:spcAft>
              <a:defRPr/>
            </a:pPr>
            <a:r>
              <a:rPr lang="en-US" sz="1300" kern="0" dirty="0" smtClean="0">
                <a:solidFill>
                  <a:schemeClr val="tx1">
                    <a:lumMod val="90000"/>
                    <a:lumOff val="10000"/>
                  </a:schemeClr>
                </a:solidFill>
              </a:rPr>
              <a:t>Because ForeSee works with many different types of organizations throughout many different industries, we are able to offer over 180 categories of benchmarking to provide you with more comparability in benchmarking your scores.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Benchmark Participants</a:t>
            </a:r>
            <a:endParaRPr lang="en-US" sz="1800" b="0" dirty="0"/>
          </a:p>
        </p:txBody>
      </p:sp>
      <p:sp>
        <p:nvSpPr>
          <p:cNvPr id="4" name="Text Box 3"/>
          <p:cNvSpPr txBox="1">
            <a:spLocks noChangeArrowheads="1"/>
          </p:cNvSpPr>
          <p:nvPr/>
        </p:nvSpPr>
        <p:spPr bwMode="auto">
          <a:xfrm>
            <a:off x="128295" y="1255452"/>
            <a:ext cx="1298343" cy="276999"/>
          </a:xfrm>
          <a:prstGeom prst="rect">
            <a:avLst/>
          </a:prstGeom>
          <a:noFill/>
          <a:ln w="15875">
            <a:noFill/>
            <a:miter lim="800000"/>
            <a:headEnd/>
            <a:tailEnd/>
          </a:ln>
          <a:effectLst/>
        </p:spPr>
        <p:txBody>
          <a:bodyPr wrap="square">
            <a:spAutoFit/>
          </a:bodyPr>
          <a:lstStyle/>
          <a:p>
            <a:pPr>
              <a:spcBef>
                <a:spcPct val="50000"/>
              </a:spcBef>
            </a:pPr>
            <a:r>
              <a:rPr lang="en-US" sz="1200" b="1" dirty="0" smtClean="0">
                <a:solidFill>
                  <a:schemeClr val="tx1">
                    <a:lumMod val="90000"/>
                    <a:lumOff val="10000"/>
                  </a:schemeClr>
                </a:solidFill>
                <a:latin typeface="+mj-lt"/>
                <a:cs typeface="Arial" pitchFamily="34" charset="0"/>
              </a:rPr>
              <a:t>Public</a:t>
            </a:r>
          </a:p>
        </p:txBody>
      </p:sp>
      <p:cxnSp>
        <p:nvCxnSpPr>
          <p:cNvPr id="13" name="Straight Connector 12"/>
          <p:cNvCxnSpPr/>
          <p:nvPr/>
        </p:nvCxnSpPr>
        <p:spPr>
          <a:xfrm>
            <a:off x="128295" y="1585799"/>
            <a:ext cx="5334000" cy="1588"/>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60"/>
          <a:stretch/>
        </p:blipFill>
        <p:spPr bwMode="auto">
          <a:xfrm>
            <a:off x="128295" y="1688087"/>
            <a:ext cx="2067454" cy="38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0828"/>
          <a:stretch/>
        </p:blipFill>
        <p:spPr bwMode="auto">
          <a:xfrm>
            <a:off x="2195749" y="1688087"/>
            <a:ext cx="2155315" cy="38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1065"/>
          <a:stretch/>
        </p:blipFill>
        <p:spPr bwMode="auto">
          <a:xfrm>
            <a:off x="4351064" y="1704149"/>
            <a:ext cx="2445389" cy="38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12131"/>
          <a:stretch/>
        </p:blipFill>
        <p:spPr bwMode="auto">
          <a:xfrm>
            <a:off x="6838985" y="1704149"/>
            <a:ext cx="2196892" cy="38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Benchmark Participants</a:t>
            </a:r>
            <a:endParaRPr lang="en-US" sz="1800" b="0" dirty="0"/>
          </a:p>
        </p:txBody>
      </p:sp>
      <p:sp>
        <p:nvSpPr>
          <p:cNvPr id="4" name="Text Box 3"/>
          <p:cNvSpPr txBox="1">
            <a:spLocks noChangeArrowheads="1"/>
          </p:cNvSpPr>
          <p:nvPr/>
        </p:nvSpPr>
        <p:spPr bwMode="auto">
          <a:xfrm>
            <a:off x="128295" y="1255452"/>
            <a:ext cx="2540477" cy="276999"/>
          </a:xfrm>
          <a:prstGeom prst="rect">
            <a:avLst/>
          </a:prstGeom>
          <a:noFill/>
          <a:ln w="15875">
            <a:noFill/>
            <a:miter lim="800000"/>
            <a:headEnd/>
            <a:tailEnd/>
          </a:ln>
          <a:effectLst/>
        </p:spPr>
        <p:txBody>
          <a:bodyPr wrap="square">
            <a:spAutoFit/>
          </a:bodyPr>
          <a:lstStyle/>
          <a:p>
            <a:pPr>
              <a:spcBef>
                <a:spcPct val="50000"/>
              </a:spcBef>
            </a:pPr>
            <a:r>
              <a:rPr lang="en-US" sz="1200" b="1" dirty="0" smtClean="0">
                <a:solidFill>
                  <a:schemeClr val="tx1">
                    <a:lumMod val="90000"/>
                    <a:lumOff val="10000"/>
                  </a:schemeClr>
                </a:solidFill>
                <a:latin typeface="+mj-lt"/>
                <a:cs typeface="Arial" pitchFamily="34" charset="0"/>
              </a:rPr>
              <a:t>Federal Government</a:t>
            </a:r>
          </a:p>
        </p:txBody>
      </p:sp>
      <p:cxnSp>
        <p:nvCxnSpPr>
          <p:cNvPr id="13" name="Straight Connector 12"/>
          <p:cNvCxnSpPr/>
          <p:nvPr/>
        </p:nvCxnSpPr>
        <p:spPr>
          <a:xfrm>
            <a:off x="128295" y="1585799"/>
            <a:ext cx="5334000" cy="1588"/>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819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8927"/>
          <a:stretch/>
        </p:blipFill>
        <p:spPr bwMode="auto">
          <a:xfrm>
            <a:off x="128295" y="1701210"/>
            <a:ext cx="1847453" cy="409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10840"/>
          <a:stretch/>
        </p:blipFill>
        <p:spPr bwMode="auto">
          <a:xfrm>
            <a:off x="2527060" y="1701211"/>
            <a:ext cx="2661957" cy="409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11883"/>
          <a:stretch/>
        </p:blipFill>
        <p:spPr bwMode="auto">
          <a:xfrm>
            <a:off x="5462296" y="1701212"/>
            <a:ext cx="2392136" cy="409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621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Benchmark Participants</a:t>
            </a:r>
            <a:endParaRPr lang="en-US" sz="1800" b="0" dirty="0"/>
          </a:p>
        </p:txBody>
      </p:sp>
      <p:sp>
        <p:nvSpPr>
          <p:cNvPr id="4" name="Text Box 3"/>
          <p:cNvSpPr txBox="1">
            <a:spLocks noChangeArrowheads="1"/>
          </p:cNvSpPr>
          <p:nvPr/>
        </p:nvSpPr>
        <p:spPr bwMode="auto">
          <a:xfrm>
            <a:off x="128295" y="1255452"/>
            <a:ext cx="2540477" cy="276999"/>
          </a:xfrm>
          <a:prstGeom prst="rect">
            <a:avLst/>
          </a:prstGeom>
          <a:noFill/>
          <a:ln w="15875">
            <a:noFill/>
            <a:miter lim="800000"/>
            <a:headEnd/>
            <a:tailEnd/>
          </a:ln>
          <a:effectLst/>
        </p:spPr>
        <p:txBody>
          <a:bodyPr wrap="square">
            <a:spAutoFit/>
          </a:bodyPr>
          <a:lstStyle/>
          <a:p>
            <a:pPr>
              <a:spcBef>
                <a:spcPct val="50000"/>
              </a:spcBef>
            </a:pPr>
            <a:r>
              <a:rPr lang="en-US" sz="1200" b="1" dirty="0" err="1" smtClean="0">
                <a:solidFill>
                  <a:schemeClr val="tx1">
                    <a:lumMod val="90000"/>
                    <a:lumOff val="10000"/>
                  </a:schemeClr>
                </a:solidFill>
                <a:latin typeface="+mj-lt"/>
                <a:cs typeface="Arial" pitchFamily="34" charset="0"/>
              </a:rPr>
              <a:t>eGov</a:t>
            </a:r>
            <a:endParaRPr lang="en-US" sz="1200" b="1" dirty="0" smtClean="0">
              <a:solidFill>
                <a:schemeClr val="tx1">
                  <a:lumMod val="90000"/>
                  <a:lumOff val="10000"/>
                </a:schemeClr>
              </a:solidFill>
              <a:latin typeface="+mj-lt"/>
              <a:cs typeface="Arial" pitchFamily="34" charset="0"/>
            </a:endParaRPr>
          </a:p>
        </p:txBody>
      </p:sp>
      <p:cxnSp>
        <p:nvCxnSpPr>
          <p:cNvPr id="13" name="Straight Connector 12"/>
          <p:cNvCxnSpPr/>
          <p:nvPr/>
        </p:nvCxnSpPr>
        <p:spPr>
          <a:xfrm>
            <a:off x="128295" y="1585799"/>
            <a:ext cx="5334000" cy="1588"/>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084"/>
          <a:stretch/>
        </p:blipFill>
        <p:spPr bwMode="auto">
          <a:xfrm>
            <a:off x="128295" y="1757585"/>
            <a:ext cx="2617883" cy="405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0615"/>
          <a:stretch/>
        </p:blipFill>
        <p:spPr bwMode="auto">
          <a:xfrm>
            <a:off x="3092303" y="1757585"/>
            <a:ext cx="2993840" cy="405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1509"/>
          <a:stretch/>
        </p:blipFill>
        <p:spPr bwMode="auto">
          <a:xfrm>
            <a:off x="6262688" y="1757585"/>
            <a:ext cx="2469927" cy="203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747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Benchmark Participants</a:t>
            </a:r>
            <a:endParaRPr lang="en-US" sz="1800" b="0" dirty="0"/>
          </a:p>
        </p:txBody>
      </p:sp>
      <p:sp>
        <p:nvSpPr>
          <p:cNvPr id="4" name="Text Box 3"/>
          <p:cNvSpPr txBox="1">
            <a:spLocks noChangeArrowheads="1"/>
          </p:cNvSpPr>
          <p:nvPr/>
        </p:nvSpPr>
        <p:spPr bwMode="auto">
          <a:xfrm>
            <a:off x="128295" y="1255452"/>
            <a:ext cx="2540477" cy="276999"/>
          </a:xfrm>
          <a:prstGeom prst="rect">
            <a:avLst/>
          </a:prstGeom>
          <a:noFill/>
          <a:ln w="15875">
            <a:noFill/>
            <a:miter lim="800000"/>
            <a:headEnd/>
            <a:tailEnd/>
          </a:ln>
          <a:effectLst/>
        </p:spPr>
        <p:txBody>
          <a:bodyPr wrap="square">
            <a:spAutoFit/>
          </a:bodyPr>
          <a:lstStyle/>
          <a:p>
            <a:pPr>
              <a:spcBef>
                <a:spcPct val="50000"/>
              </a:spcBef>
            </a:pPr>
            <a:r>
              <a:rPr lang="en-US" sz="1200" b="1" dirty="0" smtClean="0">
                <a:solidFill>
                  <a:schemeClr val="tx1">
                    <a:lumMod val="90000"/>
                    <a:lumOff val="10000"/>
                  </a:schemeClr>
                </a:solidFill>
                <a:latin typeface="+mj-lt"/>
                <a:cs typeface="Arial" pitchFamily="34" charset="0"/>
              </a:rPr>
              <a:t>Regulatory</a:t>
            </a:r>
          </a:p>
        </p:txBody>
      </p:sp>
      <p:cxnSp>
        <p:nvCxnSpPr>
          <p:cNvPr id="13" name="Straight Connector 12"/>
          <p:cNvCxnSpPr/>
          <p:nvPr/>
        </p:nvCxnSpPr>
        <p:spPr>
          <a:xfrm>
            <a:off x="128295" y="1585799"/>
            <a:ext cx="2667000" cy="1588"/>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95" y="1729674"/>
            <a:ext cx="2087084" cy="186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3534257" y="1253266"/>
            <a:ext cx="2834645" cy="276999"/>
          </a:xfrm>
          <a:prstGeom prst="rect">
            <a:avLst/>
          </a:prstGeom>
          <a:noFill/>
          <a:ln w="15875">
            <a:noFill/>
            <a:miter lim="800000"/>
            <a:headEnd/>
            <a:tailEnd/>
          </a:ln>
          <a:effectLst/>
        </p:spPr>
        <p:txBody>
          <a:bodyPr wrap="square">
            <a:spAutoFit/>
          </a:bodyPr>
          <a:lstStyle/>
          <a:p>
            <a:pPr>
              <a:spcBef>
                <a:spcPct val="50000"/>
              </a:spcBef>
            </a:pPr>
            <a:r>
              <a:rPr lang="en-US" sz="1200" b="1" dirty="0" smtClean="0">
                <a:solidFill>
                  <a:schemeClr val="tx1">
                    <a:lumMod val="90000"/>
                    <a:lumOff val="10000"/>
                  </a:schemeClr>
                </a:solidFill>
                <a:latin typeface="+mj-lt"/>
                <a:cs typeface="Arial" pitchFamily="34" charset="0"/>
              </a:rPr>
              <a:t>Agencies with Statistical Resources</a:t>
            </a:r>
          </a:p>
        </p:txBody>
      </p:sp>
      <p:cxnSp>
        <p:nvCxnSpPr>
          <p:cNvPr id="11" name="Straight Connector 10"/>
          <p:cNvCxnSpPr/>
          <p:nvPr/>
        </p:nvCxnSpPr>
        <p:spPr>
          <a:xfrm>
            <a:off x="3534257" y="1583613"/>
            <a:ext cx="4408264" cy="794"/>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9457"/>
          <a:stretch/>
        </p:blipFill>
        <p:spPr bwMode="auto">
          <a:xfrm>
            <a:off x="3534258" y="1729675"/>
            <a:ext cx="2442332" cy="353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335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sz="1800" dirty="0" smtClean="0">
                <a:latin typeface="Arial "/>
              </a:rPr>
              <a:t>SIR Objectives</a:t>
            </a:r>
            <a:endParaRPr lang="en-US" sz="1800" dirty="0">
              <a:latin typeface="Arial "/>
            </a:endParaRPr>
          </a:p>
        </p:txBody>
      </p:sp>
      <p:sp>
        <p:nvSpPr>
          <p:cNvPr id="7" name="Text Box 5"/>
          <p:cNvSpPr txBox="1">
            <a:spLocks noChangeArrowheads="1"/>
          </p:cNvSpPr>
          <p:nvPr/>
        </p:nvSpPr>
        <p:spPr bwMode="auto">
          <a:xfrm>
            <a:off x="750624" y="1524000"/>
            <a:ext cx="7543800" cy="3754874"/>
          </a:xfrm>
          <a:prstGeom prst="rect">
            <a:avLst/>
          </a:prstGeom>
          <a:noFill/>
          <a:ln w="9525">
            <a:noFill/>
            <a:miter lim="800000"/>
            <a:headEnd/>
            <a:tailEnd/>
          </a:ln>
        </p:spPr>
        <p:txBody>
          <a:bodyPr wrap="square">
            <a:spAutoFit/>
          </a:bodyPr>
          <a:lstStyle/>
          <a:p>
            <a:r>
              <a:rPr lang="en-US" sz="1400" b="1" dirty="0" smtClean="0">
                <a:solidFill>
                  <a:schemeClr val="tx1">
                    <a:lumMod val="90000"/>
                    <a:lumOff val="10000"/>
                  </a:schemeClr>
                </a:solidFill>
                <a:latin typeface="+mj-lt"/>
                <a:cs typeface="Arial" pitchFamily="34" charset="0"/>
              </a:rPr>
              <a:t>Measurement Objective</a:t>
            </a:r>
            <a:endParaRPr lang="en-US" sz="1400" b="1" dirty="0">
              <a:solidFill>
                <a:schemeClr val="tx1">
                  <a:lumMod val="90000"/>
                  <a:lumOff val="10000"/>
                </a:schemeClr>
              </a:solidFill>
              <a:latin typeface="+mj-lt"/>
              <a:cs typeface="Arial" pitchFamily="34" charset="0"/>
            </a:endParaRPr>
          </a:p>
          <a:p>
            <a:pPr>
              <a:defRPr/>
            </a:pPr>
            <a:r>
              <a:rPr lang="en-US" sz="1400" dirty="0">
                <a:solidFill>
                  <a:schemeClr val="tx1">
                    <a:lumMod val="90000"/>
                    <a:lumOff val="10000"/>
                  </a:schemeClr>
                </a:solidFill>
                <a:ea typeface="Times New Roman"/>
              </a:rPr>
              <a:t>The objectives for the EPA site are as follows: to provide information that is current, </a:t>
            </a:r>
            <a:r>
              <a:rPr lang="en-US" sz="1400" dirty="0" smtClean="0">
                <a:solidFill>
                  <a:schemeClr val="tx1">
                    <a:lumMod val="90000"/>
                    <a:lumOff val="10000"/>
                  </a:schemeClr>
                </a:solidFill>
                <a:ea typeface="Times New Roman"/>
              </a:rPr>
              <a:t>useful</a:t>
            </a:r>
            <a:r>
              <a:rPr lang="en-US" sz="1400" dirty="0">
                <a:solidFill>
                  <a:schemeClr val="tx1">
                    <a:lumMod val="90000"/>
                    <a:lumOff val="10000"/>
                  </a:schemeClr>
                </a:solidFill>
                <a:ea typeface="Times New Roman"/>
              </a:rPr>
              <a:t>, easy to use, to ensure that information and resources are accessible to all users (508 compliant) and to ensure and protect the privacy of children.  As a result of visiting the site, ideally visitors should participate more in personal health and environmental protection, find credible information and encourage the industry and public to participate in environmental protection.</a:t>
            </a:r>
            <a:endParaRPr lang="en-US" sz="1400" dirty="0">
              <a:solidFill>
                <a:schemeClr val="tx1">
                  <a:lumMod val="90000"/>
                  <a:lumOff val="10000"/>
                </a:schemeClr>
              </a:solidFill>
            </a:endParaRPr>
          </a:p>
          <a:p>
            <a:endParaRPr lang="en-US" sz="1400" dirty="0" smtClean="0">
              <a:solidFill>
                <a:schemeClr val="tx1">
                  <a:lumMod val="90000"/>
                  <a:lumOff val="10000"/>
                </a:schemeClr>
              </a:solidFill>
              <a:latin typeface="+mj-lt"/>
            </a:endParaRPr>
          </a:p>
          <a:p>
            <a:endParaRPr lang="en-US" sz="1400" dirty="0" smtClean="0">
              <a:solidFill>
                <a:schemeClr val="tx1">
                  <a:lumMod val="90000"/>
                  <a:lumOff val="10000"/>
                </a:schemeClr>
              </a:solidFill>
              <a:latin typeface="+mj-lt"/>
            </a:endParaRPr>
          </a:p>
          <a:p>
            <a:r>
              <a:rPr lang="en-US" sz="1400" b="1" dirty="0" smtClean="0">
                <a:solidFill>
                  <a:schemeClr val="tx1">
                    <a:lumMod val="90000"/>
                    <a:lumOff val="10000"/>
                  </a:schemeClr>
                </a:solidFill>
                <a:latin typeface="+mj-lt"/>
                <a:cs typeface="Arial" pitchFamily="34" charset="0"/>
              </a:rPr>
              <a:t>Today’s SIR Concentration</a:t>
            </a:r>
          </a:p>
          <a:p>
            <a:endParaRPr lang="en-US" sz="1400" b="1" dirty="0" smtClean="0">
              <a:solidFill>
                <a:schemeClr val="tx1">
                  <a:lumMod val="90000"/>
                  <a:lumOff val="10000"/>
                </a:schemeClr>
              </a:solidFill>
              <a:latin typeface="+mj-lt"/>
              <a:cs typeface="Arial" pitchFamily="34" charset="0"/>
            </a:endParaRPr>
          </a:p>
          <a:p>
            <a:pPr marL="341313" indent="-231775">
              <a:buClr>
                <a:schemeClr val="accent1"/>
              </a:buClr>
              <a:buFont typeface="Arial" panose="020B0604020202020204" pitchFamily="34" charset="0"/>
              <a:buChar char="&gt;"/>
              <a:defRPr/>
            </a:pPr>
            <a:r>
              <a:rPr lang="en-US" sz="1400" dirty="0">
                <a:solidFill>
                  <a:schemeClr val="tx1">
                    <a:lumMod val="90000"/>
                    <a:lumOff val="10000"/>
                  </a:schemeClr>
                </a:solidFill>
                <a:ea typeface="Times New Roman"/>
              </a:rPr>
              <a:t>Review aggregate data. From a broad perspective, learn more about the visitor experience and how best to prioritize the areas that most greatly impact overall satisfaction with EPA.gov visitors. </a:t>
            </a:r>
          </a:p>
          <a:p>
            <a:pPr marL="341313" indent="-231775">
              <a:buClr>
                <a:schemeClr val="accent1"/>
              </a:buClr>
              <a:buFont typeface="Arial" panose="020B0604020202020204" pitchFamily="34" charset="0"/>
              <a:buChar char="&gt;"/>
            </a:pPr>
            <a:endParaRPr lang="en-US" sz="1400" dirty="0">
              <a:solidFill>
                <a:schemeClr val="tx1">
                  <a:lumMod val="90000"/>
                  <a:lumOff val="10000"/>
                </a:schemeClr>
              </a:solidFill>
              <a:latin typeface="+mj-lt"/>
              <a:ea typeface="Times New Roman"/>
            </a:endParaRPr>
          </a:p>
          <a:p>
            <a:pPr marL="341313" indent="-231775">
              <a:buClr>
                <a:schemeClr val="accent1"/>
              </a:buClr>
              <a:buFont typeface="Arial" panose="020B0604020202020204" pitchFamily="34" charset="0"/>
              <a:buChar char="&gt;"/>
            </a:pPr>
            <a:r>
              <a:rPr lang="en-US" sz="1400" dirty="0" smtClean="0">
                <a:solidFill>
                  <a:schemeClr val="tx1">
                    <a:lumMod val="90000"/>
                    <a:lumOff val="10000"/>
                  </a:schemeClr>
                </a:solidFill>
                <a:latin typeface="+mj-lt"/>
                <a:ea typeface="Times New Roman"/>
              </a:rPr>
              <a:t>Analyze the experiences of the visitors reporting that they have used the search feature on the site.</a:t>
            </a:r>
            <a:endParaRPr lang="en-US" sz="1400" dirty="0">
              <a:solidFill>
                <a:schemeClr val="tx1">
                  <a:lumMod val="90000"/>
                  <a:lumOff val="10000"/>
                </a:schemeClr>
              </a:solidFill>
              <a:latin typeface="+mj-lt"/>
            </a:endParaRPr>
          </a:p>
        </p:txBody>
      </p:sp>
    </p:spTree>
    <p:extLst>
      <p:ext uri="{BB962C8B-B14F-4D97-AF65-F5344CB8AC3E}">
        <p14:creationId xmlns:p14="http://schemas.microsoft.com/office/powerpoint/2010/main" val="28514866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Glossary of ForeSee Terminology</a:t>
            </a:r>
            <a:endParaRPr lang="en-US" sz="1800" b="0" dirty="0"/>
          </a:p>
        </p:txBody>
      </p:sp>
      <p:sp>
        <p:nvSpPr>
          <p:cNvPr id="10" name="Rectangle 5"/>
          <p:cNvSpPr>
            <a:spLocks noChangeArrowheads="1"/>
          </p:cNvSpPr>
          <p:nvPr/>
        </p:nvSpPr>
        <p:spPr bwMode="auto">
          <a:xfrm>
            <a:off x="304800" y="1219200"/>
            <a:ext cx="4496476" cy="4724400"/>
          </a:xfrm>
          <a:prstGeom prst="rect">
            <a:avLst/>
          </a:prstGeom>
          <a:noFill/>
          <a:ln w="9525">
            <a:noFill/>
            <a:miter lim="800000"/>
            <a:headEnd/>
            <a:tailEnd/>
          </a:ln>
        </p:spPr>
        <p:txBody>
          <a:bodyPr/>
          <a:lstStyle/>
          <a:p>
            <a:r>
              <a:rPr lang="en-US" sz="1000" b="1" dirty="0" smtClean="0">
                <a:solidFill>
                  <a:schemeClr val="tx1">
                    <a:lumMod val="90000"/>
                    <a:lumOff val="10000"/>
                  </a:schemeClr>
                </a:solidFill>
                <a:ea typeface="ＭＳ Ｐゴシック" pitchFamily="-108" charset="-128"/>
                <a:cs typeface="Arial" pitchFamily="34" charset="0"/>
              </a:rPr>
              <a:t>The ForeSee </a:t>
            </a:r>
            <a:r>
              <a:rPr lang="en-US" sz="1000" b="1" dirty="0" smtClean="0">
                <a:solidFill>
                  <a:schemeClr val="tx1">
                    <a:lumMod val="90000"/>
                    <a:lumOff val="10000"/>
                  </a:schemeClr>
                </a:solidFill>
              </a:rPr>
              <a:t>® </a:t>
            </a:r>
            <a:r>
              <a:rPr lang="en-US" sz="1000" b="1" dirty="0">
                <a:solidFill>
                  <a:schemeClr val="tx1">
                    <a:lumMod val="90000"/>
                    <a:lumOff val="10000"/>
                  </a:schemeClr>
                </a:solidFill>
              </a:rPr>
              <a:t>CXA</a:t>
            </a:r>
            <a:r>
              <a:rPr lang="en-US" sz="1000" b="1" baseline="30000" dirty="0">
                <a:solidFill>
                  <a:schemeClr val="tx1">
                    <a:lumMod val="90000"/>
                    <a:lumOff val="10000"/>
                  </a:schemeClr>
                </a:solidFill>
              </a:rPr>
              <a:t>SM</a:t>
            </a:r>
            <a:r>
              <a:rPr lang="en-US" sz="1000" b="1" dirty="0">
                <a:solidFill>
                  <a:schemeClr val="tx1">
                    <a:lumMod val="90000"/>
                    <a:lumOff val="10000"/>
                  </a:schemeClr>
                </a:solidFill>
              </a:rPr>
              <a:t> </a:t>
            </a:r>
            <a:r>
              <a:rPr lang="en-US" sz="1000" b="1" dirty="0" smtClean="0">
                <a:solidFill>
                  <a:schemeClr val="tx1">
                    <a:lumMod val="90000"/>
                    <a:lumOff val="10000"/>
                  </a:schemeClr>
                </a:solidFill>
                <a:ea typeface="ＭＳ Ｐゴシック" pitchFamily="-108" charset="-128"/>
                <a:cs typeface="Arial" pitchFamily="34" charset="0"/>
              </a:rPr>
              <a:t>Methodology: </a:t>
            </a:r>
            <a:r>
              <a:rPr lang="en-US" sz="1000" dirty="0" smtClean="0">
                <a:solidFill>
                  <a:schemeClr val="tx1">
                    <a:lumMod val="90000"/>
                    <a:lumOff val="10000"/>
                  </a:schemeClr>
                </a:solidFill>
              </a:rPr>
              <a:t>The ForeSee CXA methodology is an advanced statistical engine proven by years of research that measures the customer experience and utilizes cause-and-effect modeling to radically change the way that organizations make strategic investments and decisions for better bottom-line results. Backed by three decades of rigorous scientific research, ForeSee CXA methodology has a rich heritage of highly diagnostic performance measurements coupled with sensitive improvement prescriptions and powerful prognostic capabilities.</a:t>
            </a:r>
          </a:p>
          <a:p>
            <a:pPr eaLnBrk="0" hangingPunct="0">
              <a:spcBef>
                <a:spcPct val="20000"/>
              </a:spcBef>
              <a:buClr>
                <a:srgbClr val="FF0000"/>
              </a:buClr>
              <a:buFont typeface="Wingdings" pitchFamily="2" charset="2"/>
              <a:buNone/>
            </a:pPr>
            <a:endParaRPr lang="en-US" sz="1000" dirty="0">
              <a:solidFill>
                <a:schemeClr val="tx1">
                  <a:lumMod val="90000"/>
                  <a:lumOff val="10000"/>
                </a:schemeClr>
              </a:solidFill>
              <a:ea typeface="ＭＳ Ｐゴシック" pitchFamily="-108" charset="-128"/>
              <a:cs typeface="Arial" pitchFamily="34" charset="0"/>
            </a:endParaRPr>
          </a:p>
          <a:p>
            <a:pPr eaLnBrk="0" hangingPunct="0">
              <a:spcBef>
                <a:spcPct val="20000"/>
              </a:spcBef>
              <a:buClr>
                <a:srgbClr val="FF0000"/>
              </a:buClr>
              <a:buFont typeface="Wingdings" pitchFamily="2" charset="2"/>
              <a:buNone/>
            </a:pPr>
            <a:r>
              <a:rPr lang="en-US" sz="1000" b="1" dirty="0">
                <a:solidFill>
                  <a:schemeClr val="tx1">
                    <a:lumMod val="90000"/>
                    <a:lumOff val="10000"/>
                  </a:schemeClr>
                </a:solidFill>
                <a:ea typeface="ＭＳ Ｐゴシック" pitchFamily="-108" charset="-128"/>
                <a:cs typeface="Arial" pitchFamily="34" charset="0"/>
              </a:rPr>
              <a:t>Custom Questions</a:t>
            </a:r>
            <a:r>
              <a:rPr lang="en-US" sz="1000" dirty="0">
                <a:solidFill>
                  <a:schemeClr val="tx1">
                    <a:lumMod val="90000"/>
                    <a:lumOff val="10000"/>
                  </a:schemeClr>
                </a:solidFill>
                <a:ea typeface="ＭＳ Ｐゴシック" pitchFamily="-108" charset="-128"/>
                <a:cs typeface="Arial" pitchFamily="34" charset="0"/>
              </a:rPr>
              <a:t>: Each Customer Satisfaction Survey includes two different types of questions: model questions and custom questions. Custom questions are unique to each survey and can take a variety of different forms, including radio buttons, drop-down menus, check boxes, and open-ended text. The custom question responses are </a:t>
            </a:r>
            <a:r>
              <a:rPr lang="en-US" sz="1000" u="sng" dirty="0">
                <a:solidFill>
                  <a:schemeClr val="tx1">
                    <a:lumMod val="90000"/>
                    <a:lumOff val="10000"/>
                  </a:schemeClr>
                </a:solidFill>
                <a:ea typeface="ＭＳ Ｐゴシック" pitchFamily="-108" charset="-128"/>
                <a:cs typeface="Arial" pitchFamily="34" charset="0"/>
              </a:rPr>
              <a:t>not</a:t>
            </a:r>
            <a:r>
              <a:rPr lang="en-US" sz="1000" dirty="0">
                <a:solidFill>
                  <a:schemeClr val="tx1">
                    <a:lumMod val="90000"/>
                    <a:lumOff val="10000"/>
                  </a:schemeClr>
                </a:solidFill>
                <a:ea typeface="ＭＳ Ｐゴシック" pitchFamily="-108" charset="-128"/>
                <a:cs typeface="Arial" pitchFamily="34" charset="0"/>
              </a:rPr>
              <a:t> used to derive the results using the </a:t>
            </a:r>
            <a:r>
              <a:rPr lang="en-US" sz="1000" dirty="0" smtClean="0">
                <a:solidFill>
                  <a:schemeClr val="tx1">
                    <a:lumMod val="90000"/>
                    <a:lumOff val="10000"/>
                  </a:schemeClr>
                </a:solidFill>
                <a:ea typeface="ＭＳ Ｐゴシック" pitchFamily="-108" charset="-128"/>
                <a:cs typeface="Arial" pitchFamily="34" charset="0"/>
              </a:rPr>
              <a:t>ForeSee CXA methodology</a:t>
            </a:r>
            <a:r>
              <a:rPr lang="en-US" sz="1000" dirty="0">
                <a:solidFill>
                  <a:schemeClr val="tx1">
                    <a:lumMod val="90000"/>
                    <a:lumOff val="10000"/>
                  </a:schemeClr>
                </a:solidFill>
                <a:ea typeface="ＭＳ Ｐゴシック" pitchFamily="-108" charset="-128"/>
                <a:cs typeface="Arial" pitchFamily="34" charset="0"/>
              </a:rPr>
              <a:t>; so custom question results are reported separately in the Online Reporting Facility. Custom questions provide an excellent opportunity for data segment analysis. </a:t>
            </a:r>
          </a:p>
          <a:p>
            <a:pPr eaLnBrk="0" hangingPunct="0">
              <a:spcBef>
                <a:spcPct val="20000"/>
              </a:spcBef>
              <a:buClr>
                <a:srgbClr val="FF0000"/>
              </a:buClr>
              <a:buFont typeface="Wingdings" pitchFamily="2" charset="2"/>
              <a:buNone/>
            </a:pPr>
            <a:endParaRPr lang="en-US" sz="1000" dirty="0">
              <a:solidFill>
                <a:schemeClr val="tx1">
                  <a:lumMod val="90000"/>
                  <a:lumOff val="10000"/>
                </a:schemeClr>
              </a:solidFill>
              <a:ea typeface="ＭＳ Ｐゴシック" pitchFamily="-108" charset="-128"/>
              <a:cs typeface="Arial" pitchFamily="34" charset="0"/>
            </a:endParaRPr>
          </a:p>
          <a:p>
            <a:pPr eaLnBrk="0" hangingPunct="0">
              <a:spcBef>
                <a:spcPct val="20000"/>
              </a:spcBef>
              <a:buClr>
                <a:srgbClr val="FF0000"/>
              </a:buClr>
              <a:buFont typeface="Wingdings" pitchFamily="2" charset="2"/>
              <a:buNone/>
            </a:pPr>
            <a:r>
              <a:rPr lang="en-US" sz="1000" b="1" dirty="0">
                <a:solidFill>
                  <a:schemeClr val="tx1">
                    <a:lumMod val="90000"/>
                    <a:lumOff val="10000"/>
                  </a:schemeClr>
                </a:solidFill>
                <a:ea typeface="ＭＳ Ｐゴシック" pitchFamily="-108" charset="-128"/>
                <a:cs typeface="Arial" pitchFamily="34" charset="0"/>
              </a:rPr>
              <a:t>Elements</a:t>
            </a:r>
            <a:r>
              <a:rPr lang="en-US" sz="1000" dirty="0">
                <a:solidFill>
                  <a:schemeClr val="tx1">
                    <a:lumMod val="90000"/>
                    <a:lumOff val="10000"/>
                  </a:schemeClr>
                </a:solidFill>
                <a:ea typeface="ＭＳ Ｐゴシック" pitchFamily="-108" charset="-128"/>
                <a:cs typeface="Arial" pitchFamily="34" charset="0"/>
              </a:rPr>
              <a:t>: An element is a measure of the customer's experience with a defined and manageable property of a website (e.g., Look and Feel, Navigation, etc.). It is composed of several survey items that provide performance ratings about various aspects of the customer's experience with the website property being measured. The separate ratings are combined as part of the modeling process into a summary score reflecting the overall experience of the customer with the website property. </a:t>
            </a:r>
          </a:p>
          <a:p>
            <a:pPr eaLnBrk="0" hangingPunct="0">
              <a:spcBef>
                <a:spcPct val="20000"/>
              </a:spcBef>
              <a:buClr>
                <a:srgbClr val="FF0000"/>
              </a:buClr>
              <a:buFont typeface="Wingdings" pitchFamily="2" charset="2"/>
              <a:buNone/>
            </a:pPr>
            <a:r>
              <a:rPr lang="en-US" sz="1000" dirty="0">
                <a:solidFill>
                  <a:schemeClr val="tx1">
                    <a:lumMod val="90000"/>
                    <a:lumOff val="10000"/>
                  </a:schemeClr>
                </a:solidFill>
                <a:ea typeface="ＭＳ Ｐゴシック" pitchFamily="-108" charset="-128"/>
                <a:cs typeface="Arial" pitchFamily="34" charset="0"/>
              </a:rPr>
              <a:t/>
            </a:r>
            <a:br>
              <a:rPr lang="en-US" sz="1000" dirty="0">
                <a:solidFill>
                  <a:schemeClr val="tx1">
                    <a:lumMod val="90000"/>
                    <a:lumOff val="10000"/>
                  </a:schemeClr>
                </a:solidFill>
                <a:ea typeface="ＭＳ Ｐゴシック" pitchFamily="-108" charset="-128"/>
                <a:cs typeface="Arial" pitchFamily="34" charset="0"/>
              </a:rPr>
            </a:br>
            <a:r>
              <a:rPr lang="en-US" sz="1000" b="1" dirty="0">
                <a:solidFill>
                  <a:schemeClr val="tx1">
                    <a:lumMod val="90000"/>
                    <a:lumOff val="10000"/>
                  </a:schemeClr>
                </a:solidFill>
                <a:ea typeface="ＭＳ Ｐゴシック" pitchFamily="-108" charset="-128"/>
                <a:cs typeface="Arial" pitchFamily="34" charset="0"/>
              </a:rPr>
              <a:t>Random Sampling</a:t>
            </a:r>
            <a:r>
              <a:rPr lang="en-US" sz="1000" dirty="0">
                <a:solidFill>
                  <a:schemeClr val="tx1">
                    <a:lumMod val="90000"/>
                    <a:lumOff val="10000"/>
                  </a:schemeClr>
                </a:solidFill>
                <a:ea typeface="ＭＳ Ｐゴシック" pitchFamily="-108" charset="-128"/>
                <a:cs typeface="Arial" pitchFamily="34" charset="0"/>
              </a:rPr>
              <a:t>: We use a Sampling Percentage to determine the proportion of site visitors that will receive a survey invitation on your site.  We try to attain a good balance between collecting enough information to provide you with in-depth analysis, while remaining unobtrusive to your site visitors.</a:t>
            </a:r>
          </a:p>
          <a:p>
            <a:pPr eaLnBrk="0" hangingPunct="0">
              <a:spcBef>
                <a:spcPct val="20000"/>
              </a:spcBef>
              <a:buClr>
                <a:srgbClr val="FF0000"/>
              </a:buClr>
              <a:buFont typeface="Wingdings" pitchFamily="2" charset="2"/>
              <a:buNone/>
            </a:pPr>
            <a:r>
              <a:rPr lang="en-US" sz="1000" dirty="0">
                <a:solidFill>
                  <a:schemeClr val="tx1">
                    <a:lumMod val="90000"/>
                    <a:lumOff val="10000"/>
                  </a:schemeClr>
                </a:solidFill>
                <a:ea typeface="ＭＳ Ｐゴシック" pitchFamily="-108" charset="-128"/>
                <a:cs typeface="Arial" pitchFamily="34" charset="0"/>
              </a:rPr>
              <a:t> </a:t>
            </a:r>
          </a:p>
        </p:txBody>
      </p:sp>
      <p:sp>
        <p:nvSpPr>
          <p:cNvPr id="11" name="Rectangle 5"/>
          <p:cNvSpPr>
            <a:spLocks noChangeArrowheads="1"/>
          </p:cNvSpPr>
          <p:nvPr/>
        </p:nvSpPr>
        <p:spPr bwMode="auto">
          <a:xfrm>
            <a:off x="4800600" y="1238250"/>
            <a:ext cx="4038332" cy="4724400"/>
          </a:xfrm>
          <a:prstGeom prst="rect">
            <a:avLst/>
          </a:prstGeom>
          <a:noFill/>
          <a:ln w="9525">
            <a:noFill/>
            <a:miter lim="800000"/>
            <a:headEnd/>
            <a:tailEnd/>
          </a:ln>
        </p:spPr>
        <p:txBody>
          <a:bodyPr/>
          <a:lstStyle/>
          <a:p>
            <a:pPr eaLnBrk="0" hangingPunct="0">
              <a:spcBef>
                <a:spcPct val="20000"/>
              </a:spcBef>
              <a:buClr>
                <a:srgbClr val="FF0000"/>
              </a:buClr>
              <a:buFont typeface="Wingdings" pitchFamily="2" charset="2"/>
              <a:buNone/>
            </a:pPr>
            <a:r>
              <a:rPr lang="en-US" sz="1000" b="1" dirty="0">
                <a:solidFill>
                  <a:schemeClr val="tx1">
                    <a:lumMod val="90000"/>
                    <a:lumOff val="10000"/>
                  </a:schemeClr>
                </a:solidFill>
                <a:ea typeface="ＭＳ Ｐゴシック" pitchFamily="-108" charset="-128"/>
                <a:cs typeface="Arial" pitchFamily="34" charset="0"/>
              </a:rPr>
              <a:t>Impact</a:t>
            </a:r>
            <a:r>
              <a:rPr lang="en-US" sz="1000" dirty="0">
                <a:solidFill>
                  <a:schemeClr val="tx1">
                    <a:lumMod val="90000"/>
                    <a:lumOff val="10000"/>
                  </a:schemeClr>
                </a:solidFill>
                <a:ea typeface="ＭＳ Ｐゴシック" pitchFamily="-108" charset="-128"/>
                <a:cs typeface="Arial" pitchFamily="34" charset="0"/>
              </a:rPr>
              <a:t>: Impact is the numeric representation of the cause-and-effect relationship between an element (e.g., Site Navigation) and customer satisfaction or customer satisfaction and a future behavior (e.g., Likelihood to Purchase). An </a:t>
            </a:r>
            <a:r>
              <a:rPr lang="en-US" sz="1000" i="1" dirty="0">
                <a:solidFill>
                  <a:schemeClr val="tx1">
                    <a:lumMod val="90000"/>
                    <a:lumOff val="10000"/>
                  </a:schemeClr>
                </a:solidFill>
                <a:ea typeface="ＭＳ Ｐゴシック" pitchFamily="-108" charset="-128"/>
                <a:cs typeface="Arial" pitchFamily="34" charset="0"/>
              </a:rPr>
              <a:t>impact</a:t>
            </a:r>
            <a:r>
              <a:rPr lang="en-US" sz="1000" dirty="0">
                <a:solidFill>
                  <a:schemeClr val="tx1">
                    <a:lumMod val="90000"/>
                    <a:lumOff val="10000"/>
                  </a:schemeClr>
                </a:solidFill>
                <a:ea typeface="ＭＳ Ｐゴシック" pitchFamily="-108" charset="-128"/>
                <a:cs typeface="Arial" pitchFamily="34" charset="0"/>
              </a:rPr>
              <a:t> represents the increase in customer satisfaction resulting from a 5-point increase in an element score. For example, if the impact of Site Navigation is 1.2, then a 5-point increase in Site Navigation’s score would lead to an increase in customer satisfaction by 1.2 points. </a:t>
            </a:r>
          </a:p>
          <a:p>
            <a:pPr eaLnBrk="0" hangingPunct="0">
              <a:spcBef>
                <a:spcPct val="20000"/>
              </a:spcBef>
              <a:buClr>
                <a:srgbClr val="FF0000"/>
              </a:buClr>
              <a:buFont typeface="Wingdings" pitchFamily="2" charset="2"/>
              <a:buChar char="Ø"/>
            </a:pPr>
            <a:endParaRPr lang="en-US" sz="1000" dirty="0">
              <a:solidFill>
                <a:schemeClr val="tx1">
                  <a:lumMod val="90000"/>
                  <a:lumOff val="10000"/>
                </a:schemeClr>
              </a:solidFill>
              <a:ea typeface="ＭＳ Ｐゴシック" pitchFamily="-108" charset="-128"/>
              <a:cs typeface="Arial" pitchFamily="34" charset="0"/>
            </a:endParaRPr>
          </a:p>
          <a:p>
            <a:pPr eaLnBrk="0" hangingPunct="0">
              <a:spcBef>
                <a:spcPct val="20000"/>
              </a:spcBef>
              <a:buClr>
                <a:srgbClr val="FF0000"/>
              </a:buClr>
              <a:buFont typeface="Wingdings" pitchFamily="2" charset="2"/>
              <a:buNone/>
            </a:pPr>
            <a:r>
              <a:rPr lang="en-US" sz="1000" b="1" dirty="0">
                <a:solidFill>
                  <a:schemeClr val="tx1">
                    <a:lumMod val="90000"/>
                    <a:lumOff val="10000"/>
                  </a:schemeClr>
                </a:solidFill>
                <a:ea typeface="ＭＳ Ｐゴシック" pitchFamily="-108" charset="-128"/>
                <a:cs typeface="Arial" pitchFamily="34" charset="0"/>
              </a:rPr>
              <a:t>Loyalty Factor</a:t>
            </a:r>
            <a:r>
              <a:rPr lang="en-US" sz="1000" dirty="0">
                <a:solidFill>
                  <a:schemeClr val="tx1">
                    <a:lumMod val="90000"/>
                    <a:lumOff val="10000"/>
                  </a:schemeClr>
                </a:solidFill>
                <a:ea typeface="ＭＳ Ｐゴシック" pitchFamily="-108" charset="-128"/>
                <a:cs typeface="Arial" pitchFamily="34" charset="0"/>
              </a:rPr>
              <a:t>: The Loyalty Factor is a number that establishes how many pages with survey code a site visitor must visit before they are eligible to receive a survey.  Loyalty Factors are utilized to ensure that respondents have experienced enough of a site before completing the Customer Satisfaction Survey. </a:t>
            </a:r>
          </a:p>
          <a:p>
            <a:pPr eaLnBrk="0" hangingPunct="0">
              <a:spcBef>
                <a:spcPct val="20000"/>
              </a:spcBef>
              <a:buClr>
                <a:srgbClr val="FF0000"/>
              </a:buClr>
              <a:buFont typeface="Wingdings" pitchFamily="2" charset="2"/>
              <a:buNone/>
            </a:pPr>
            <a:endParaRPr lang="en-US" sz="1000" dirty="0">
              <a:solidFill>
                <a:schemeClr val="tx1">
                  <a:lumMod val="90000"/>
                  <a:lumOff val="10000"/>
                </a:schemeClr>
              </a:solidFill>
              <a:ea typeface="ＭＳ Ｐゴシック" pitchFamily="-108" charset="-128"/>
              <a:cs typeface="Arial" pitchFamily="34" charset="0"/>
            </a:endParaRPr>
          </a:p>
          <a:p>
            <a:pPr eaLnBrk="0" hangingPunct="0">
              <a:spcBef>
                <a:spcPct val="20000"/>
              </a:spcBef>
              <a:buClr>
                <a:srgbClr val="FF0000"/>
              </a:buClr>
              <a:buFont typeface="Wingdings" pitchFamily="2" charset="2"/>
              <a:buNone/>
            </a:pPr>
            <a:r>
              <a:rPr lang="en-US" sz="1000" b="1" dirty="0">
                <a:solidFill>
                  <a:schemeClr val="tx1">
                    <a:lumMod val="90000"/>
                    <a:lumOff val="10000"/>
                  </a:schemeClr>
                </a:solidFill>
                <a:ea typeface="ＭＳ Ｐゴシック" pitchFamily="-108" charset="-128"/>
                <a:cs typeface="Arial" pitchFamily="34" charset="0"/>
              </a:rPr>
              <a:t>Model Questions</a:t>
            </a:r>
            <a:r>
              <a:rPr lang="en-US" sz="1000" dirty="0">
                <a:solidFill>
                  <a:schemeClr val="tx1">
                    <a:lumMod val="90000"/>
                    <a:lumOff val="10000"/>
                  </a:schemeClr>
                </a:solidFill>
                <a:ea typeface="ＭＳ Ｐゴシック" pitchFamily="-108" charset="-128"/>
                <a:cs typeface="Arial" pitchFamily="34" charset="0"/>
              </a:rPr>
              <a:t>: In order to utilize the </a:t>
            </a:r>
            <a:r>
              <a:rPr lang="en-US" sz="1000" dirty="0" smtClean="0">
                <a:solidFill>
                  <a:schemeClr val="tx1">
                    <a:lumMod val="90000"/>
                    <a:lumOff val="10000"/>
                  </a:schemeClr>
                </a:solidFill>
                <a:ea typeface="ＭＳ Ｐゴシック" pitchFamily="-108" charset="-128"/>
                <a:cs typeface="Arial" pitchFamily="34" charset="0"/>
              </a:rPr>
              <a:t>ForeSee CXA methodology </a:t>
            </a:r>
            <a:r>
              <a:rPr lang="en-US" sz="1000" dirty="0">
                <a:solidFill>
                  <a:schemeClr val="tx1">
                    <a:lumMod val="90000"/>
                    <a:lumOff val="10000"/>
                  </a:schemeClr>
                </a:solidFill>
                <a:ea typeface="ＭＳ Ｐゴシック" pitchFamily="-108" charset="-128"/>
                <a:cs typeface="Arial" pitchFamily="34" charset="0"/>
              </a:rPr>
              <a:t>to calculate Satisfaction and Future Behavior scores and impacts, ForeSee </a:t>
            </a:r>
            <a:r>
              <a:rPr lang="en-US" sz="1000" dirty="0" smtClean="0">
                <a:solidFill>
                  <a:schemeClr val="tx1">
                    <a:lumMod val="90000"/>
                    <a:lumOff val="10000"/>
                  </a:schemeClr>
                </a:solidFill>
                <a:ea typeface="ＭＳ Ｐゴシック" pitchFamily="-108" charset="-128"/>
                <a:cs typeface="Arial" pitchFamily="34" charset="0"/>
              </a:rPr>
              <a:t>asks </a:t>
            </a:r>
            <a:r>
              <a:rPr lang="en-US" sz="1000" dirty="0">
                <a:solidFill>
                  <a:schemeClr val="tx1">
                    <a:lumMod val="90000"/>
                    <a:lumOff val="10000"/>
                  </a:schemeClr>
                </a:solidFill>
                <a:ea typeface="ＭＳ Ｐゴシック" pitchFamily="-108" charset="-128"/>
                <a:cs typeface="Arial" pitchFamily="34" charset="0"/>
              </a:rPr>
              <a:t>standard model questions. These model questions are targeted toward the key Elements (i.e., “main areas”) of the site that drive customer satisfaction (e.g., Functionality, Navigation, Product Browsing, etc.), Overall Satisfaction, and Future Behaviors such as Likelihood to Recommend or Likelihood to Purchase. </a:t>
            </a:r>
          </a:p>
          <a:p>
            <a:pPr eaLnBrk="0" hangingPunct="0">
              <a:spcBef>
                <a:spcPct val="20000"/>
              </a:spcBef>
              <a:buClr>
                <a:srgbClr val="FF0000"/>
              </a:buClr>
              <a:buFont typeface="Wingdings" pitchFamily="2" charset="2"/>
              <a:buNone/>
            </a:pPr>
            <a:endParaRPr lang="en-US" sz="1000" dirty="0">
              <a:solidFill>
                <a:schemeClr val="tx1">
                  <a:lumMod val="90000"/>
                  <a:lumOff val="10000"/>
                </a:schemeClr>
              </a:solidFill>
              <a:ea typeface="ＭＳ Ｐゴシック" pitchFamily="-108" charset="-128"/>
              <a:cs typeface="Arial" pitchFamily="34" charset="0"/>
            </a:endParaRPr>
          </a:p>
          <a:p>
            <a:pPr eaLnBrk="0" hangingPunct="0">
              <a:spcBef>
                <a:spcPct val="20000"/>
              </a:spcBef>
              <a:buClr>
                <a:srgbClr val="FF0000"/>
              </a:buClr>
              <a:buFont typeface="Wingdings" pitchFamily="2" charset="2"/>
              <a:buNone/>
            </a:pPr>
            <a:r>
              <a:rPr lang="en-US" sz="1000" b="1" dirty="0">
                <a:solidFill>
                  <a:schemeClr val="tx1">
                    <a:lumMod val="90000"/>
                    <a:lumOff val="10000"/>
                  </a:schemeClr>
                </a:solidFill>
                <a:ea typeface="ＭＳ Ｐゴシック" pitchFamily="-108" charset="-128"/>
                <a:cs typeface="Arial" pitchFamily="34" charset="0"/>
              </a:rPr>
              <a:t>Future Behaviors</a:t>
            </a:r>
            <a:r>
              <a:rPr lang="en-US" sz="1000" dirty="0">
                <a:solidFill>
                  <a:schemeClr val="tx1">
                    <a:lumMod val="90000"/>
                    <a:lumOff val="10000"/>
                  </a:schemeClr>
                </a:solidFill>
                <a:ea typeface="ＭＳ Ｐゴシック" pitchFamily="-108" charset="-128"/>
                <a:cs typeface="Arial" pitchFamily="34" charset="0"/>
              </a:rPr>
              <a:t>: Future Behaviors are the things you want your customers to do more of as a result of visiting your website, such as recommend your site to others or complete a purchase. The cause-and-effect </a:t>
            </a:r>
            <a:r>
              <a:rPr lang="en-US" sz="1000" dirty="0" smtClean="0">
                <a:solidFill>
                  <a:schemeClr val="tx1">
                    <a:lumMod val="90000"/>
                    <a:lumOff val="10000"/>
                  </a:schemeClr>
                </a:solidFill>
                <a:ea typeface="ＭＳ Ｐゴシック" pitchFamily="-108" charset="-128"/>
                <a:cs typeface="Arial" pitchFamily="34" charset="0"/>
              </a:rPr>
              <a:t>ForeSee CXA  methodology </a:t>
            </a:r>
            <a:r>
              <a:rPr lang="en-US" sz="1000" dirty="0">
                <a:solidFill>
                  <a:schemeClr val="tx1">
                    <a:lumMod val="90000"/>
                    <a:lumOff val="10000"/>
                  </a:schemeClr>
                </a:solidFill>
                <a:ea typeface="ＭＳ Ｐゴシック" pitchFamily="-108" charset="-128"/>
                <a:cs typeface="Arial" pitchFamily="34" charset="0"/>
              </a:rPr>
              <a:t>enables us to quantify the impact that improving satisfaction with your site would have on increasing future behaviors such as site visitors’ likelihood to recommend your site. </a:t>
            </a:r>
          </a:p>
          <a:p>
            <a:pPr eaLnBrk="0" hangingPunct="0">
              <a:spcBef>
                <a:spcPct val="20000"/>
              </a:spcBef>
              <a:buClr>
                <a:srgbClr val="FF0000"/>
              </a:buClr>
              <a:buFont typeface="Wingdings" pitchFamily="2" charset="2"/>
              <a:buNone/>
            </a:pPr>
            <a:endParaRPr lang="en-US" sz="1000" dirty="0">
              <a:solidFill>
                <a:schemeClr val="tx1">
                  <a:lumMod val="90000"/>
                  <a:lumOff val="10000"/>
                </a:schemeClr>
              </a:solidFill>
              <a:ea typeface="ＭＳ Ｐゴシック" pitchFamily="-108" charset="-128"/>
              <a:cs typeface="Arial" pitchFamily="34" charset="0"/>
            </a:endParaRPr>
          </a:p>
        </p:txBody>
      </p:sp>
      <p:cxnSp>
        <p:nvCxnSpPr>
          <p:cNvPr id="12" name="Straight Connector 11"/>
          <p:cNvCxnSpPr/>
          <p:nvPr/>
        </p:nvCxnSpPr>
        <p:spPr>
          <a:xfrm rot="5400000">
            <a:off x="2210197" y="3808809"/>
            <a:ext cx="5182394" cy="1588"/>
          </a:xfrm>
          <a:prstGeom prst="line">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Appendix</a:t>
            </a:r>
            <a:br>
              <a:rPr lang="en-US" sz="1800" dirty="0" smtClean="0"/>
            </a:br>
            <a:r>
              <a:rPr lang="en-US" sz="1800" b="0" dirty="0" smtClean="0"/>
              <a:t>Understanding Impacts</a:t>
            </a:r>
            <a:endParaRPr lang="en-US" sz="1800" b="0" dirty="0"/>
          </a:p>
        </p:txBody>
      </p:sp>
      <p:sp>
        <p:nvSpPr>
          <p:cNvPr id="6" name="Text Box 2"/>
          <p:cNvSpPr txBox="1">
            <a:spLocks noChangeArrowheads="1"/>
          </p:cNvSpPr>
          <p:nvPr/>
        </p:nvSpPr>
        <p:spPr bwMode="auto">
          <a:xfrm>
            <a:off x="4173538" y="4603750"/>
            <a:ext cx="395287" cy="274637"/>
          </a:xfrm>
          <a:prstGeom prst="rect">
            <a:avLst/>
          </a:prstGeom>
          <a:noFill/>
          <a:ln w="9525">
            <a:noFill/>
            <a:miter lim="800000"/>
            <a:headEnd/>
            <a:tailEnd/>
          </a:ln>
        </p:spPr>
        <p:txBody>
          <a:bodyPr wrap="none">
            <a:spAutoFit/>
          </a:bodyPr>
          <a:lstStyle/>
          <a:p>
            <a:pPr algn="ctr"/>
            <a:r>
              <a:rPr lang="en-US" sz="1200" b="1" dirty="0">
                <a:solidFill>
                  <a:srgbClr val="0000FF"/>
                </a:solidFill>
                <a:ea typeface="ＭＳ Ｐゴシック"/>
                <a:cs typeface="ＭＳ Ｐゴシック"/>
              </a:rPr>
              <a:t>5.0</a:t>
            </a:r>
          </a:p>
        </p:txBody>
      </p:sp>
      <p:sp>
        <p:nvSpPr>
          <p:cNvPr id="7" name="Text Box 3"/>
          <p:cNvSpPr txBox="1">
            <a:spLocks noChangeArrowheads="1"/>
          </p:cNvSpPr>
          <p:nvPr/>
        </p:nvSpPr>
        <p:spPr bwMode="auto">
          <a:xfrm>
            <a:off x="2809875" y="3170237"/>
            <a:ext cx="395288" cy="274638"/>
          </a:xfrm>
          <a:prstGeom prst="rect">
            <a:avLst/>
          </a:prstGeom>
          <a:noFill/>
          <a:ln w="9525">
            <a:noFill/>
            <a:miter lim="800000"/>
            <a:headEnd/>
            <a:tailEnd/>
          </a:ln>
        </p:spPr>
        <p:txBody>
          <a:bodyPr wrap="none">
            <a:spAutoFit/>
          </a:bodyPr>
          <a:lstStyle/>
          <a:p>
            <a:pPr algn="ctr"/>
            <a:r>
              <a:rPr lang="en-US" sz="1200" b="1" dirty="0">
                <a:solidFill>
                  <a:srgbClr val="0000FF"/>
                </a:solidFill>
                <a:ea typeface="ＭＳ Ｐゴシック"/>
                <a:cs typeface="ＭＳ Ｐゴシック"/>
              </a:rPr>
              <a:t>1.5</a:t>
            </a:r>
          </a:p>
        </p:txBody>
      </p:sp>
      <p:grpSp>
        <p:nvGrpSpPr>
          <p:cNvPr id="8" name="Group 5"/>
          <p:cNvGrpSpPr>
            <a:grpSpLocks/>
          </p:cNvGrpSpPr>
          <p:nvPr/>
        </p:nvGrpSpPr>
        <p:grpSpPr bwMode="auto">
          <a:xfrm>
            <a:off x="1520825" y="1670050"/>
            <a:ext cx="4933950" cy="4133850"/>
            <a:chOff x="768" y="672"/>
            <a:chExt cx="3936" cy="3120"/>
          </a:xfrm>
        </p:grpSpPr>
        <p:sp>
          <p:nvSpPr>
            <p:cNvPr id="9" name="Line 6"/>
            <p:cNvSpPr>
              <a:spLocks noChangeShapeType="1"/>
            </p:cNvSpPr>
            <p:nvPr/>
          </p:nvSpPr>
          <p:spPr bwMode="auto">
            <a:xfrm>
              <a:off x="768" y="672"/>
              <a:ext cx="0" cy="312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10" name="Line 7"/>
            <p:cNvSpPr>
              <a:spLocks noChangeShapeType="1"/>
            </p:cNvSpPr>
            <p:nvPr/>
          </p:nvSpPr>
          <p:spPr bwMode="auto">
            <a:xfrm>
              <a:off x="768" y="3792"/>
              <a:ext cx="3936" cy="0"/>
            </a:xfrm>
            <a:prstGeom prst="line">
              <a:avLst/>
            </a:prstGeom>
            <a:noFill/>
            <a:ln w="12700">
              <a:solidFill>
                <a:schemeClr val="tx1"/>
              </a:solidFill>
              <a:round/>
              <a:headEnd type="none" w="sm" len="sm"/>
              <a:tailEnd type="none" w="sm" len="sm"/>
            </a:ln>
          </p:spPr>
          <p:txBody>
            <a:bodyPr wrap="none" anchor="ctr"/>
            <a:lstStyle/>
            <a:p>
              <a:endParaRPr lang="en-US" dirty="0"/>
            </a:p>
          </p:txBody>
        </p:sp>
      </p:grpSp>
      <p:sp>
        <p:nvSpPr>
          <p:cNvPr id="11" name="Text Box 8"/>
          <p:cNvSpPr txBox="1">
            <a:spLocks noChangeArrowheads="1"/>
          </p:cNvSpPr>
          <p:nvPr/>
        </p:nvSpPr>
        <p:spPr bwMode="auto">
          <a:xfrm>
            <a:off x="1176338" y="1570037"/>
            <a:ext cx="336550" cy="366713"/>
          </a:xfrm>
          <a:prstGeom prst="rect">
            <a:avLst/>
          </a:prstGeom>
          <a:noFill/>
          <a:ln w="12700">
            <a:noFill/>
            <a:miter lim="800000"/>
            <a:headEnd type="none" w="sm" len="sm"/>
            <a:tailEnd type="none" w="sm" len="sm"/>
          </a:ln>
        </p:spPr>
        <p:txBody>
          <a:bodyPr wrap="none">
            <a:spAutoFit/>
          </a:bodyPr>
          <a:lstStyle/>
          <a:p>
            <a:r>
              <a:rPr lang="en-US" sz="1800" b="1" dirty="0">
                <a:ea typeface="ＭＳ Ｐゴシック"/>
                <a:cs typeface="ＭＳ Ｐゴシック"/>
              </a:rPr>
              <a:t>Y</a:t>
            </a:r>
          </a:p>
        </p:txBody>
      </p:sp>
      <p:sp>
        <p:nvSpPr>
          <p:cNvPr id="12" name="Text Box 9"/>
          <p:cNvSpPr txBox="1">
            <a:spLocks noChangeArrowheads="1"/>
          </p:cNvSpPr>
          <p:nvPr/>
        </p:nvSpPr>
        <p:spPr bwMode="auto">
          <a:xfrm>
            <a:off x="6199188" y="5829300"/>
            <a:ext cx="336550" cy="366712"/>
          </a:xfrm>
          <a:prstGeom prst="rect">
            <a:avLst/>
          </a:prstGeom>
          <a:noFill/>
          <a:ln w="12700">
            <a:noFill/>
            <a:miter lim="800000"/>
            <a:headEnd type="none" w="sm" len="sm"/>
            <a:tailEnd type="none" w="sm" len="sm"/>
          </a:ln>
        </p:spPr>
        <p:txBody>
          <a:bodyPr wrap="none">
            <a:spAutoFit/>
          </a:bodyPr>
          <a:lstStyle/>
          <a:p>
            <a:r>
              <a:rPr lang="en-US" sz="1800" b="1" dirty="0">
                <a:ea typeface="ＭＳ Ｐゴシック"/>
                <a:cs typeface="ＭＳ Ｐゴシック"/>
              </a:rPr>
              <a:t>X</a:t>
            </a:r>
          </a:p>
        </p:txBody>
      </p:sp>
      <p:sp>
        <p:nvSpPr>
          <p:cNvPr id="13" name="AutoShape 10"/>
          <p:cNvSpPr>
            <a:spLocks noChangeArrowheads="1"/>
          </p:cNvSpPr>
          <p:nvPr/>
        </p:nvSpPr>
        <p:spPr bwMode="auto">
          <a:xfrm>
            <a:off x="3070225" y="4748212"/>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14" name="AutoShape 11"/>
          <p:cNvSpPr>
            <a:spLocks noChangeArrowheads="1"/>
          </p:cNvSpPr>
          <p:nvPr/>
        </p:nvSpPr>
        <p:spPr bwMode="auto">
          <a:xfrm>
            <a:off x="3251200" y="3986212"/>
            <a:ext cx="119063"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15" name="AutoShape 12"/>
          <p:cNvSpPr>
            <a:spLocks noChangeArrowheads="1"/>
          </p:cNvSpPr>
          <p:nvPr/>
        </p:nvSpPr>
        <p:spPr bwMode="auto">
          <a:xfrm>
            <a:off x="3611563" y="4557712"/>
            <a:ext cx="120650" cy="128588"/>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18" name="AutoShape 13"/>
          <p:cNvSpPr>
            <a:spLocks noChangeArrowheads="1"/>
          </p:cNvSpPr>
          <p:nvPr/>
        </p:nvSpPr>
        <p:spPr bwMode="auto">
          <a:xfrm>
            <a:off x="4754563" y="2078037"/>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19" name="AutoShape 14"/>
          <p:cNvSpPr>
            <a:spLocks noChangeArrowheads="1"/>
          </p:cNvSpPr>
          <p:nvPr/>
        </p:nvSpPr>
        <p:spPr bwMode="auto">
          <a:xfrm>
            <a:off x="4995863" y="2649537"/>
            <a:ext cx="120650" cy="128588"/>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20" name="AutoShape 15"/>
          <p:cNvSpPr>
            <a:spLocks noChangeArrowheads="1"/>
          </p:cNvSpPr>
          <p:nvPr/>
        </p:nvSpPr>
        <p:spPr bwMode="auto">
          <a:xfrm>
            <a:off x="2768600" y="3986212"/>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21" name="AutoShape 16"/>
          <p:cNvSpPr>
            <a:spLocks noChangeArrowheads="1"/>
          </p:cNvSpPr>
          <p:nvPr/>
        </p:nvSpPr>
        <p:spPr bwMode="auto">
          <a:xfrm>
            <a:off x="3971925" y="3224212"/>
            <a:ext cx="120650" cy="125413"/>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22" name="AutoShape 17"/>
          <p:cNvSpPr>
            <a:spLocks noChangeArrowheads="1"/>
          </p:cNvSpPr>
          <p:nvPr/>
        </p:nvSpPr>
        <p:spPr bwMode="auto">
          <a:xfrm>
            <a:off x="3611563" y="3414712"/>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23" name="AutoShape 18"/>
          <p:cNvSpPr>
            <a:spLocks noChangeArrowheads="1"/>
          </p:cNvSpPr>
          <p:nvPr/>
        </p:nvSpPr>
        <p:spPr bwMode="auto">
          <a:xfrm>
            <a:off x="4333875" y="2968625"/>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24" name="AutoShape 19"/>
          <p:cNvSpPr>
            <a:spLocks noChangeArrowheads="1"/>
          </p:cNvSpPr>
          <p:nvPr/>
        </p:nvSpPr>
        <p:spPr bwMode="auto">
          <a:xfrm>
            <a:off x="3852863" y="3921125"/>
            <a:ext cx="119062" cy="128587"/>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25" name="AutoShape 20"/>
          <p:cNvSpPr>
            <a:spLocks noChangeArrowheads="1"/>
          </p:cNvSpPr>
          <p:nvPr/>
        </p:nvSpPr>
        <p:spPr bwMode="auto">
          <a:xfrm>
            <a:off x="3913188" y="2714625"/>
            <a:ext cx="119062"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26" name="AutoShape 21"/>
          <p:cNvSpPr>
            <a:spLocks noChangeArrowheads="1"/>
          </p:cNvSpPr>
          <p:nvPr/>
        </p:nvSpPr>
        <p:spPr bwMode="auto">
          <a:xfrm>
            <a:off x="5235575" y="3032125"/>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27" name="AutoShape 22"/>
          <p:cNvSpPr>
            <a:spLocks noChangeArrowheads="1"/>
          </p:cNvSpPr>
          <p:nvPr/>
        </p:nvSpPr>
        <p:spPr bwMode="auto">
          <a:xfrm>
            <a:off x="3251200" y="4368800"/>
            <a:ext cx="119063"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28" name="AutoShape 23"/>
          <p:cNvSpPr>
            <a:spLocks noChangeArrowheads="1"/>
          </p:cNvSpPr>
          <p:nvPr/>
        </p:nvSpPr>
        <p:spPr bwMode="auto">
          <a:xfrm>
            <a:off x="4573588" y="3476625"/>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29" name="AutoShape 24"/>
          <p:cNvSpPr>
            <a:spLocks noChangeArrowheads="1"/>
          </p:cNvSpPr>
          <p:nvPr/>
        </p:nvSpPr>
        <p:spPr bwMode="auto">
          <a:xfrm>
            <a:off x="5295900" y="3541712"/>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30" name="AutoShape 25"/>
          <p:cNvSpPr>
            <a:spLocks noChangeArrowheads="1"/>
          </p:cNvSpPr>
          <p:nvPr/>
        </p:nvSpPr>
        <p:spPr bwMode="auto">
          <a:xfrm>
            <a:off x="4454525" y="3859212"/>
            <a:ext cx="119063"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31" name="Line 26"/>
          <p:cNvSpPr>
            <a:spLocks noChangeShapeType="1"/>
          </p:cNvSpPr>
          <p:nvPr/>
        </p:nvSpPr>
        <p:spPr bwMode="auto">
          <a:xfrm flipV="1">
            <a:off x="2654300" y="2560637"/>
            <a:ext cx="2819400" cy="1905000"/>
          </a:xfrm>
          <a:prstGeom prst="line">
            <a:avLst/>
          </a:prstGeom>
          <a:noFill/>
          <a:ln w="38100">
            <a:solidFill>
              <a:schemeClr val="tx1"/>
            </a:solidFill>
            <a:round/>
            <a:headEnd type="none" w="sm" len="sm"/>
            <a:tailEnd type="none" w="sm" len="sm"/>
          </a:ln>
        </p:spPr>
        <p:txBody>
          <a:bodyPr wrap="none" anchor="ctr"/>
          <a:lstStyle/>
          <a:p>
            <a:endParaRPr lang="en-US" dirty="0"/>
          </a:p>
        </p:txBody>
      </p:sp>
      <p:sp>
        <p:nvSpPr>
          <p:cNvPr id="32" name="AutoShape 27"/>
          <p:cNvSpPr>
            <a:spLocks noChangeArrowheads="1"/>
          </p:cNvSpPr>
          <p:nvPr/>
        </p:nvSpPr>
        <p:spPr bwMode="auto">
          <a:xfrm>
            <a:off x="4213225" y="4113212"/>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33" name="AutoShape 28"/>
          <p:cNvSpPr>
            <a:spLocks noChangeArrowheads="1"/>
          </p:cNvSpPr>
          <p:nvPr/>
        </p:nvSpPr>
        <p:spPr bwMode="auto">
          <a:xfrm>
            <a:off x="2828925" y="3541712"/>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34" name="AutoShape 29"/>
          <p:cNvSpPr>
            <a:spLocks noChangeArrowheads="1"/>
          </p:cNvSpPr>
          <p:nvPr/>
        </p:nvSpPr>
        <p:spPr bwMode="auto">
          <a:xfrm>
            <a:off x="3370263" y="2905125"/>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35" name="AutoShape 30"/>
          <p:cNvSpPr>
            <a:spLocks noChangeArrowheads="1"/>
          </p:cNvSpPr>
          <p:nvPr/>
        </p:nvSpPr>
        <p:spPr bwMode="auto">
          <a:xfrm>
            <a:off x="4032250" y="4368800"/>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36" name="AutoShape 31"/>
          <p:cNvSpPr>
            <a:spLocks noChangeArrowheads="1"/>
          </p:cNvSpPr>
          <p:nvPr/>
        </p:nvSpPr>
        <p:spPr bwMode="auto">
          <a:xfrm>
            <a:off x="4394200" y="4303712"/>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37" name="AutoShape 32"/>
          <p:cNvSpPr>
            <a:spLocks noChangeArrowheads="1"/>
          </p:cNvSpPr>
          <p:nvPr/>
        </p:nvSpPr>
        <p:spPr bwMode="auto">
          <a:xfrm>
            <a:off x="5124450" y="2141537"/>
            <a:ext cx="120650" cy="128588"/>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38" name="AutoShape 33"/>
          <p:cNvSpPr>
            <a:spLocks noChangeArrowheads="1"/>
          </p:cNvSpPr>
          <p:nvPr/>
        </p:nvSpPr>
        <p:spPr bwMode="auto">
          <a:xfrm>
            <a:off x="4814888" y="3095625"/>
            <a:ext cx="120650" cy="128587"/>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39" name="AutoShape 34"/>
          <p:cNvSpPr>
            <a:spLocks noChangeArrowheads="1"/>
          </p:cNvSpPr>
          <p:nvPr/>
        </p:nvSpPr>
        <p:spPr bwMode="auto">
          <a:xfrm>
            <a:off x="3611563" y="4049712"/>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40" name="AutoShape 35"/>
          <p:cNvSpPr>
            <a:spLocks noChangeArrowheads="1"/>
          </p:cNvSpPr>
          <p:nvPr/>
        </p:nvSpPr>
        <p:spPr bwMode="auto">
          <a:xfrm>
            <a:off x="4213225" y="2905125"/>
            <a:ext cx="120650"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41" name="AutoShape 36"/>
          <p:cNvSpPr>
            <a:spLocks noChangeArrowheads="1"/>
          </p:cNvSpPr>
          <p:nvPr/>
        </p:nvSpPr>
        <p:spPr bwMode="auto">
          <a:xfrm>
            <a:off x="3251200" y="3668712"/>
            <a:ext cx="119063"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42" name="AutoShape 37"/>
          <p:cNvSpPr>
            <a:spLocks noChangeArrowheads="1"/>
          </p:cNvSpPr>
          <p:nvPr/>
        </p:nvSpPr>
        <p:spPr bwMode="auto">
          <a:xfrm>
            <a:off x="5116513" y="3349625"/>
            <a:ext cx="119062" cy="127000"/>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43" name="AutoShape 38"/>
          <p:cNvSpPr>
            <a:spLocks noChangeArrowheads="1"/>
          </p:cNvSpPr>
          <p:nvPr/>
        </p:nvSpPr>
        <p:spPr bwMode="auto">
          <a:xfrm>
            <a:off x="4573588" y="2459037"/>
            <a:ext cx="120650" cy="128588"/>
          </a:xfrm>
          <a:prstGeom prst="diamond">
            <a:avLst/>
          </a:pr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44" name="Text Box 39"/>
          <p:cNvSpPr txBox="1">
            <a:spLocks noChangeArrowheads="1"/>
          </p:cNvSpPr>
          <p:nvPr/>
        </p:nvSpPr>
        <p:spPr bwMode="auto">
          <a:xfrm rot="-5400000">
            <a:off x="-505618" y="3469480"/>
            <a:ext cx="2419350" cy="366713"/>
          </a:xfrm>
          <a:prstGeom prst="rect">
            <a:avLst/>
          </a:prstGeom>
          <a:noFill/>
          <a:ln w="9525">
            <a:noFill/>
            <a:miter lim="800000"/>
            <a:headEnd/>
            <a:tailEnd/>
          </a:ln>
        </p:spPr>
        <p:txBody>
          <a:bodyPr wrap="none">
            <a:spAutoFit/>
          </a:bodyPr>
          <a:lstStyle/>
          <a:p>
            <a:pPr algn="ctr"/>
            <a:r>
              <a:rPr lang="en-US" sz="1800" dirty="0">
                <a:solidFill>
                  <a:schemeClr val="tx1">
                    <a:lumMod val="90000"/>
                    <a:lumOff val="10000"/>
                  </a:schemeClr>
                </a:solidFill>
                <a:ea typeface="ＭＳ Ｐゴシック"/>
                <a:cs typeface="ＭＳ Ｐゴシック"/>
              </a:rPr>
              <a:t>Customer Satisfaction</a:t>
            </a:r>
          </a:p>
        </p:txBody>
      </p:sp>
      <p:sp>
        <p:nvSpPr>
          <p:cNvPr id="45" name="Text Box 40"/>
          <p:cNvSpPr txBox="1">
            <a:spLocks noChangeArrowheads="1"/>
          </p:cNvSpPr>
          <p:nvPr/>
        </p:nvSpPr>
        <p:spPr bwMode="auto">
          <a:xfrm>
            <a:off x="3502025" y="6103937"/>
            <a:ext cx="1263650" cy="366713"/>
          </a:xfrm>
          <a:prstGeom prst="rect">
            <a:avLst/>
          </a:prstGeom>
          <a:noFill/>
          <a:ln w="9525">
            <a:noFill/>
            <a:miter lim="800000"/>
            <a:headEnd/>
            <a:tailEnd/>
          </a:ln>
        </p:spPr>
        <p:txBody>
          <a:bodyPr wrap="none">
            <a:spAutoFit/>
          </a:bodyPr>
          <a:lstStyle/>
          <a:p>
            <a:pPr algn="ctr"/>
            <a:r>
              <a:rPr lang="en-US" sz="1800" dirty="0">
                <a:solidFill>
                  <a:schemeClr val="tx1">
                    <a:lumMod val="90000"/>
                    <a:lumOff val="10000"/>
                  </a:schemeClr>
                </a:solidFill>
                <a:ea typeface="ＭＳ Ｐゴシック"/>
                <a:cs typeface="ＭＳ Ｐゴシック"/>
              </a:rPr>
              <a:t>Navigation</a:t>
            </a:r>
          </a:p>
        </p:txBody>
      </p:sp>
      <p:sp>
        <p:nvSpPr>
          <p:cNvPr id="46" name="Line 41"/>
          <p:cNvSpPr>
            <a:spLocks noChangeShapeType="1"/>
          </p:cNvSpPr>
          <p:nvPr/>
        </p:nvSpPr>
        <p:spPr bwMode="auto">
          <a:xfrm>
            <a:off x="4622800" y="3152775"/>
            <a:ext cx="0" cy="2627312"/>
          </a:xfrm>
          <a:prstGeom prst="line">
            <a:avLst/>
          </a:prstGeom>
          <a:noFill/>
          <a:ln w="19050">
            <a:solidFill>
              <a:schemeClr val="tx1"/>
            </a:solidFill>
            <a:prstDash val="lgDash"/>
            <a:round/>
            <a:headEnd type="stealth" w="med" len="med"/>
            <a:tailEnd/>
          </a:ln>
        </p:spPr>
        <p:txBody>
          <a:bodyPr wrap="none" anchor="ctr"/>
          <a:lstStyle/>
          <a:p>
            <a:endParaRPr lang="en-US" dirty="0"/>
          </a:p>
        </p:txBody>
      </p:sp>
      <p:sp>
        <p:nvSpPr>
          <p:cNvPr id="47" name="Line 42"/>
          <p:cNvSpPr>
            <a:spLocks noChangeShapeType="1"/>
          </p:cNvSpPr>
          <p:nvPr/>
        </p:nvSpPr>
        <p:spPr bwMode="auto">
          <a:xfrm flipV="1">
            <a:off x="1511300" y="3475037"/>
            <a:ext cx="2590800" cy="0"/>
          </a:xfrm>
          <a:prstGeom prst="line">
            <a:avLst/>
          </a:prstGeom>
          <a:noFill/>
          <a:ln w="19050">
            <a:solidFill>
              <a:schemeClr val="tx1"/>
            </a:solidFill>
            <a:prstDash val="lgDash"/>
            <a:round/>
            <a:headEnd/>
            <a:tailEnd type="stealth" w="med" len="med"/>
          </a:ln>
        </p:spPr>
        <p:txBody>
          <a:bodyPr wrap="none" anchor="ctr"/>
          <a:lstStyle/>
          <a:p>
            <a:endParaRPr lang="en-US" dirty="0"/>
          </a:p>
        </p:txBody>
      </p:sp>
      <p:sp>
        <p:nvSpPr>
          <p:cNvPr id="48" name="Text Box 43"/>
          <p:cNvSpPr txBox="1">
            <a:spLocks noChangeArrowheads="1"/>
          </p:cNvSpPr>
          <p:nvPr/>
        </p:nvSpPr>
        <p:spPr bwMode="auto">
          <a:xfrm>
            <a:off x="3940175" y="5837237"/>
            <a:ext cx="319088" cy="336550"/>
          </a:xfrm>
          <a:prstGeom prst="rect">
            <a:avLst/>
          </a:prstGeom>
          <a:noFill/>
          <a:ln w="9525">
            <a:noFill/>
            <a:miter lim="800000"/>
            <a:headEnd/>
            <a:tailEnd/>
          </a:ln>
        </p:spPr>
        <p:txBody>
          <a:bodyPr wrap="none">
            <a:spAutoFit/>
          </a:bodyPr>
          <a:lstStyle/>
          <a:p>
            <a:pPr algn="ctr"/>
            <a:r>
              <a:rPr lang="en-US" sz="1600" b="1" dirty="0">
                <a:ea typeface="ＭＳ Ｐゴシック"/>
                <a:cs typeface="ＭＳ Ｐゴシック"/>
              </a:rPr>
              <a:t>X</a:t>
            </a:r>
          </a:p>
        </p:txBody>
      </p:sp>
      <p:sp>
        <p:nvSpPr>
          <p:cNvPr id="49" name="Text Box 44"/>
          <p:cNvSpPr txBox="1">
            <a:spLocks noChangeArrowheads="1"/>
          </p:cNvSpPr>
          <p:nvPr/>
        </p:nvSpPr>
        <p:spPr bwMode="auto">
          <a:xfrm>
            <a:off x="1174750" y="3425825"/>
            <a:ext cx="319088" cy="336550"/>
          </a:xfrm>
          <a:prstGeom prst="rect">
            <a:avLst/>
          </a:prstGeom>
          <a:noFill/>
          <a:ln w="9525">
            <a:noFill/>
            <a:miter lim="800000"/>
            <a:headEnd/>
            <a:tailEnd/>
          </a:ln>
        </p:spPr>
        <p:txBody>
          <a:bodyPr wrap="none">
            <a:spAutoFit/>
          </a:bodyPr>
          <a:lstStyle/>
          <a:p>
            <a:pPr algn="ctr"/>
            <a:r>
              <a:rPr lang="en-US" sz="1600" b="1" dirty="0">
                <a:ea typeface="ＭＳ Ｐゴシック"/>
                <a:cs typeface="ＭＳ Ｐゴシック"/>
              </a:rPr>
              <a:t>Y</a:t>
            </a:r>
          </a:p>
        </p:txBody>
      </p:sp>
      <p:sp>
        <p:nvSpPr>
          <p:cNvPr id="50" name="Text Box 45"/>
          <p:cNvSpPr txBox="1">
            <a:spLocks noChangeArrowheads="1"/>
          </p:cNvSpPr>
          <p:nvPr/>
        </p:nvSpPr>
        <p:spPr bwMode="auto">
          <a:xfrm>
            <a:off x="4344988" y="5829300"/>
            <a:ext cx="550862" cy="336550"/>
          </a:xfrm>
          <a:prstGeom prst="rect">
            <a:avLst/>
          </a:prstGeom>
          <a:noFill/>
          <a:ln w="9525">
            <a:noFill/>
            <a:miter lim="800000"/>
            <a:headEnd/>
            <a:tailEnd/>
          </a:ln>
        </p:spPr>
        <p:txBody>
          <a:bodyPr wrap="none">
            <a:spAutoFit/>
          </a:bodyPr>
          <a:lstStyle/>
          <a:p>
            <a:pPr algn="ctr"/>
            <a:r>
              <a:rPr lang="en-US" sz="1600" b="1" dirty="0">
                <a:ea typeface="ＭＳ Ｐゴシック"/>
                <a:cs typeface="ＭＳ Ｐゴシック"/>
              </a:rPr>
              <a:t>X+5</a:t>
            </a:r>
          </a:p>
        </p:txBody>
      </p:sp>
      <p:sp>
        <p:nvSpPr>
          <p:cNvPr id="51" name="Text Box 46"/>
          <p:cNvSpPr txBox="1">
            <a:spLocks noChangeArrowheads="1"/>
          </p:cNvSpPr>
          <p:nvPr/>
        </p:nvSpPr>
        <p:spPr bwMode="auto">
          <a:xfrm>
            <a:off x="858838" y="3021012"/>
            <a:ext cx="720725" cy="336550"/>
          </a:xfrm>
          <a:prstGeom prst="rect">
            <a:avLst/>
          </a:prstGeom>
          <a:noFill/>
          <a:ln w="9525">
            <a:noFill/>
            <a:miter lim="800000"/>
            <a:headEnd/>
            <a:tailEnd/>
          </a:ln>
        </p:spPr>
        <p:txBody>
          <a:bodyPr wrap="none">
            <a:spAutoFit/>
          </a:bodyPr>
          <a:lstStyle/>
          <a:p>
            <a:pPr algn="ctr"/>
            <a:r>
              <a:rPr lang="en-US" sz="1600" b="1" dirty="0">
                <a:ea typeface="ＭＳ Ｐゴシック"/>
                <a:cs typeface="ＭＳ Ｐゴシック"/>
              </a:rPr>
              <a:t>Y+1.5</a:t>
            </a:r>
          </a:p>
        </p:txBody>
      </p:sp>
      <p:sp>
        <p:nvSpPr>
          <p:cNvPr id="52" name="Line 47"/>
          <p:cNvSpPr>
            <a:spLocks noChangeShapeType="1"/>
          </p:cNvSpPr>
          <p:nvPr/>
        </p:nvSpPr>
        <p:spPr bwMode="auto">
          <a:xfrm>
            <a:off x="4092575" y="3551237"/>
            <a:ext cx="9525" cy="2238375"/>
          </a:xfrm>
          <a:prstGeom prst="line">
            <a:avLst/>
          </a:prstGeom>
          <a:noFill/>
          <a:ln w="19050">
            <a:solidFill>
              <a:schemeClr val="tx1"/>
            </a:solidFill>
            <a:prstDash val="lgDash"/>
            <a:round/>
            <a:headEnd type="stealth" w="med" len="med"/>
            <a:tailEnd/>
          </a:ln>
        </p:spPr>
        <p:txBody>
          <a:bodyPr wrap="none" anchor="ctr"/>
          <a:lstStyle/>
          <a:p>
            <a:endParaRPr lang="en-US" dirty="0"/>
          </a:p>
        </p:txBody>
      </p:sp>
      <p:sp>
        <p:nvSpPr>
          <p:cNvPr id="53" name="Line 48"/>
          <p:cNvSpPr>
            <a:spLocks noChangeShapeType="1"/>
          </p:cNvSpPr>
          <p:nvPr/>
        </p:nvSpPr>
        <p:spPr bwMode="auto">
          <a:xfrm flipV="1">
            <a:off x="1511300" y="3152775"/>
            <a:ext cx="3030538" cy="17462"/>
          </a:xfrm>
          <a:prstGeom prst="line">
            <a:avLst/>
          </a:prstGeom>
          <a:noFill/>
          <a:ln w="19050">
            <a:solidFill>
              <a:schemeClr val="tx1"/>
            </a:solidFill>
            <a:prstDash val="lgDash"/>
            <a:round/>
            <a:headEnd/>
            <a:tailEnd type="stealth" w="med" len="med"/>
          </a:ln>
        </p:spPr>
        <p:txBody>
          <a:bodyPr wrap="none" anchor="ctr"/>
          <a:lstStyle/>
          <a:p>
            <a:endParaRPr lang="en-US" dirty="0"/>
          </a:p>
        </p:txBody>
      </p:sp>
      <p:sp>
        <p:nvSpPr>
          <p:cNvPr id="54" name="Text Box 49"/>
          <p:cNvSpPr txBox="1">
            <a:spLocks noChangeArrowheads="1"/>
          </p:cNvSpPr>
          <p:nvPr/>
        </p:nvSpPr>
        <p:spPr bwMode="auto">
          <a:xfrm>
            <a:off x="4799013" y="3902075"/>
            <a:ext cx="2428875" cy="825500"/>
          </a:xfrm>
          <a:prstGeom prst="rect">
            <a:avLst/>
          </a:prstGeom>
          <a:noFill/>
          <a:ln w="9525">
            <a:noFill/>
            <a:miter lim="800000"/>
            <a:headEnd/>
            <a:tailEnd/>
          </a:ln>
        </p:spPr>
        <p:txBody>
          <a:bodyPr>
            <a:spAutoFit/>
          </a:bodyPr>
          <a:lstStyle/>
          <a:p>
            <a:pPr algn="ctr"/>
            <a:r>
              <a:rPr lang="en-US" sz="1600" b="1" dirty="0">
                <a:solidFill>
                  <a:schemeClr val="tx1">
                    <a:lumMod val="90000"/>
                    <a:lumOff val="10000"/>
                  </a:schemeClr>
                </a:solidFill>
                <a:ea typeface="ＭＳ Ｐゴシック"/>
                <a:cs typeface="ＭＳ Ｐゴシック"/>
              </a:rPr>
              <a:t>5-point change in Navigation = 1.5-point change in Satisfaction</a:t>
            </a:r>
          </a:p>
        </p:txBody>
      </p:sp>
      <p:sp>
        <p:nvSpPr>
          <p:cNvPr id="55" name="Line 50"/>
          <p:cNvSpPr>
            <a:spLocks noChangeShapeType="1"/>
          </p:cNvSpPr>
          <p:nvPr/>
        </p:nvSpPr>
        <p:spPr bwMode="auto">
          <a:xfrm flipV="1">
            <a:off x="4102100" y="4618037"/>
            <a:ext cx="533400" cy="0"/>
          </a:xfrm>
          <a:prstGeom prst="line">
            <a:avLst/>
          </a:prstGeom>
          <a:noFill/>
          <a:ln w="15875">
            <a:solidFill>
              <a:srgbClr val="0000FF"/>
            </a:solidFill>
            <a:round/>
            <a:headEnd/>
            <a:tailEnd type="triangle" w="med" len="med"/>
          </a:ln>
        </p:spPr>
        <p:txBody>
          <a:bodyPr wrap="none" anchor="ctr"/>
          <a:lstStyle/>
          <a:p>
            <a:endParaRPr lang="en-US" dirty="0"/>
          </a:p>
        </p:txBody>
      </p:sp>
      <p:sp>
        <p:nvSpPr>
          <p:cNvPr id="56" name="Line 51"/>
          <p:cNvSpPr>
            <a:spLocks noChangeShapeType="1"/>
          </p:cNvSpPr>
          <p:nvPr/>
        </p:nvSpPr>
        <p:spPr bwMode="auto">
          <a:xfrm flipV="1">
            <a:off x="2806700" y="3170237"/>
            <a:ext cx="0" cy="304800"/>
          </a:xfrm>
          <a:prstGeom prst="line">
            <a:avLst/>
          </a:prstGeom>
          <a:noFill/>
          <a:ln w="15875">
            <a:solidFill>
              <a:srgbClr val="0000FF"/>
            </a:solidFill>
            <a:round/>
            <a:headEnd/>
            <a:tailEnd type="triangle" w="med" len="med"/>
          </a:ln>
        </p:spPr>
        <p:txBody>
          <a:bodyPr wrap="none" anchor="ctr"/>
          <a:lstStyle/>
          <a:p>
            <a:endParaRPr lang="en-US" dirty="0"/>
          </a:p>
        </p:txBody>
      </p:sp>
      <p:sp>
        <p:nvSpPr>
          <p:cNvPr id="57" name="Rectangle 52"/>
          <p:cNvSpPr>
            <a:spLocks noChangeArrowheads="1"/>
          </p:cNvSpPr>
          <p:nvPr/>
        </p:nvSpPr>
        <p:spPr bwMode="auto">
          <a:xfrm>
            <a:off x="1406856" y="1219200"/>
            <a:ext cx="5943600" cy="1295400"/>
          </a:xfrm>
          <a:prstGeom prst="rect">
            <a:avLst/>
          </a:prstGeom>
          <a:noFill/>
          <a:ln w="9525">
            <a:noFill/>
            <a:miter lim="800000"/>
            <a:headEnd/>
            <a:tailEnd/>
          </a:ln>
        </p:spPr>
        <p:txBody>
          <a:bodyPr/>
          <a:lstStyle/>
          <a:p>
            <a:pPr marL="342900" indent="-342900" eaLnBrk="0" hangingPunct="0">
              <a:spcBef>
                <a:spcPct val="20000"/>
              </a:spcBef>
            </a:pPr>
            <a:r>
              <a:rPr lang="en-US" sz="1600" b="1" dirty="0">
                <a:solidFill>
                  <a:srgbClr val="007DC3"/>
                </a:solidFill>
              </a:rPr>
              <a:t>Impact of Navigation on Customer Satisfaction</a:t>
            </a:r>
          </a:p>
        </p:txBody>
      </p:sp>
      <p:sp>
        <p:nvSpPr>
          <p:cNvPr id="58" name="Text Box 53"/>
          <p:cNvSpPr txBox="1">
            <a:spLocks noChangeArrowheads="1"/>
          </p:cNvSpPr>
          <p:nvPr/>
        </p:nvSpPr>
        <p:spPr bwMode="auto">
          <a:xfrm>
            <a:off x="6019800" y="1697037"/>
            <a:ext cx="2895600" cy="1815882"/>
          </a:xfrm>
          <a:prstGeom prst="rect">
            <a:avLst/>
          </a:prstGeom>
          <a:solidFill>
            <a:schemeClr val="bg1">
              <a:lumMod val="85000"/>
            </a:schemeClr>
          </a:solidFill>
          <a:ln w="28575">
            <a:solidFill>
              <a:schemeClr val="bg1">
                <a:lumMod val="85000"/>
              </a:schemeClr>
            </a:solidFill>
            <a:miter lim="800000"/>
            <a:headEnd/>
            <a:tailEnd/>
          </a:ln>
        </p:spPr>
        <p:txBody>
          <a:bodyPr>
            <a:spAutoFit/>
          </a:bodyPr>
          <a:lstStyle/>
          <a:p>
            <a:pPr>
              <a:defRPr/>
            </a:pPr>
            <a:r>
              <a:rPr lang="en-US" sz="1400" dirty="0">
                <a:solidFill>
                  <a:schemeClr val="tx1">
                    <a:lumMod val="90000"/>
                    <a:lumOff val="10000"/>
                  </a:schemeClr>
                </a:solidFill>
                <a:latin typeface="Arial" pitchFamily="34" charset="0"/>
                <a:ea typeface="ＭＳ Ｐゴシック" pitchFamily="1" charset="-128"/>
                <a:cs typeface="Arial" pitchFamily="34" charset="0"/>
              </a:rPr>
              <a:t>The rate of change between an element and satisfaction is represented by an </a:t>
            </a:r>
            <a:r>
              <a:rPr lang="en-US" sz="1400" u="sng" dirty="0">
                <a:solidFill>
                  <a:schemeClr val="tx1">
                    <a:lumMod val="90000"/>
                    <a:lumOff val="10000"/>
                  </a:schemeClr>
                </a:solidFill>
                <a:latin typeface="Arial" pitchFamily="34" charset="0"/>
                <a:ea typeface="ＭＳ Ｐゴシック" pitchFamily="1" charset="-128"/>
                <a:cs typeface="Arial" pitchFamily="34" charset="0"/>
              </a:rPr>
              <a:t>Impact</a:t>
            </a:r>
            <a:r>
              <a:rPr lang="en-US" sz="1400" dirty="0">
                <a:solidFill>
                  <a:schemeClr val="tx1">
                    <a:lumMod val="90000"/>
                    <a:lumOff val="10000"/>
                  </a:schemeClr>
                </a:solidFill>
                <a:latin typeface="Arial" pitchFamily="34" charset="0"/>
                <a:ea typeface="ＭＳ Ｐゴシック" pitchFamily="1" charset="-128"/>
                <a:cs typeface="Arial" pitchFamily="34" charset="0"/>
              </a:rPr>
              <a:t>.  In simple terms, an impact can be understood as something like a slope of a line defining the relationship between two variables.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1800" dirty="0" smtClean="0"/>
              <a:t>Your ForeSee Team</a:t>
            </a:r>
            <a:endParaRPr lang="en-US" sz="1800" b="0" dirty="0"/>
          </a:p>
        </p:txBody>
      </p:sp>
      <p:sp>
        <p:nvSpPr>
          <p:cNvPr id="14" name="Rectangle 13"/>
          <p:cNvSpPr>
            <a:spLocks noChangeArrowheads="1"/>
          </p:cNvSpPr>
          <p:nvPr/>
        </p:nvSpPr>
        <p:spPr bwMode="auto">
          <a:xfrm>
            <a:off x="4622524" y="2164359"/>
            <a:ext cx="3467100" cy="1066800"/>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lvl="1" indent="-219075" eaLnBrk="0" hangingPunct="0">
              <a:lnSpc>
                <a:spcPct val="85000"/>
              </a:lnSpc>
              <a:spcBef>
                <a:spcPct val="20000"/>
              </a:spcBef>
              <a:buClr>
                <a:srgbClr val="FF0000"/>
              </a:buClr>
            </a:pPr>
            <a:r>
              <a:rPr lang="en-US" sz="1400" b="1" dirty="0" smtClean="0">
                <a:solidFill>
                  <a:srgbClr val="009CDE"/>
                </a:solidFill>
                <a:latin typeface="Arial" pitchFamily="34" charset="0"/>
                <a:cs typeface="Arial" pitchFamily="34" charset="0"/>
              </a:rPr>
              <a:t>Erica Noble</a:t>
            </a:r>
          </a:p>
          <a:p>
            <a:pPr marL="568325" lvl="1" indent="-219075" eaLnBrk="0" hangingPunct="0">
              <a:lnSpc>
                <a:spcPct val="85000"/>
              </a:lnSpc>
              <a:spcBef>
                <a:spcPct val="20000"/>
              </a:spcBef>
              <a:buClr>
                <a:srgbClr val="FF0000"/>
              </a:buClr>
            </a:pPr>
            <a:r>
              <a:rPr lang="en-US" sz="1400" dirty="0" smtClean="0">
                <a:solidFill>
                  <a:schemeClr val="tx1">
                    <a:lumMod val="90000"/>
                    <a:lumOff val="10000"/>
                  </a:schemeClr>
                </a:solidFill>
                <a:latin typeface="Arial" pitchFamily="34" charset="0"/>
                <a:cs typeface="Arial" pitchFamily="34" charset="0"/>
              </a:rPr>
              <a:t>Client Services Manager</a:t>
            </a:r>
          </a:p>
          <a:p>
            <a:pPr marL="568325" lvl="1" indent="-219075" eaLnBrk="0" hangingPunct="0">
              <a:lnSpc>
                <a:spcPct val="85000"/>
              </a:lnSpc>
              <a:spcBef>
                <a:spcPct val="20000"/>
              </a:spcBef>
              <a:buClr>
                <a:srgbClr val="FF0000"/>
              </a:buClr>
            </a:pPr>
            <a:r>
              <a:rPr lang="en-US" sz="1400" dirty="0" smtClean="0">
                <a:solidFill>
                  <a:schemeClr val="tx1">
                    <a:lumMod val="90000"/>
                    <a:lumOff val="10000"/>
                  </a:schemeClr>
                </a:solidFill>
                <a:latin typeface="Arial" pitchFamily="34" charset="0"/>
                <a:cs typeface="Arial" pitchFamily="34" charset="0"/>
              </a:rPr>
              <a:t>Erica.Noble@foresee.com</a:t>
            </a:r>
          </a:p>
          <a:p>
            <a:pPr marL="568325" lvl="1" indent="-219075" eaLnBrk="0" hangingPunct="0">
              <a:lnSpc>
                <a:spcPct val="85000"/>
              </a:lnSpc>
              <a:spcBef>
                <a:spcPct val="20000"/>
              </a:spcBef>
              <a:buClr>
                <a:srgbClr val="FF0000"/>
              </a:buClr>
            </a:pPr>
            <a:r>
              <a:rPr lang="en-US" sz="1400" dirty="0" smtClean="0">
                <a:solidFill>
                  <a:schemeClr val="tx1">
                    <a:lumMod val="90000"/>
                    <a:lumOff val="10000"/>
                  </a:schemeClr>
                </a:solidFill>
                <a:latin typeface="Arial" pitchFamily="34" charset="0"/>
                <a:cs typeface="Arial" pitchFamily="34" charset="0"/>
              </a:rPr>
              <a:t>(734) 327-3818</a:t>
            </a:r>
            <a:endParaRPr lang="en-US" sz="1400" dirty="0">
              <a:solidFill>
                <a:schemeClr val="tx1">
                  <a:lumMod val="90000"/>
                  <a:lumOff val="10000"/>
                </a:schemeClr>
              </a:solidFill>
              <a:latin typeface="Arial" pitchFamily="34" charset="0"/>
              <a:cs typeface="Arial" pitchFamily="34" charset="0"/>
            </a:endParaRPr>
          </a:p>
        </p:txBody>
      </p:sp>
      <p:sp>
        <p:nvSpPr>
          <p:cNvPr id="15" name="Rectangle 14"/>
          <p:cNvSpPr/>
          <p:nvPr/>
        </p:nvSpPr>
        <p:spPr>
          <a:xfrm>
            <a:off x="684972" y="4747199"/>
            <a:ext cx="3899452"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lvl="1" indent="-219075" eaLnBrk="0" hangingPunct="0">
              <a:lnSpc>
                <a:spcPct val="85000"/>
              </a:lnSpc>
              <a:spcBef>
                <a:spcPct val="20000"/>
              </a:spcBef>
              <a:buClr>
                <a:srgbClr val="FF0000"/>
              </a:buClr>
            </a:pPr>
            <a:r>
              <a:rPr lang="en-US" sz="1400" b="1" dirty="0" smtClean="0">
                <a:solidFill>
                  <a:srgbClr val="009CDE"/>
                </a:solidFill>
                <a:latin typeface="Arial" pitchFamily="34" charset="0"/>
                <a:cs typeface="Arial" pitchFamily="34" charset="0"/>
              </a:rPr>
              <a:t>Howard Merkel</a:t>
            </a:r>
          </a:p>
          <a:p>
            <a:pPr marL="568325" lvl="1" indent="-219075" eaLnBrk="0" hangingPunct="0">
              <a:lnSpc>
                <a:spcPct val="85000"/>
              </a:lnSpc>
              <a:spcBef>
                <a:spcPct val="20000"/>
              </a:spcBef>
              <a:buClr>
                <a:srgbClr val="FF0000"/>
              </a:buClr>
            </a:pPr>
            <a:r>
              <a:rPr lang="en-US" sz="1400" dirty="0" smtClean="0">
                <a:solidFill>
                  <a:schemeClr val="tx1">
                    <a:lumMod val="90000"/>
                    <a:lumOff val="10000"/>
                  </a:schemeClr>
                </a:solidFill>
                <a:latin typeface="Arial" pitchFamily="34" charset="0"/>
                <a:cs typeface="Arial" pitchFamily="34" charset="0"/>
              </a:rPr>
              <a:t>Senior Federal Account Manager</a:t>
            </a:r>
          </a:p>
          <a:p>
            <a:pPr marL="568325" lvl="1" indent="-219075" eaLnBrk="0" hangingPunct="0">
              <a:lnSpc>
                <a:spcPct val="85000"/>
              </a:lnSpc>
              <a:spcBef>
                <a:spcPct val="20000"/>
              </a:spcBef>
              <a:buClr>
                <a:srgbClr val="FF0000"/>
              </a:buClr>
            </a:pPr>
            <a:r>
              <a:rPr lang="en-US" sz="1400" dirty="0" smtClean="0">
                <a:solidFill>
                  <a:schemeClr val="tx1">
                    <a:lumMod val="90000"/>
                    <a:lumOff val="10000"/>
                  </a:schemeClr>
                </a:solidFill>
                <a:latin typeface="Arial" pitchFamily="34" charset="0"/>
                <a:cs typeface="Arial" pitchFamily="34" charset="0"/>
              </a:rPr>
              <a:t>Howard.Merkel@foresee.com</a:t>
            </a:r>
          </a:p>
          <a:p>
            <a:pPr marL="568325" lvl="1" indent="-219075" eaLnBrk="0" hangingPunct="0">
              <a:lnSpc>
                <a:spcPct val="85000"/>
              </a:lnSpc>
              <a:spcBef>
                <a:spcPct val="20000"/>
              </a:spcBef>
              <a:buClr>
                <a:srgbClr val="FF0000"/>
              </a:buClr>
            </a:pPr>
            <a:r>
              <a:rPr lang="en-US" sz="1400" dirty="0" smtClean="0">
                <a:solidFill>
                  <a:schemeClr val="tx1">
                    <a:lumMod val="90000"/>
                    <a:lumOff val="10000"/>
                  </a:schemeClr>
                </a:solidFill>
                <a:latin typeface="Arial" pitchFamily="34" charset="0"/>
                <a:cs typeface="Arial" pitchFamily="34" charset="0"/>
              </a:rPr>
              <a:t>(734) 205-2562</a:t>
            </a:r>
            <a:endParaRPr lang="en-US" sz="1400" dirty="0">
              <a:solidFill>
                <a:schemeClr val="tx1">
                  <a:lumMod val="90000"/>
                  <a:lumOff val="10000"/>
                </a:schemeClr>
              </a:solidFill>
              <a:latin typeface="Arial" pitchFamily="34" charset="0"/>
              <a:cs typeface="Arial" pitchFamily="34" charset="0"/>
            </a:endParaRPr>
          </a:p>
        </p:txBody>
      </p:sp>
      <p:sp>
        <p:nvSpPr>
          <p:cNvPr id="17" name="TextBox 16"/>
          <p:cNvSpPr txBox="1">
            <a:spLocks noChangeArrowheads="1"/>
          </p:cNvSpPr>
          <p:nvPr/>
        </p:nvSpPr>
        <p:spPr>
          <a:xfrm>
            <a:off x="1011308" y="1402359"/>
            <a:ext cx="6634368"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Bef>
                <a:spcPct val="20000"/>
              </a:spcBef>
              <a:defRPr/>
            </a:pPr>
            <a:r>
              <a:rPr kumimoji="0" lang="en-US" b="1" i="0" u="none" strike="noStrike" kern="1200" cap="none" spc="0" normalizeH="0" baseline="0" noProof="0" dirty="0" smtClean="0">
                <a:ln>
                  <a:noFill/>
                </a:ln>
                <a:solidFill>
                  <a:schemeClr val="tx1">
                    <a:lumMod val="90000"/>
                    <a:lumOff val="10000"/>
                  </a:schemeClr>
                </a:solidFill>
                <a:effectLst/>
                <a:uLnTx/>
                <a:uFillTx/>
                <a:latin typeface="Arial" pitchFamily="34" charset="0"/>
                <a:cs typeface="Arial" pitchFamily="34" charset="0"/>
              </a:rPr>
              <a:t>Client Services Team</a:t>
            </a:r>
            <a:endParaRPr lang="en-US" dirty="0" smtClean="0">
              <a:solidFill>
                <a:schemeClr val="tx1">
                  <a:lumMod val="90000"/>
                  <a:lumOff val="10000"/>
                </a:schemeClr>
              </a:solidFill>
              <a:latin typeface="Arial" pitchFamily="34" charset="0"/>
              <a:cs typeface="Arial" pitchFamily="34" charset="0"/>
            </a:endParaRPr>
          </a:p>
          <a:p>
            <a:pPr marL="342900" indent="-342900">
              <a:lnSpc>
                <a:spcPct val="90000"/>
              </a:lnSpc>
              <a:spcBef>
                <a:spcPct val="20000"/>
              </a:spcBef>
              <a:defRPr/>
            </a:pPr>
            <a:r>
              <a:rPr kumimoji="0" lang="en-US" sz="1400" i="1" u="none" strike="noStrike" kern="1200" cap="none" spc="0" normalizeH="0" baseline="0" noProof="0" dirty="0" smtClean="0">
                <a:ln>
                  <a:noFill/>
                </a:ln>
                <a:solidFill>
                  <a:schemeClr val="tx1">
                    <a:lumMod val="90000"/>
                    <a:lumOff val="10000"/>
                  </a:schemeClr>
                </a:solidFill>
                <a:effectLst/>
                <a:uLnTx/>
                <a:uFillTx/>
                <a:latin typeface="Arial" pitchFamily="34" charset="0"/>
                <a:cs typeface="Arial" pitchFamily="34" charset="0"/>
              </a:rPr>
              <a:t>Survey design, code development</a:t>
            </a:r>
            <a:r>
              <a:rPr lang="en-US" sz="1400" i="1" dirty="0" smtClean="0">
                <a:solidFill>
                  <a:schemeClr val="tx1">
                    <a:lumMod val="90000"/>
                    <a:lumOff val="10000"/>
                  </a:schemeClr>
                </a:solidFill>
                <a:latin typeface="Arial" pitchFamily="34" charset="0"/>
                <a:cs typeface="Arial" pitchFamily="34" charset="0"/>
              </a:rPr>
              <a:t>, </a:t>
            </a:r>
            <a:r>
              <a:rPr kumimoji="0" lang="en-US" sz="1400" i="1" u="none" strike="noStrike" kern="1200" cap="none" spc="0" normalizeH="0" baseline="0" noProof="0" dirty="0" smtClean="0">
                <a:ln>
                  <a:noFill/>
                </a:ln>
                <a:solidFill>
                  <a:schemeClr val="tx1">
                    <a:lumMod val="90000"/>
                    <a:lumOff val="10000"/>
                  </a:schemeClr>
                </a:solidFill>
                <a:effectLst/>
                <a:uLnTx/>
                <a:uFillTx/>
                <a:latin typeface="Arial" pitchFamily="34" charset="0"/>
                <a:cs typeface="Arial" pitchFamily="34" charset="0"/>
              </a:rPr>
              <a:t>reporting, analysis and strategic</a:t>
            </a:r>
            <a:r>
              <a:rPr kumimoji="0" lang="en-US" sz="1400" i="1" u="none" strike="noStrike" kern="1200" cap="none" spc="0" normalizeH="0" noProof="0" dirty="0" smtClean="0">
                <a:ln>
                  <a:noFill/>
                </a:ln>
                <a:solidFill>
                  <a:schemeClr val="tx1">
                    <a:lumMod val="90000"/>
                    <a:lumOff val="10000"/>
                  </a:schemeClr>
                </a:solidFill>
                <a:effectLst/>
                <a:uLnTx/>
                <a:uFillTx/>
                <a:latin typeface="Arial" pitchFamily="34" charset="0"/>
                <a:cs typeface="Arial" pitchFamily="34" charset="0"/>
              </a:rPr>
              <a:t> planning</a:t>
            </a:r>
            <a:endParaRPr kumimoji="0" lang="en-US" sz="1400" i="1" u="none" strike="noStrike" kern="1200" cap="none" spc="0" normalizeH="0" baseline="0" noProof="0" dirty="0" smtClean="0">
              <a:ln>
                <a:noFill/>
              </a:ln>
              <a:solidFill>
                <a:schemeClr val="tx1">
                  <a:lumMod val="90000"/>
                  <a:lumOff val="10000"/>
                </a:schemeClr>
              </a:solidFill>
              <a:effectLst/>
              <a:uLnTx/>
              <a:uFillTx/>
              <a:latin typeface="Arial" pitchFamily="34" charset="0"/>
              <a:cs typeface="Arial" pitchFamily="34" charset="0"/>
            </a:endParaRPr>
          </a:p>
        </p:txBody>
      </p:sp>
      <p:sp>
        <p:nvSpPr>
          <p:cNvPr id="18" name="Rectangle 17"/>
          <p:cNvSpPr>
            <a:spLocks noChangeArrowheads="1"/>
          </p:cNvSpPr>
          <p:nvPr/>
        </p:nvSpPr>
        <p:spPr bwMode="auto">
          <a:xfrm>
            <a:off x="1016276" y="3993159"/>
            <a:ext cx="6705600" cy="754040"/>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20000"/>
              </a:spcBef>
            </a:pPr>
            <a:r>
              <a:rPr lang="en-US" b="1" dirty="0" smtClean="0">
                <a:solidFill>
                  <a:schemeClr val="tx1">
                    <a:lumMod val="90000"/>
                    <a:lumOff val="10000"/>
                  </a:schemeClr>
                </a:solidFill>
                <a:latin typeface="Arial" pitchFamily="34" charset="0"/>
                <a:cs typeface="Arial" pitchFamily="34" charset="0"/>
              </a:rPr>
              <a:t>Account Management Team</a:t>
            </a:r>
          </a:p>
          <a:p>
            <a:pPr marL="342900" indent="-342900">
              <a:spcBef>
                <a:spcPct val="20000"/>
              </a:spcBef>
            </a:pPr>
            <a:r>
              <a:rPr lang="en-US" sz="1400" i="1" dirty="0" smtClean="0">
                <a:solidFill>
                  <a:schemeClr val="tx1">
                    <a:lumMod val="90000"/>
                    <a:lumOff val="10000"/>
                  </a:schemeClr>
                </a:solidFill>
                <a:latin typeface="Arial" pitchFamily="34" charset="0"/>
                <a:cs typeface="Arial" pitchFamily="34" charset="0"/>
              </a:rPr>
              <a:t>Contracts, negotiations, relationship management, and strategic planning</a:t>
            </a:r>
            <a:endParaRPr lang="en-US" sz="1400" i="1" dirty="0">
              <a:solidFill>
                <a:schemeClr val="tx1">
                  <a:lumMod val="90000"/>
                  <a:lumOff val="10000"/>
                </a:schemeClr>
              </a:solidFill>
              <a:latin typeface="Arial" pitchFamily="34" charset="0"/>
              <a:cs typeface="Arial" pitchFamily="34" charset="0"/>
            </a:endParaRPr>
          </a:p>
          <a:p>
            <a:pPr marL="342900" indent="-342900">
              <a:spcBef>
                <a:spcPct val="20000"/>
              </a:spcBef>
            </a:pPr>
            <a:endParaRPr lang="en-US" b="1" dirty="0" smtClean="0">
              <a:solidFill>
                <a:schemeClr val="tx1">
                  <a:lumMod val="90000"/>
                  <a:lumOff val="10000"/>
                </a:schemeClr>
              </a:solidFill>
              <a:latin typeface="Arial" pitchFamily="34" charset="0"/>
              <a:cs typeface="Arial" pitchFamily="34" charset="0"/>
            </a:endParaRPr>
          </a:p>
          <a:p>
            <a:pPr marL="342900" indent="-342900">
              <a:spcBef>
                <a:spcPct val="20000"/>
              </a:spcBef>
            </a:pPr>
            <a:endParaRPr lang="en-US" b="1" dirty="0">
              <a:solidFill>
                <a:schemeClr val="tx1">
                  <a:lumMod val="90000"/>
                  <a:lumOff val="10000"/>
                </a:schemeClr>
              </a:solidFill>
              <a:latin typeface="Arial" pitchFamily="34" charset="0"/>
              <a:cs typeface="Arial" pitchFamily="34" charset="0"/>
            </a:endParaRPr>
          </a:p>
        </p:txBody>
      </p:sp>
      <p:sp>
        <p:nvSpPr>
          <p:cNvPr id="11" name="Rectangle 10"/>
          <p:cNvSpPr>
            <a:spLocks noChangeArrowheads="1"/>
          </p:cNvSpPr>
          <p:nvPr/>
        </p:nvSpPr>
        <p:spPr bwMode="auto">
          <a:xfrm>
            <a:off x="660124" y="2164359"/>
            <a:ext cx="3848100" cy="1066800"/>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lvl="1" indent="-219075" eaLnBrk="0" hangingPunct="0">
              <a:lnSpc>
                <a:spcPct val="85000"/>
              </a:lnSpc>
              <a:spcBef>
                <a:spcPct val="20000"/>
              </a:spcBef>
              <a:buClr>
                <a:srgbClr val="FF0000"/>
              </a:buClr>
            </a:pPr>
            <a:r>
              <a:rPr lang="en-US" sz="1400" b="1" dirty="0" smtClean="0">
                <a:solidFill>
                  <a:srgbClr val="009CDE"/>
                </a:solidFill>
                <a:latin typeface="Arial" pitchFamily="34" charset="0"/>
                <a:cs typeface="Arial" pitchFamily="34" charset="0"/>
              </a:rPr>
              <a:t>Katie Phelps</a:t>
            </a:r>
            <a:endParaRPr lang="en-US" sz="1400" b="1" dirty="0">
              <a:solidFill>
                <a:srgbClr val="009CDE"/>
              </a:solidFill>
              <a:latin typeface="Arial" pitchFamily="34" charset="0"/>
              <a:cs typeface="Arial" pitchFamily="34" charset="0"/>
            </a:endParaRPr>
          </a:p>
          <a:p>
            <a:pPr marL="568325" lvl="1" indent="-219075" eaLnBrk="0" hangingPunct="0">
              <a:lnSpc>
                <a:spcPct val="85000"/>
              </a:lnSpc>
              <a:spcBef>
                <a:spcPct val="20000"/>
              </a:spcBef>
              <a:buClr>
                <a:srgbClr val="FF0000"/>
              </a:buClr>
            </a:pPr>
            <a:r>
              <a:rPr lang="en-US" sz="1400" dirty="0" smtClean="0">
                <a:solidFill>
                  <a:schemeClr val="tx1">
                    <a:lumMod val="90000"/>
                    <a:lumOff val="10000"/>
                  </a:schemeClr>
                </a:solidFill>
                <a:latin typeface="Arial" pitchFamily="34" charset="0"/>
                <a:cs typeface="Arial" pitchFamily="34" charset="0"/>
              </a:rPr>
              <a:t>Customer Experience Analyst</a:t>
            </a:r>
            <a:endParaRPr lang="en-US" sz="1400" dirty="0">
              <a:solidFill>
                <a:schemeClr val="tx1">
                  <a:lumMod val="90000"/>
                  <a:lumOff val="10000"/>
                </a:schemeClr>
              </a:solidFill>
              <a:latin typeface="Arial" pitchFamily="34" charset="0"/>
              <a:cs typeface="Arial" pitchFamily="34" charset="0"/>
            </a:endParaRPr>
          </a:p>
          <a:p>
            <a:pPr marL="568325" lvl="1" indent="-219075" eaLnBrk="0" hangingPunct="0">
              <a:lnSpc>
                <a:spcPct val="85000"/>
              </a:lnSpc>
              <a:spcBef>
                <a:spcPct val="20000"/>
              </a:spcBef>
              <a:buClr>
                <a:srgbClr val="FF0000"/>
              </a:buClr>
            </a:pPr>
            <a:r>
              <a:rPr lang="en-US" sz="1400" dirty="0" smtClean="0">
                <a:solidFill>
                  <a:schemeClr val="tx1">
                    <a:lumMod val="90000"/>
                    <a:lumOff val="10000"/>
                  </a:schemeClr>
                </a:solidFill>
                <a:latin typeface="Arial" pitchFamily="34" charset="0"/>
                <a:cs typeface="Arial" pitchFamily="34" charset="0"/>
              </a:rPr>
              <a:t>Katie.Phelps@foresee.com</a:t>
            </a:r>
            <a:endParaRPr lang="en-US" sz="1400" dirty="0">
              <a:solidFill>
                <a:schemeClr val="tx1">
                  <a:lumMod val="90000"/>
                  <a:lumOff val="10000"/>
                </a:schemeClr>
              </a:solidFill>
              <a:latin typeface="Arial" pitchFamily="34" charset="0"/>
              <a:cs typeface="Arial" pitchFamily="34" charset="0"/>
            </a:endParaRPr>
          </a:p>
          <a:p>
            <a:pPr marL="568325" lvl="1" indent="-219075" eaLnBrk="0" hangingPunct="0">
              <a:lnSpc>
                <a:spcPct val="85000"/>
              </a:lnSpc>
              <a:spcBef>
                <a:spcPct val="20000"/>
              </a:spcBef>
              <a:buClr>
                <a:srgbClr val="FF0000"/>
              </a:buClr>
            </a:pPr>
            <a:r>
              <a:rPr lang="en-US" sz="1400" dirty="0" smtClean="0">
                <a:solidFill>
                  <a:schemeClr val="tx1">
                    <a:lumMod val="90000"/>
                    <a:lumOff val="10000"/>
                  </a:schemeClr>
                </a:solidFill>
                <a:latin typeface="Arial" pitchFamily="34" charset="0"/>
                <a:cs typeface="Arial" pitchFamily="34" charset="0"/>
              </a:rPr>
              <a:t>(734) 352-6385</a:t>
            </a:r>
            <a:endParaRPr lang="en-US" sz="1400" dirty="0">
              <a:solidFill>
                <a:schemeClr val="tx1">
                  <a:lumMod val="90000"/>
                  <a:lumOff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
          <p:cNvGrpSpPr/>
          <p:nvPr/>
        </p:nvGrpSpPr>
        <p:grpSpPr>
          <a:xfrm>
            <a:off x="6400800" y="1516050"/>
            <a:ext cx="2293951" cy="4846852"/>
            <a:chOff x="6400800" y="1516049"/>
            <a:chExt cx="2293951" cy="4808551"/>
          </a:xfrm>
        </p:grpSpPr>
        <p:sp>
          <p:nvSpPr>
            <p:cNvPr id="20" name="Rectangle 19"/>
            <p:cNvSpPr/>
            <p:nvPr/>
          </p:nvSpPr>
          <p:spPr bwMode="auto">
            <a:xfrm>
              <a:off x="6400800" y="1524000"/>
              <a:ext cx="2286000" cy="4800600"/>
            </a:xfrm>
            <a:prstGeom prst="rect">
              <a:avLst/>
            </a:prstGeom>
            <a:noFill/>
            <a:ln w="19050" cap="flat" cmpd="sng" algn="ctr">
              <a:solidFill>
                <a:schemeClr val="tx1">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6400800" y="1516049"/>
              <a:ext cx="2293951" cy="304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6406496" y="1534644"/>
              <a:ext cx="2286000" cy="276999"/>
            </a:xfrm>
            <a:prstGeom prst="rect">
              <a:avLst/>
            </a:prstGeom>
            <a:noFill/>
            <a:ln>
              <a:solidFill>
                <a:schemeClr val="tx1">
                  <a:lumMod val="90000"/>
                  <a:lumOff val="10000"/>
                </a:schemeClr>
              </a:solidFill>
            </a:ln>
          </p:spPr>
          <p:txBody>
            <a:bodyPr wrap="square" rtlCol="0">
              <a:spAutoFit/>
            </a:bodyPr>
            <a:lstStyle/>
            <a:p>
              <a:pPr algn="ctr"/>
              <a:r>
                <a:rPr lang="en-US" sz="1200" b="1" dirty="0" smtClean="0">
                  <a:solidFill>
                    <a:schemeClr val="bg1"/>
                  </a:solidFill>
                  <a:latin typeface="+mj-lt"/>
                </a:rPr>
                <a:t>Vital Statistics</a:t>
              </a:r>
              <a:endParaRPr lang="en-US" sz="1200" b="1" dirty="0">
                <a:solidFill>
                  <a:schemeClr val="bg1"/>
                </a:solidFill>
                <a:latin typeface="+mj-lt"/>
              </a:endParaRPr>
            </a:p>
          </p:txBody>
        </p:sp>
      </p:grpSp>
      <p:sp>
        <p:nvSpPr>
          <p:cNvPr id="11" name="Rectangle 10"/>
          <p:cNvSpPr>
            <a:spLocks noChangeArrowheads="1"/>
          </p:cNvSpPr>
          <p:nvPr/>
        </p:nvSpPr>
        <p:spPr bwMode="gray">
          <a:xfrm>
            <a:off x="6400800" y="1828258"/>
            <a:ext cx="2286001" cy="4343400"/>
          </a:xfrm>
          <a:prstGeom prst="rect">
            <a:avLst/>
          </a:prstGeom>
          <a:noFill/>
          <a:ln w="19050">
            <a:noFill/>
            <a:miter lim="800000"/>
            <a:headEnd/>
            <a:tailEnd/>
          </a:ln>
        </p:spPr>
        <p:txBody>
          <a:bodyPr/>
          <a:lstStyle>
            <a:defPPr>
              <a:defRPr lang="en-US"/>
            </a:defPPr>
            <a:lvl1pPr algn="l" rtl="0" fontAlgn="base">
              <a:spcBef>
                <a:spcPct val="0"/>
              </a:spcBef>
              <a:spcAft>
                <a:spcPct val="0"/>
              </a:spcAft>
              <a:buFont typeface="Arial" charset="0"/>
              <a:buChar char="–"/>
              <a:defRPr sz="1000" kern="1200">
                <a:solidFill>
                  <a:schemeClr val="tx1"/>
                </a:solidFill>
                <a:latin typeface="Arial" charset="0"/>
                <a:ea typeface="+mn-ea"/>
                <a:cs typeface="+mn-cs"/>
              </a:defRPr>
            </a:lvl1pPr>
            <a:lvl2pPr marL="457200" algn="l" rtl="0" fontAlgn="base">
              <a:spcBef>
                <a:spcPct val="0"/>
              </a:spcBef>
              <a:spcAft>
                <a:spcPct val="0"/>
              </a:spcAft>
              <a:buFont typeface="Arial" charset="0"/>
              <a:buChar char="–"/>
              <a:defRPr sz="1000" kern="1200">
                <a:solidFill>
                  <a:schemeClr val="tx1"/>
                </a:solidFill>
                <a:latin typeface="Arial" charset="0"/>
                <a:ea typeface="+mn-ea"/>
                <a:cs typeface="+mn-cs"/>
              </a:defRPr>
            </a:lvl2pPr>
            <a:lvl3pPr marL="914400" algn="l" rtl="0" fontAlgn="base">
              <a:spcBef>
                <a:spcPct val="0"/>
              </a:spcBef>
              <a:spcAft>
                <a:spcPct val="0"/>
              </a:spcAft>
              <a:buFont typeface="Arial" charset="0"/>
              <a:buChar char="–"/>
              <a:defRPr sz="1000" kern="1200">
                <a:solidFill>
                  <a:schemeClr val="tx1"/>
                </a:solidFill>
                <a:latin typeface="Arial" charset="0"/>
                <a:ea typeface="+mn-ea"/>
                <a:cs typeface="+mn-cs"/>
              </a:defRPr>
            </a:lvl3pPr>
            <a:lvl4pPr marL="1371600" algn="l" rtl="0" fontAlgn="base">
              <a:spcBef>
                <a:spcPct val="0"/>
              </a:spcBef>
              <a:spcAft>
                <a:spcPct val="0"/>
              </a:spcAft>
              <a:buFont typeface="Arial" charset="0"/>
              <a:buChar char="–"/>
              <a:defRPr sz="1000" kern="1200">
                <a:solidFill>
                  <a:schemeClr val="tx1"/>
                </a:solidFill>
                <a:latin typeface="Arial" charset="0"/>
                <a:ea typeface="+mn-ea"/>
                <a:cs typeface="+mn-cs"/>
              </a:defRPr>
            </a:lvl4pPr>
            <a:lvl5pPr marL="1828800" algn="l" rtl="0" fontAlgn="base">
              <a:spcBef>
                <a:spcPct val="0"/>
              </a:spcBef>
              <a:spcAft>
                <a:spcPct val="0"/>
              </a:spcAft>
              <a:buFont typeface="Arial" charset="0"/>
              <a:buChar char="–"/>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eaLnBrk="0" hangingPunct="0">
              <a:spcBef>
                <a:spcPct val="50000"/>
              </a:spcBef>
              <a:buClr>
                <a:srgbClr val="FF0000"/>
              </a:buClr>
              <a:buFont typeface="Wingdings" pitchFamily="2" charset="2"/>
              <a:buNone/>
            </a:pPr>
            <a:r>
              <a:rPr lang="en-US" sz="1050" b="1" dirty="0" smtClean="0">
                <a:solidFill>
                  <a:schemeClr val="tx1">
                    <a:lumMod val="90000"/>
                    <a:lumOff val="10000"/>
                  </a:schemeClr>
                </a:solidFill>
                <a:ea typeface="ＭＳ Ｐゴシック" pitchFamily="-108" charset="-128"/>
              </a:rPr>
              <a:t>Start </a:t>
            </a:r>
            <a:r>
              <a:rPr lang="en-US" sz="1050" b="1" dirty="0">
                <a:solidFill>
                  <a:schemeClr val="tx1">
                    <a:lumMod val="90000"/>
                    <a:lumOff val="10000"/>
                  </a:schemeClr>
                </a:solidFill>
                <a:ea typeface="ＭＳ Ｐゴシック" pitchFamily="-108" charset="-128"/>
              </a:rPr>
              <a:t>of Data </a:t>
            </a:r>
            <a:r>
              <a:rPr lang="en-US" sz="1050" b="1" dirty="0" smtClean="0">
                <a:solidFill>
                  <a:schemeClr val="tx1">
                    <a:lumMod val="90000"/>
                    <a:lumOff val="10000"/>
                  </a:schemeClr>
                </a:solidFill>
                <a:ea typeface="ＭＳ Ｐゴシック" pitchFamily="-108" charset="-128"/>
              </a:rPr>
              <a:t>Collection</a:t>
            </a:r>
            <a:br>
              <a:rPr lang="en-US" sz="1050" b="1" dirty="0" smtClean="0">
                <a:solidFill>
                  <a:schemeClr val="tx1">
                    <a:lumMod val="90000"/>
                    <a:lumOff val="10000"/>
                  </a:schemeClr>
                </a:solidFill>
                <a:ea typeface="ＭＳ Ｐゴシック" pitchFamily="-108" charset="-128"/>
              </a:rPr>
            </a:br>
            <a:r>
              <a:rPr lang="en-US" sz="1050" dirty="0">
                <a:solidFill>
                  <a:schemeClr val="tx1">
                    <a:lumMod val="90000"/>
                    <a:lumOff val="10000"/>
                  </a:schemeClr>
                </a:solidFill>
                <a:ea typeface="ＭＳ Ｐゴシック" pitchFamily="-108" charset="-128"/>
              </a:rPr>
              <a:t>December 1, 2011 (V4)</a:t>
            </a:r>
          </a:p>
          <a:p>
            <a:pPr eaLnBrk="0" hangingPunct="0">
              <a:spcBef>
                <a:spcPts val="0"/>
              </a:spcBef>
              <a:buClr>
                <a:srgbClr val="FF0000"/>
              </a:buClr>
              <a:buFont typeface="Wingdings" pitchFamily="2" charset="2"/>
              <a:buNone/>
            </a:pPr>
            <a:endParaRPr lang="en-US" sz="1050" dirty="0" smtClean="0">
              <a:solidFill>
                <a:schemeClr val="tx1">
                  <a:lumMod val="90000"/>
                  <a:lumOff val="10000"/>
                </a:schemeClr>
              </a:solidFill>
              <a:ea typeface="ＭＳ Ｐゴシック" pitchFamily="-108" charset="-128"/>
            </a:endParaRPr>
          </a:p>
          <a:p>
            <a:pPr eaLnBrk="0" hangingPunct="0">
              <a:spcBef>
                <a:spcPts val="0"/>
              </a:spcBef>
              <a:buClr>
                <a:srgbClr val="FF0000"/>
              </a:buClr>
              <a:buFont typeface="Wingdings" pitchFamily="2" charset="2"/>
              <a:buNone/>
            </a:pPr>
            <a:r>
              <a:rPr lang="en-US" sz="1050" dirty="0" smtClean="0">
                <a:solidFill>
                  <a:schemeClr val="tx1">
                    <a:lumMod val="90000"/>
                    <a:lumOff val="10000"/>
                  </a:schemeClr>
                </a:solidFill>
                <a:ea typeface="ＭＳ Ｐゴシック" pitchFamily="-108" charset="-128"/>
              </a:rPr>
              <a:t>Original </a:t>
            </a:r>
            <a:r>
              <a:rPr lang="en-US" sz="1050" dirty="0">
                <a:solidFill>
                  <a:schemeClr val="tx1">
                    <a:lumMod val="90000"/>
                    <a:lumOff val="10000"/>
                  </a:schemeClr>
                </a:solidFill>
                <a:ea typeface="ＭＳ Ｐゴシック" pitchFamily="-108" charset="-128"/>
              </a:rPr>
              <a:t>data collection began in </a:t>
            </a:r>
          </a:p>
          <a:p>
            <a:pPr eaLnBrk="0" hangingPunct="0">
              <a:spcBef>
                <a:spcPts val="0"/>
              </a:spcBef>
              <a:buClr>
                <a:srgbClr val="FF0000"/>
              </a:buClr>
              <a:buFont typeface="Wingdings" pitchFamily="2" charset="2"/>
              <a:buNone/>
            </a:pPr>
            <a:r>
              <a:rPr lang="en-US" sz="1050" dirty="0">
                <a:solidFill>
                  <a:schemeClr val="tx1">
                    <a:lumMod val="90000"/>
                    <a:lumOff val="10000"/>
                  </a:schemeClr>
                </a:solidFill>
                <a:ea typeface="ＭＳ Ｐゴシック" pitchFamily="-108" charset="-128"/>
              </a:rPr>
              <a:t>February </a:t>
            </a:r>
            <a:r>
              <a:rPr lang="en-US" sz="1050" dirty="0" smtClean="0">
                <a:solidFill>
                  <a:schemeClr val="tx1">
                    <a:lumMod val="90000"/>
                    <a:lumOff val="10000"/>
                  </a:schemeClr>
                </a:solidFill>
                <a:ea typeface="ＭＳ Ｐゴシック" pitchFamily="-108" charset="-128"/>
              </a:rPr>
              <a:t>2007</a:t>
            </a:r>
          </a:p>
          <a:p>
            <a:pPr eaLnBrk="0" hangingPunct="0">
              <a:spcBef>
                <a:spcPts val="0"/>
              </a:spcBef>
              <a:buClr>
                <a:srgbClr val="FF0000"/>
              </a:buClr>
              <a:buFont typeface="Wingdings" pitchFamily="2" charset="2"/>
              <a:buNone/>
            </a:pPr>
            <a:endParaRPr lang="en-US" sz="1050" dirty="0" smtClean="0">
              <a:solidFill>
                <a:schemeClr val="tx1">
                  <a:lumMod val="90000"/>
                  <a:lumOff val="10000"/>
                </a:schemeClr>
              </a:solidFill>
              <a:ea typeface="ＭＳ Ｐゴシック" pitchFamily="-108" charset="-128"/>
            </a:endParaRPr>
          </a:p>
          <a:p>
            <a:pPr eaLnBrk="0" hangingPunct="0">
              <a:spcBef>
                <a:spcPct val="20000"/>
              </a:spcBef>
              <a:buClr>
                <a:schemeClr val="tx1"/>
              </a:buClr>
              <a:buNone/>
            </a:pPr>
            <a:r>
              <a:rPr lang="en-US" sz="1050" b="1" dirty="0" smtClean="0">
                <a:solidFill>
                  <a:schemeClr val="tx1">
                    <a:lumMod val="90000"/>
                    <a:lumOff val="10000"/>
                  </a:schemeClr>
                </a:solidFill>
                <a:ea typeface="ＭＳ Ｐゴシック" pitchFamily="-108" charset="-128"/>
              </a:rPr>
              <a:t>Survey Placement: </a:t>
            </a:r>
            <a:r>
              <a:rPr lang="en-US" sz="1050" dirty="0" smtClean="0">
                <a:solidFill>
                  <a:schemeClr val="tx1">
                    <a:lumMod val="90000"/>
                    <a:lumOff val="10000"/>
                  </a:schemeClr>
                </a:solidFill>
                <a:ea typeface="ＭＳ Ｐゴシック" pitchFamily="-108" charset="-128"/>
              </a:rPr>
              <a:t>Browse</a:t>
            </a:r>
          </a:p>
          <a:p>
            <a:pPr eaLnBrk="0" hangingPunct="0">
              <a:spcBef>
                <a:spcPct val="20000"/>
              </a:spcBef>
              <a:buClr>
                <a:schemeClr val="tx1"/>
              </a:buClr>
              <a:buNone/>
            </a:pPr>
            <a:endParaRPr lang="en-US" sz="1050" dirty="0" smtClean="0">
              <a:solidFill>
                <a:schemeClr val="tx1">
                  <a:lumMod val="90000"/>
                  <a:lumOff val="10000"/>
                </a:schemeClr>
              </a:solidFill>
              <a:ea typeface="ＭＳ Ｐゴシック" pitchFamily="-108" charset="-128"/>
            </a:endParaRPr>
          </a:p>
          <a:p>
            <a:pPr eaLnBrk="0" hangingPunct="0">
              <a:spcBef>
                <a:spcPct val="20000"/>
              </a:spcBef>
              <a:buClr>
                <a:schemeClr val="tx1"/>
              </a:buClr>
              <a:buNone/>
            </a:pPr>
            <a:r>
              <a:rPr lang="en-US" sz="1050" b="1" dirty="0" smtClean="0">
                <a:solidFill>
                  <a:schemeClr val="tx1">
                    <a:lumMod val="90000"/>
                    <a:lumOff val="10000"/>
                  </a:schemeClr>
                </a:solidFill>
                <a:ea typeface="ＭＳ Ｐゴシック" pitchFamily="-108" charset="-128"/>
              </a:rPr>
              <a:t>Reporting Period</a:t>
            </a:r>
          </a:p>
          <a:p>
            <a:pPr eaLnBrk="0" hangingPunct="0">
              <a:spcBef>
                <a:spcPct val="20000"/>
              </a:spcBef>
              <a:buClr>
                <a:schemeClr val="tx1"/>
              </a:buClr>
              <a:buNone/>
            </a:pPr>
            <a:r>
              <a:rPr lang="en-US" sz="1050" dirty="0" smtClean="0">
                <a:solidFill>
                  <a:schemeClr val="tx1">
                    <a:lumMod val="90000"/>
                    <a:lumOff val="10000"/>
                  </a:schemeClr>
                </a:solidFill>
                <a:ea typeface="ＭＳ Ｐゴシック" pitchFamily="-108" charset="-128"/>
              </a:rPr>
              <a:t>March 1, 2014 – May 31, 2014</a:t>
            </a:r>
          </a:p>
          <a:p>
            <a:pPr eaLnBrk="0" hangingPunct="0">
              <a:spcBef>
                <a:spcPct val="20000"/>
              </a:spcBef>
              <a:buClr>
                <a:schemeClr val="tx1"/>
              </a:buClr>
              <a:buNone/>
            </a:pPr>
            <a:endParaRPr lang="en-US" sz="1050" b="0" dirty="0">
              <a:solidFill>
                <a:schemeClr val="tx1">
                  <a:lumMod val="90000"/>
                  <a:lumOff val="10000"/>
                </a:schemeClr>
              </a:solidFill>
              <a:ea typeface="ＭＳ Ｐゴシック" pitchFamily="-108" charset="-128"/>
            </a:endParaRPr>
          </a:p>
          <a:p>
            <a:pPr eaLnBrk="0" hangingPunct="0">
              <a:spcBef>
                <a:spcPct val="20000"/>
              </a:spcBef>
              <a:buClr>
                <a:schemeClr val="tx1"/>
              </a:buClr>
              <a:buNone/>
            </a:pPr>
            <a:r>
              <a:rPr lang="en-US" sz="1050" b="1" dirty="0">
                <a:solidFill>
                  <a:schemeClr val="tx1">
                    <a:lumMod val="90000"/>
                    <a:lumOff val="10000"/>
                  </a:schemeClr>
                </a:solidFill>
                <a:ea typeface="ＭＳ Ｐゴシック" pitchFamily="-108" charset="-128"/>
              </a:rPr>
              <a:t>Surveys Completed:</a:t>
            </a:r>
            <a:r>
              <a:rPr lang="en-US" sz="1050" dirty="0">
                <a:solidFill>
                  <a:schemeClr val="tx1">
                    <a:lumMod val="90000"/>
                    <a:lumOff val="10000"/>
                  </a:schemeClr>
                </a:solidFill>
                <a:ea typeface="ＭＳ Ｐゴシック" pitchFamily="-108" charset="-128"/>
              </a:rPr>
              <a:t> </a:t>
            </a:r>
            <a:r>
              <a:rPr lang="en-US" sz="1050" b="0" dirty="0" smtClean="0">
                <a:solidFill>
                  <a:schemeClr val="tx1">
                    <a:lumMod val="90000"/>
                    <a:lumOff val="10000"/>
                  </a:schemeClr>
                </a:solidFill>
                <a:ea typeface="ＭＳ Ｐゴシック" pitchFamily="-108" charset="-128"/>
              </a:rPr>
              <a:t>1,898</a:t>
            </a:r>
            <a:endParaRPr lang="en-US" sz="1050" b="0" dirty="0">
              <a:solidFill>
                <a:schemeClr val="tx1">
                  <a:lumMod val="90000"/>
                  <a:lumOff val="10000"/>
                </a:schemeClr>
              </a:solidFill>
              <a:ea typeface="ＭＳ Ｐゴシック" pitchFamily="-108" charset="-128"/>
            </a:endParaRPr>
          </a:p>
          <a:p>
            <a:pPr eaLnBrk="0" hangingPunct="0">
              <a:spcBef>
                <a:spcPct val="20000"/>
              </a:spcBef>
              <a:buClr>
                <a:schemeClr val="tx1"/>
              </a:buClr>
              <a:buNone/>
            </a:pPr>
            <a:endParaRPr lang="en-US" sz="1050" b="0" dirty="0">
              <a:solidFill>
                <a:schemeClr val="tx1">
                  <a:lumMod val="90000"/>
                  <a:lumOff val="10000"/>
                </a:schemeClr>
              </a:solidFill>
              <a:ea typeface="ＭＳ Ｐゴシック" pitchFamily="-108" charset="-128"/>
            </a:endParaRPr>
          </a:p>
          <a:p>
            <a:pPr eaLnBrk="0" hangingPunct="0">
              <a:spcBef>
                <a:spcPct val="20000"/>
              </a:spcBef>
              <a:buClr>
                <a:schemeClr val="tx1"/>
              </a:buClr>
              <a:buNone/>
            </a:pPr>
            <a:r>
              <a:rPr lang="en-US" sz="1050" b="1" dirty="0">
                <a:solidFill>
                  <a:schemeClr val="tx1">
                    <a:lumMod val="90000"/>
                    <a:lumOff val="10000"/>
                  </a:schemeClr>
                </a:solidFill>
                <a:ea typeface="ＭＳ Ｐゴシック" pitchFamily="-108" charset="-128"/>
              </a:rPr>
              <a:t>Completion Percentage: </a:t>
            </a:r>
            <a:r>
              <a:rPr lang="en-US" sz="1050" dirty="0" smtClean="0">
                <a:solidFill>
                  <a:schemeClr val="tx1">
                    <a:lumMod val="90000"/>
                    <a:lumOff val="10000"/>
                  </a:schemeClr>
                </a:solidFill>
                <a:ea typeface="ＭＳ Ｐゴシック" pitchFamily="-108" charset="-128"/>
              </a:rPr>
              <a:t>41.45%</a:t>
            </a:r>
            <a:r>
              <a:rPr lang="en-US" sz="1050" dirty="0">
                <a:solidFill>
                  <a:schemeClr val="tx1">
                    <a:lumMod val="90000"/>
                    <a:lumOff val="10000"/>
                  </a:schemeClr>
                </a:solidFill>
                <a:ea typeface="ＭＳ Ｐゴシック" pitchFamily="-108" charset="-128"/>
              </a:rPr>
              <a:t/>
            </a:r>
            <a:br>
              <a:rPr lang="en-US" sz="1050" dirty="0">
                <a:solidFill>
                  <a:schemeClr val="tx1">
                    <a:lumMod val="90000"/>
                    <a:lumOff val="10000"/>
                  </a:schemeClr>
                </a:solidFill>
                <a:ea typeface="ＭＳ Ｐゴシック" pitchFamily="-108" charset="-128"/>
              </a:rPr>
            </a:br>
            <a:endParaRPr lang="en-US" sz="1050" b="0" dirty="0">
              <a:solidFill>
                <a:schemeClr val="tx1">
                  <a:lumMod val="90000"/>
                  <a:lumOff val="10000"/>
                </a:schemeClr>
              </a:solidFill>
              <a:ea typeface="ＭＳ Ｐゴシック" pitchFamily="-108" charset="-128"/>
            </a:endParaRPr>
          </a:p>
          <a:p>
            <a:pPr eaLnBrk="0" hangingPunct="0">
              <a:spcBef>
                <a:spcPct val="20000"/>
              </a:spcBef>
              <a:buClr>
                <a:schemeClr val="tx1"/>
              </a:buClr>
              <a:buNone/>
            </a:pPr>
            <a:r>
              <a:rPr lang="en-US" sz="1050" b="1" dirty="0">
                <a:solidFill>
                  <a:schemeClr val="tx1">
                    <a:lumMod val="90000"/>
                    <a:lumOff val="10000"/>
                  </a:schemeClr>
                </a:solidFill>
                <a:ea typeface="ＭＳ Ｐゴシック" pitchFamily="-108" charset="-128"/>
              </a:rPr>
              <a:t>Sampling </a:t>
            </a:r>
            <a:r>
              <a:rPr lang="en-US" sz="1050" b="1" dirty="0" smtClean="0">
                <a:solidFill>
                  <a:schemeClr val="tx1">
                    <a:lumMod val="90000"/>
                    <a:lumOff val="10000"/>
                  </a:schemeClr>
                </a:solidFill>
                <a:ea typeface="ＭＳ Ｐゴシック" pitchFamily="-108" charset="-128"/>
              </a:rPr>
              <a:t>Conditions</a:t>
            </a:r>
            <a:endParaRPr lang="en-US" sz="1050" b="1" dirty="0">
              <a:solidFill>
                <a:schemeClr val="tx1">
                  <a:lumMod val="90000"/>
                  <a:lumOff val="10000"/>
                </a:schemeClr>
              </a:solidFill>
              <a:ea typeface="ＭＳ Ｐゴシック" pitchFamily="-108" charset="-128"/>
            </a:endParaRPr>
          </a:p>
          <a:p>
            <a:pPr>
              <a:buNone/>
            </a:pPr>
            <a:r>
              <a:rPr lang="en-US" sz="1050" dirty="0" smtClean="0">
                <a:solidFill>
                  <a:schemeClr val="tx1">
                    <a:lumMod val="90000"/>
                    <a:lumOff val="10000"/>
                  </a:schemeClr>
                </a:solidFill>
              </a:rPr>
              <a:t>The survey invitation presents randomly to 10% of visitors who view 3 or more pages of your website. When visitors accept the invitation, the survey presents when they leave the site. A persistent cookie prevents visitors from seeing the invitation again for at least 90 days.</a:t>
            </a:r>
            <a:endParaRPr lang="en-US" sz="1050" dirty="0">
              <a:solidFill>
                <a:schemeClr val="tx1">
                  <a:lumMod val="90000"/>
                  <a:lumOff val="10000"/>
                </a:schemeClr>
              </a:solidFill>
            </a:endParaRPr>
          </a:p>
        </p:txBody>
      </p:sp>
      <p:sp>
        <p:nvSpPr>
          <p:cNvPr id="6" name="Title 5"/>
          <p:cNvSpPr>
            <a:spLocks noGrp="1"/>
          </p:cNvSpPr>
          <p:nvPr>
            <p:ph type="title"/>
          </p:nvPr>
        </p:nvSpPr>
        <p:spPr/>
        <p:txBody>
          <a:bodyPr/>
          <a:lstStyle/>
          <a:p>
            <a:r>
              <a:rPr lang="en-US" dirty="0" smtClean="0"/>
              <a:t>Capturing the Voice of Visitor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049" y="1523631"/>
            <a:ext cx="4995079" cy="4839271"/>
          </a:xfrm>
          <a:prstGeom prst="rect">
            <a:avLst/>
          </a:prstGeom>
          <a:ln w="9525">
            <a:solidFill>
              <a:schemeClr val="bg1">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198" y="3036145"/>
            <a:ext cx="3246461" cy="3401054"/>
          </a:xfrm>
          <a:prstGeom prst="rect">
            <a:avLst/>
          </a:prstGeom>
          <a:ln w="9525">
            <a:solidFill>
              <a:schemeClr val="bg1">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823" y="1864083"/>
            <a:ext cx="3702662" cy="20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5"/>
          <p:cNvSpPr>
            <a:spLocks noGrp="1"/>
          </p:cNvSpPr>
          <p:nvPr>
            <p:ph type="title"/>
          </p:nvPr>
        </p:nvSpPr>
        <p:spPr>
          <a:prstGeom prst="rect">
            <a:avLst/>
          </a:prstGeom>
        </p:spPr>
        <p:txBody>
          <a:bodyPr/>
          <a:lstStyle/>
          <a:p>
            <a:r>
              <a:rPr lang="en-US" sz="1800" dirty="0" smtClean="0">
                <a:solidFill>
                  <a:prstClr val="white"/>
                </a:solidFill>
              </a:rPr>
              <a:t>Aggregate Results</a:t>
            </a:r>
            <a:br>
              <a:rPr lang="en-US" sz="1800" dirty="0" smtClean="0">
                <a:solidFill>
                  <a:prstClr val="white"/>
                </a:solidFill>
              </a:rPr>
            </a:br>
            <a:r>
              <a:rPr lang="en-US" sz="1800" b="0" dirty="0" smtClean="0">
                <a:solidFill>
                  <a:prstClr val="white"/>
                </a:solidFill>
                <a:cs typeface="Arial" pitchFamily="34" charset="0"/>
              </a:rPr>
              <a:t>Satisfaction Summary</a:t>
            </a:r>
            <a:endParaRPr lang="en-US" sz="1800" b="0" dirty="0">
              <a:solidFill>
                <a:prstClr val="white"/>
              </a:solidFill>
              <a:cs typeface="Arial" pitchFamily="34" charset="0"/>
            </a:endParaRPr>
          </a:p>
        </p:txBody>
      </p:sp>
      <p:sp>
        <p:nvSpPr>
          <p:cNvPr id="11" name="Rectangle 11"/>
          <p:cNvSpPr>
            <a:spLocks noChangeArrowheads="1"/>
          </p:cNvSpPr>
          <p:nvPr/>
        </p:nvSpPr>
        <p:spPr bwMode="auto">
          <a:xfrm rot="10801223" flipV="1">
            <a:off x="4572069" y="5676144"/>
            <a:ext cx="3962367" cy="400101"/>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1000" b="1" dirty="0">
                <a:solidFill>
                  <a:schemeClr val="tx1">
                    <a:lumMod val="90000"/>
                    <a:lumOff val="10000"/>
                  </a:schemeClr>
                </a:solidFill>
                <a:latin typeface="+mj-lt"/>
              </a:rPr>
              <a:t>Satisfaction drives loyalty, retention and </a:t>
            </a:r>
            <a:endParaRPr lang="en-US" sz="1000" b="1" dirty="0" smtClean="0">
              <a:solidFill>
                <a:schemeClr val="tx1">
                  <a:lumMod val="90000"/>
                  <a:lumOff val="10000"/>
                </a:schemeClr>
              </a:solidFill>
              <a:latin typeface="+mj-lt"/>
            </a:endParaRPr>
          </a:p>
          <a:p>
            <a:pPr algn="ctr" eaLnBrk="0" hangingPunct="0">
              <a:buNone/>
              <a:tabLst>
                <a:tab pos="228600" algn="l"/>
                <a:tab pos="342900" algn="l"/>
                <a:tab pos="457200" algn="l"/>
              </a:tabLst>
            </a:pPr>
            <a:r>
              <a:rPr lang="en-US" sz="1000" b="1" dirty="0" smtClean="0">
                <a:solidFill>
                  <a:schemeClr val="tx1">
                    <a:lumMod val="90000"/>
                    <a:lumOff val="10000"/>
                  </a:schemeClr>
                </a:solidFill>
                <a:latin typeface="+mj-lt"/>
              </a:rPr>
              <a:t>word of mouth</a:t>
            </a:r>
            <a:r>
              <a:rPr lang="en-US" sz="1000" b="1" dirty="0">
                <a:solidFill>
                  <a:schemeClr val="tx1">
                    <a:lumMod val="90000"/>
                    <a:lumOff val="10000"/>
                  </a:schemeClr>
                </a:solidFill>
                <a:latin typeface="+mj-lt"/>
              </a:rPr>
              <a:t>, which </a:t>
            </a:r>
            <a:r>
              <a:rPr lang="en-US" sz="1000" b="1" u="sng" dirty="0">
                <a:solidFill>
                  <a:schemeClr val="tx1">
                    <a:lumMod val="90000"/>
                    <a:lumOff val="10000"/>
                  </a:schemeClr>
                </a:solidFill>
                <a:latin typeface="+mj-lt"/>
              </a:rPr>
              <a:t>all</a:t>
            </a:r>
            <a:r>
              <a:rPr lang="en-US" sz="1000" b="1" dirty="0">
                <a:solidFill>
                  <a:schemeClr val="tx1">
                    <a:lumMod val="90000"/>
                    <a:lumOff val="10000"/>
                  </a:schemeClr>
                </a:solidFill>
                <a:latin typeface="+mj-lt"/>
              </a:rPr>
              <a:t> </a:t>
            </a:r>
            <a:r>
              <a:rPr lang="en-US" sz="1000" b="1" dirty="0" smtClean="0">
                <a:solidFill>
                  <a:schemeClr val="tx1">
                    <a:lumMod val="90000"/>
                    <a:lumOff val="10000"/>
                  </a:schemeClr>
                </a:solidFill>
                <a:latin typeface="+mj-lt"/>
              </a:rPr>
              <a:t>drive website success</a:t>
            </a:r>
            <a:r>
              <a:rPr lang="en-US" sz="1000" b="1" dirty="0">
                <a:solidFill>
                  <a:schemeClr val="tx1">
                    <a:lumMod val="90000"/>
                    <a:lumOff val="10000"/>
                  </a:schemeClr>
                </a:solidFill>
                <a:latin typeface="+mj-lt"/>
              </a:rPr>
              <a:t>.</a:t>
            </a:r>
          </a:p>
        </p:txBody>
      </p:sp>
      <p:sp>
        <p:nvSpPr>
          <p:cNvPr id="12" name="Rectangle 11"/>
          <p:cNvSpPr>
            <a:spLocks noChangeArrowheads="1"/>
          </p:cNvSpPr>
          <p:nvPr/>
        </p:nvSpPr>
        <p:spPr bwMode="auto">
          <a:xfrm rot="10801223" flipV="1">
            <a:off x="4572043" y="6067861"/>
            <a:ext cx="3886142" cy="200047"/>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700" i="1" dirty="0" smtClean="0">
                <a:solidFill>
                  <a:schemeClr val="tx1">
                    <a:lumMod val="90000"/>
                    <a:lumOff val="10000"/>
                  </a:schemeClr>
                </a:solidFill>
                <a:latin typeface="Arial "/>
              </a:rPr>
              <a:t>C.I. +/-0.7 at 90% level of confidence</a:t>
            </a:r>
            <a:endParaRPr lang="en-US" sz="700" i="1" dirty="0">
              <a:solidFill>
                <a:schemeClr val="tx1">
                  <a:lumMod val="90000"/>
                  <a:lumOff val="10000"/>
                </a:schemeClr>
              </a:solidFill>
              <a:latin typeface="Arial "/>
            </a:endParaRPr>
          </a:p>
        </p:txBody>
      </p:sp>
      <p:sp>
        <p:nvSpPr>
          <p:cNvPr id="13" name="TextBox 12"/>
          <p:cNvSpPr txBox="1"/>
          <p:nvPr/>
        </p:nvSpPr>
        <p:spPr bwMode="gray">
          <a:xfrm>
            <a:off x="609600" y="1546860"/>
            <a:ext cx="3962400"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How is your site doing?</a:t>
            </a:r>
          </a:p>
        </p:txBody>
      </p:sp>
      <p:sp>
        <p:nvSpPr>
          <p:cNvPr id="14" name="TextBox 13"/>
          <p:cNvSpPr txBox="1"/>
          <p:nvPr/>
        </p:nvSpPr>
        <p:spPr bwMode="gray">
          <a:xfrm>
            <a:off x="4558146" y="1546860"/>
            <a:ext cx="3976254"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How does your site’s score compare with others?</a:t>
            </a:r>
          </a:p>
        </p:txBody>
      </p:sp>
      <p:sp>
        <p:nvSpPr>
          <p:cNvPr id="15" name="TextBox 14"/>
          <p:cNvSpPr txBox="1"/>
          <p:nvPr/>
        </p:nvSpPr>
        <p:spPr bwMode="gray">
          <a:xfrm>
            <a:off x="605106" y="3994786"/>
            <a:ext cx="3962400"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Where should you focus your efforts?</a:t>
            </a:r>
          </a:p>
        </p:txBody>
      </p:sp>
      <p:sp>
        <p:nvSpPr>
          <p:cNvPr id="16" name="TextBox 15"/>
          <p:cNvSpPr txBox="1"/>
          <p:nvPr/>
        </p:nvSpPr>
        <p:spPr bwMode="gray">
          <a:xfrm>
            <a:off x="4553652" y="3994786"/>
            <a:ext cx="3962400" cy="261610"/>
          </a:xfrm>
          <a:prstGeom prst="rect">
            <a:avLst/>
          </a:prstGeom>
          <a:noFill/>
        </p:spPr>
        <p:txBody>
          <a:bodyPr wrap="square" rtlCol="0">
            <a:spAutoFit/>
          </a:bodyPr>
          <a:lstStyle/>
          <a:p>
            <a:pPr marL="344488" indent="-344488" algn="ctr"/>
            <a:r>
              <a:rPr lang="en-US" sz="1100" b="1" dirty="0" smtClean="0">
                <a:solidFill>
                  <a:schemeClr val="bg1"/>
                </a:solidFill>
                <a:latin typeface="+mj-lt"/>
              </a:rPr>
              <a:t>Why does improving satisfaction matter?</a:t>
            </a:r>
          </a:p>
        </p:txBody>
      </p:sp>
      <p:grpSp>
        <p:nvGrpSpPr>
          <p:cNvPr id="33" name="Group 32"/>
          <p:cNvGrpSpPr/>
          <p:nvPr/>
        </p:nvGrpSpPr>
        <p:grpSpPr bwMode="gray">
          <a:xfrm>
            <a:off x="8248650" y="1971794"/>
            <a:ext cx="571500" cy="553998"/>
            <a:chOff x="8248650" y="1971794"/>
            <a:chExt cx="571500" cy="553998"/>
          </a:xfrm>
        </p:grpSpPr>
        <p:sp>
          <p:nvSpPr>
            <p:cNvPr id="24" name="Rectangle 23"/>
            <p:cNvSpPr/>
            <p:nvPr/>
          </p:nvSpPr>
          <p:spPr bwMode="gray">
            <a:xfrm>
              <a:off x="8270544" y="1981200"/>
              <a:ext cx="533400" cy="5334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cxnSp>
          <p:nvCxnSpPr>
            <p:cNvPr id="29" name="Straight Connector 28"/>
            <p:cNvCxnSpPr/>
            <p:nvPr/>
          </p:nvCxnSpPr>
          <p:spPr bwMode="gray">
            <a:xfrm>
              <a:off x="8260080" y="2160270"/>
              <a:ext cx="54864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cxnSp>
          <p:nvCxnSpPr>
            <p:cNvPr id="31" name="Straight Connector 30"/>
            <p:cNvCxnSpPr/>
            <p:nvPr/>
          </p:nvCxnSpPr>
          <p:spPr bwMode="gray">
            <a:xfrm>
              <a:off x="8260080" y="2335530"/>
              <a:ext cx="54864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32" name="TextBox 31"/>
            <p:cNvSpPr txBox="1"/>
            <p:nvPr/>
          </p:nvSpPr>
          <p:spPr bwMode="gray">
            <a:xfrm>
              <a:off x="8248650" y="1971794"/>
              <a:ext cx="571500" cy="553998"/>
            </a:xfrm>
            <a:prstGeom prst="rect">
              <a:avLst/>
            </a:prstGeom>
            <a:noFill/>
          </p:spPr>
          <p:txBody>
            <a:bodyPr wrap="square" rtlCol="0">
              <a:spAutoFit/>
            </a:bodyPr>
            <a:lstStyle/>
            <a:p>
              <a:pPr algn="ctr"/>
              <a:r>
                <a:rPr lang="en-US" sz="600" b="1" dirty="0" smtClean="0">
                  <a:solidFill>
                    <a:schemeClr val="bg1"/>
                  </a:solidFill>
                </a:rPr>
                <a:t>Maximum</a:t>
              </a:r>
            </a:p>
            <a:p>
              <a:pPr algn="ctr"/>
              <a:endParaRPr lang="en-US" sz="600" b="1" dirty="0" smtClean="0">
                <a:solidFill>
                  <a:schemeClr val="bg1"/>
                </a:solidFill>
              </a:endParaRPr>
            </a:p>
            <a:p>
              <a:pPr algn="ctr"/>
              <a:r>
                <a:rPr lang="en-US" sz="600" b="1" dirty="0" smtClean="0">
                  <a:solidFill>
                    <a:srgbClr val="FFFF00"/>
                  </a:solidFill>
                </a:rPr>
                <a:t>Average</a:t>
              </a:r>
            </a:p>
            <a:p>
              <a:pPr algn="ctr"/>
              <a:endParaRPr lang="en-US" sz="600" b="1" dirty="0" smtClean="0">
                <a:solidFill>
                  <a:schemeClr val="bg1"/>
                </a:solidFill>
              </a:endParaRPr>
            </a:p>
            <a:p>
              <a:pPr algn="ctr"/>
              <a:r>
                <a:rPr lang="en-US" sz="600" b="1" dirty="0" smtClean="0">
                  <a:solidFill>
                    <a:schemeClr val="bg1"/>
                  </a:solidFill>
                </a:rPr>
                <a:t>Minimum</a:t>
              </a:r>
              <a:endParaRPr lang="en-US" sz="600" b="1" dirty="0">
                <a:solidFill>
                  <a:schemeClr val="bg1"/>
                </a:solidFill>
              </a:endParaRPr>
            </a:p>
          </p:txBody>
        </p:sp>
      </p:grpSp>
      <p:sp>
        <p:nvSpPr>
          <p:cNvPr id="21" name="Text Box 5"/>
          <p:cNvSpPr txBox="1">
            <a:spLocks noChangeArrowheads="1"/>
          </p:cNvSpPr>
          <p:nvPr/>
        </p:nvSpPr>
        <p:spPr bwMode="auto">
          <a:xfrm>
            <a:off x="252079" y="954002"/>
            <a:ext cx="8833885" cy="461665"/>
          </a:xfrm>
          <a:prstGeom prst="rect">
            <a:avLst/>
          </a:prstGeom>
          <a:noFill/>
          <a:ln w="9525">
            <a:noFill/>
            <a:miter lim="800000"/>
            <a:headEnd/>
            <a:tailEnd/>
          </a:ln>
        </p:spPr>
        <p:txBody>
          <a:bodyPr wrap="square">
            <a:spAutoFit/>
          </a:bodyPr>
          <a:lstStyle/>
          <a:p>
            <a:r>
              <a:rPr lang="en-US" sz="1200" b="1" dirty="0" smtClean="0">
                <a:solidFill>
                  <a:schemeClr val="tx1">
                    <a:lumMod val="90000"/>
                    <a:lumOff val="10000"/>
                  </a:schemeClr>
                </a:solidFill>
                <a:latin typeface="Arial" pitchFamily="34" charset="0"/>
                <a:cs typeface="Arial" pitchFamily="34" charset="0"/>
              </a:rPr>
              <a:t>Satisfaction returned to previous levels in March 2014.</a:t>
            </a:r>
          </a:p>
          <a:p>
            <a:pPr>
              <a:defRPr/>
            </a:pPr>
            <a:r>
              <a:rPr lang="en-US" sz="1200" dirty="0" smtClean="0">
                <a:solidFill>
                  <a:schemeClr val="tx1">
                    <a:lumMod val="90000"/>
                    <a:lumOff val="10000"/>
                  </a:schemeClr>
                </a:solidFill>
                <a:ea typeface="Times New Roman"/>
              </a:rPr>
              <a:t>However, with an overall score of 68 in May, EPA.gov continues to underperform most of the averages of related groups of sites.</a:t>
            </a:r>
            <a:endParaRPr lang="en-US" sz="1200" dirty="0">
              <a:solidFill>
                <a:schemeClr val="tx1">
                  <a:lumMod val="90000"/>
                  <a:lumOff val="10000"/>
                </a:schemeClr>
              </a:solidFill>
              <a:latin typeface="Arial "/>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2" t="31242" r="51116" b="27656"/>
          <a:stretch/>
        </p:blipFill>
        <p:spPr bwMode="auto">
          <a:xfrm>
            <a:off x="850602" y="1864083"/>
            <a:ext cx="3498113" cy="20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08" t="13611" r="1125" b="3014"/>
          <a:stretch/>
        </p:blipFill>
        <p:spPr bwMode="auto">
          <a:xfrm>
            <a:off x="907721" y="4308357"/>
            <a:ext cx="3383874" cy="196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668770" y="5256579"/>
            <a:ext cx="1580293" cy="788472"/>
          </a:xfrm>
          <a:prstGeom prst="rect">
            <a:avLst/>
          </a:prstGeom>
          <a:noFill/>
          <a:ln w="38100" cap="flat" cmpd="sng" algn="ctr">
            <a:solidFill>
              <a:srgbClr val="00B0F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cxnSp>
        <p:nvCxnSpPr>
          <p:cNvPr id="18" name="Straight Arrow Connector 17"/>
          <p:cNvCxnSpPr/>
          <p:nvPr/>
        </p:nvCxnSpPr>
        <p:spPr bwMode="auto">
          <a:xfrm flipV="1">
            <a:off x="1977656" y="5035291"/>
            <a:ext cx="233916" cy="89602"/>
          </a:xfrm>
          <a:prstGeom prst="straightConnector1">
            <a:avLst/>
          </a:prstGeom>
          <a:solidFill>
            <a:schemeClr val="accent1"/>
          </a:solidFill>
          <a:ln w="25400" cap="flat" cmpd="sng" algn="ctr">
            <a:solidFill>
              <a:srgbClr val="FFAFAF"/>
            </a:solidFill>
            <a:prstDash val="solid"/>
            <a:round/>
            <a:headEnd type="none" w="med" len="med"/>
            <a:tailEnd type="arrow"/>
          </a:ln>
          <a:effectLst/>
        </p:spPr>
      </p:cxnSp>
      <p:cxnSp>
        <p:nvCxnSpPr>
          <p:cNvPr id="34" name="Straight Arrow Connector 33"/>
          <p:cNvCxnSpPr/>
          <p:nvPr/>
        </p:nvCxnSpPr>
        <p:spPr bwMode="auto">
          <a:xfrm flipH="1">
            <a:off x="3189767" y="5166406"/>
            <a:ext cx="348580" cy="330627"/>
          </a:xfrm>
          <a:prstGeom prst="straightConnector1">
            <a:avLst/>
          </a:prstGeom>
          <a:solidFill>
            <a:schemeClr val="accent1"/>
          </a:solidFill>
          <a:ln w="25400" cap="flat" cmpd="sng" algn="ctr">
            <a:solidFill>
              <a:srgbClr val="FFC5FF"/>
            </a:solidFill>
            <a:prstDash val="solid"/>
            <a:round/>
            <a:headEnd type="none" w="med" len="med"/>
            <a:tailEnd type="arrow"/>
          </a:ln>
          <a:effectLst/>
        </p:spPr>
      </p:cxnSp>
      <p:cxnSp>
        <p:nvCxnSpPr>
          <p:cNvPr id="30" name="Straight Arrow Connector 29"/>
          <p:cNvCxnSpPr/>
          <p:nvPr/>
        </p:nvCxnSpPr>
        <p:spPr bwMode="auto">
          <a:xfrm flipV="1">
            <a:off x="2041449" y="5299111"/>
            <a:ext cx="265814" cy="105042"/>
          </a:xfrm>
          <a:prstGeom prst="straightConnector1">
            <a:avLst/>
          </a:prstGeom>
          <a:solidFill>
            <a:schemeClr val="accent1"/>
          </a:solidFill>
          <a:ln w="25400" cap="flat" cmpd="sng" algn="ctr">
            <a:solidFill>
              <a:schemeClr val="accent4">
                <a:lumMod val="40000"/>
                <a:lumOff val="60000"/>
              </a:schemeClr>
            </a:solidFill>
            <a:prstDash val="solid"/>
            <a:round/>
            <a:headEnd type="none" w="med" len="med"/>
            <a:tailEnd type="arrow"/>
          </a:ln>
          <a:effectLst/>
        </p:spPr>
      </p:cxnSp>
      <p:cxnSp>
        <p:nvCxnSpPr>
          <p:cNvPr id="35" name="Straight Arrow Connector 34"/>
          <p:cNvCxnSpPr/>
          <p:nvPr/>
        </p:nvCxnSpPr>
        <p:spPr bwMode="auto">
          <a:xfrm flipH="1" flipV="1">
            <a:off x="3029444" y="5753986"/>
            <a:ext cx="174290" cy="124046"/>
          </a:xfrm>
          <a:prstGeom prst="straightConnector1">
            <a:avLst/>
          </a:prstGeom>
          <a:solidFill>
            <a:schemeClr val="accent1"/>
          </a:solidFill>
          <a:ln w="25400" cap="flat" cmpd="sng" algn="ctr">
            <a:solidFill>
              <a:schemeClr val="accent6">
                <a:lumMod val="20000"/>
                <a:lumOff val="80000"/>
              </a:schemeClr>
            </a:solidFill>
            <a:prstDash val="solid"/>
            <a:round/>
            <a:headEnd type="none" w="med" len="med"/>
            <a:tailEnd type="arrow"/>
          </a:ln>
          <a:effectLst/>
        </p:spPr>
      </p:cxnSp>
      <p:sp>
        <p:nvSpPr>
          <p:cNvPr id="28" name="TextBox 27"/>
          <p:cNvSpPr txBox="1"/>
          <p:nvPr/>
        </p:nvSpPr>
        <p:spPr>
          <a:xfrm>
            <a:off x="1382230" y="4593263"/>
            <a:ext cx="361507" cy="276999"/>
          </a:xfrm>
          <a:prstGeom prst="rect">
            <a:avLst/>
          </a:prstGeom>
          <a:noFill/>
        </p:spPr>
        <p:txBody>
          <a:bodyPr wrap="square" rtlCol="0">
            <a:spAutoFit/>
          </a:bodyPr>
          <a:lstStyle/>
          <a:p>
            <a:r>
              <a:rPr lang="en-US" sz="1200" b="1" dirty="0" smtClean="0">
                <a:solidFill>
                  <a:schemeClr val="bg1"/>
                </a:solidFill>
              </a:rPr>
              <a:t>+2</a:t>
            </a:r>
            <a:endParaRPr lang="en-US" sz="1200" b="1" dirty="0">
              <a:solidFill>
                <a:schemeClr val="bg1"/>
              </a:solidFill>
            </a:endParaRPr>
          </a:p>
        </p:txBody>
      </p:sp>
      <p:sp>
        <p:nvSpPr>
          <p:cNvPr id="38" name="TextBox 37"/>
          <p:cNvSpPr txBox="1"/>
          <p:nvPr/>
        </p:nvSpPr>
        <p:spPr>
          <a:xfrm>
            <a:off x="2131823" y="4896791"/>
            <a:ext cx="361507" cy="276999"/>
          </a:xfrm>
          <a:prstGeom prst="rect">
            <a:avLst/>
          </a:prstGeom>
          <a:noFill/>
        </p:spPr>
        <p:txBody>
          <a:bodyPr wrap="square" rtlCol="0">
            <a:spAutoFit/>
          </a:bodyPr>
          <a:lstStyle/>
          <a:p>
            <a:r>
              <a:rPr lang="en-US" sz="1200" b="1" dirty="0" smtClean="0">
                <a:solidFill>
                  <a:schemeClr val="bg1"/>
                </a:solidFill>
              </a:rPr>
              <a:t>-1</a:t>
            </a:r>
            <a:endParaRPr lang="en-US" sz="1200" b="1" dirty="0">
              <a:solidFill>
                <a:schemeClr val="bg1"/>
              </a:solidFill>
            </a:endParaRPr>
          </a:p>
        </p:txBody>
      </p:sp>
      <p:sp>
        <p:nvSpPr>
          <p:cNvPr id="39" name="TextBox 38"/>
          <p:cNvSpPr txBox="1"/>
          <p:nvPr/>
        </p:nvSpPr>
        <p:spPr>
          <a:xfrm>
            <a:off x="2126509" y="5350910"/>
            <a:ext cx="361507" cy="276999"/>
          </a:xfrm>
          <a:prstGeom prst="rect">
            <a:avLst/>
          </a:prstGeom>
          <a:noFill/>
        </p:spPr>
        <p:txBody>
          <a:bodyPr wrap="square" rtlCol="0">
            <a:spAutoFit/>
          </a:bodyPr>
          <a:lstStyle/>
          <a:p>
            <a:r>
              <a:rPr lang="en-US" sz="1200" b="1" dirty="0" smtClean="0">
                <a:solidFill>
                  <a:schemeClr val="bg1"/>
                </a:solidFill>
              </a:rPr>
              <a:t>+2</a:t>
            </a:r>
            <a:endParaRPr lang="en-US" sz="1200" b="1" dirty="0">
              <a:solidFill>
                <a:schemeClr val="bg1"/>
              </a:solidFill>
            </a:endParaRPr>
          </a:p>
        </p:txBody>
      </p:sp>
      <p:sp>
        <p:nvSpPr>
          <p:cNvPr id="40" name="TextBox 39"/>
          <p:cNvSpPr txBox="1"/>
          <p:nvPr/>
        </p:nvSpPr>
        <p:spPr>
          <a:xfrm>
            <a:off x="1562984" y="5427545"/>
            <a:ext cx="361507" cy="276999"/>
          </a:xfrm>
          <a:prstGeom prst="rect">
            <a:avLst/>
          </a:prstGeom>
          <a:noFill/>
        </p:spPr>
        <p:txBody>
          <a:bodyPr wrap="square" rtlCol="0">
            <a:spAutoFit/>
          </a:bodyPr>
          <a:lstStyle/>
          <a:p>
            <a:r>
              <a:rPr lang="en-US" sz="1200" b="1" dirty="0" smtClean="0">
                <a:solidFill>
                  <a:schemeClr val="accent4"/>
                </a:solidFill>
              </a:rPr>
              <a:t>+2</a:t>
            </a:r>
            <a:endParaRPr lang="en-US" sz="1200" b="1" dirty="0">
              <a:solidFill>
                <a:schemeClr val="accent4"/>
              </a:solidFill>
            </a:endParaRPr>
          </a:p>
        </p:txBody>
      </p:sp>
      <p:sp>
        <p:nvSpPr>
          <p:cNvPr id="41" name="TextBox 40"/>
          <p:cNvSpPr txBox="1"/>
          <p:nvPr/>
        </p:nvSpPr>
        <p:spPr>
          <a:xfrm>
            <a:off x="3002550" y="4986393"/>
            <a:ext cx="361507" cy="276999"/>
          </a:xfrm>
          <a:prstGeom prst="rect">
            <a:avLst/>
          </a:prstGeom>
          <a:noFill/>
        </p:spPr>
        <p:txBody>
          <a:bodyPr wrap="square" rtlCol="0">
            <a:spAutoFit/>
          </a:bodyPr>
          <a:lstStyle/>
          <a:p>
            <a:r>
              <a:rPr lang="en-US" sz="1200" b="1" dirty="0" smtClean="0">
                <a:solidFill>
                  <a:schemeClr val="bg1"/>
                </a:solidFill>
              </a:rPr>
              <a:t>+2</a:t>
            </a:r>
            <a:endParaRPr lang="en-US" sz="1200" b="1" dirty="0">
              <a:solidFill>
                <a:schemeClr val="bg1"/>
              </a:solidFill>
            </a:endParaRPr>
          </a:p>
        </p:txBody>
      </p:sp>
      <p:sp>
        <p:nvSpPr>
          <p:cNvPr id="43" name="TextBox 42"/>
          <p:cNvSpPr txBox="1"/>
          <p:nvPr/>
        </p:nvSpPr>
        <p:spPr>
          <a:xfrm>
            <a:off x="3686578" y="5566045"/>
            <a:ext cx="361507" cy="276999"/>
          </a:xfrm>
          <a:prstGeom prst="rect">
            <a:avLst/>
          </a:prstGeom>
          <a:noFill/>
        </p:spPr>
        <p:txBody>
          <a:bodyPr wrap="square" rtlCol="0">
            <a:spAutoFit/>
          </a:bodyPr>
          <a:lstStyle/>
          <a:p>
            <a:r>
              <a:rPr lang="en-US" sz="1200" b="1" dirty="0" smtClean="0">
                <a:solidFill>
                  <a:schemeClr val="bg1"/>
                </a:solidFill>
              </a:rPr>
              <a:t>+2</a:t>
            </a:r>
            <a:endParaRPr lang="en-US" sz="1200" b="1" dirty="0">
              <a:solidFill>
                <a:schemeClr val="bg1"/>
              </a:solidFill>
            </a:endParaRPr>
          </a:p>
        </p:txBody>
      </p:sp>
      <p:sp>
        <p:nvSpPr>
          <p:cNvPr id="44" name="TextBox 43"/>
          <p:cNvSpPr txBox="1"/>
          <p:nvPr/>
        </p:nvSpPr>
        <p:spPr>
          <a:xfrm>
            <a:off x="2775512" y="5566045"/>
            <a:ext cx="361507" cy="276999"/>
          </a:xfrm>
          <a:prstGeom prst="rect">
            <a:avLst/>
          </a:prstGeom>
          <a:noFill/>
        </p:spPr>
        <p:txBody>
          <a:bodyPr wrap="square" rtlCol="0">
            <a:spAutoFit/>
          </a:bodyPr>
          <a:lstStyle/>
          <a:p>
            <a:r>
              <a:rPr lang="en-US" sz="1200" b="1" dirty="0" smtClean="0">
                <a:solidFill>
                  <a:schemeClr val="bg1"/>
                </a:solidFill>
              </a:rPr>
              <a:t>+3</a:t>
            </a:r>
            <a:endParaRPr lang="en-US" sz="1200" b="1" dirty="0">
              <a:solidFill>
                <a:schemeClr val="bg1"/>
              </a:solidFill>
            </a:endParaRPr>
          </a:p>
        </p:txBody>
      </p:sp>
      <p:sp>
        <p:nvSpPr>
          <p:cNvPr id="45" name="TextBox 44"/>
          <p:cNvSpPr txBox="1"/>
          <p:nvPr/>
        </p:nvSpPr>
        <p:spPr>
          <a:xfrm>
            <a:off x="3591509" y="4806193"/>
            <a:ext cx="361507" cy="276999"/>
          </a:xfrm>
          <a:prstGeom prst="rect">
            <a:avLst/>
          </a:prstGeom>
          <a:noFill/>
        </p:spPr>
        <p:txBody>
          <a:bodyPr wrap="square" rtlCol="0">
            <a:spAutoFit/>
          </a:bodyPr>
          <a:lstStyle/>
          <a:p>
            <a:r>
              <a:rPr lang="en-US" sz="1200" b="1" dirty="0" smtClean="0">
                <a:solidFill>
                  <a:srgbClr val="FF00FF"/>
                </a:solidFill>
              </a:rPr>
              <a:t>+2</a:t>
            </a:r>
            <a:endParaRPr lang="en-US" sz="1200" b="1" dirty="0">
              <a:solidFill>
                <a:srgbClr val="FF00FF"/>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823" y="4355084"/>
            <a:ext cx="36576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5186908" y="4770486"/>
            <a:ext cx="345560" cy="246221"/>
          </a:xfrm>
          <a:prstGeom prst="rect">
            <a:avLst/>
          </a:prstGeom>
          <a:noFill/>
        </p:spPr>
        <p:txBody>
          <a:bodyPr wrap="square" rtlCol="0">
            <a:spAutoFit/>
          </a:bodyPr>
          <a:lstStyle/>
          <a:p>
            <a:pPr algn="ctr"/>
            <a:r>
              <a:rPr lang="en-US" sz="1000" b="1" dirty="0" smtClean="0">
                <a:solidFill>
                  <a:srgbClr val="EC1302"/>
                </a:solidFill>
              </a:rPr>
              <a:t>+2</a:t>
            </a:r>
            <a:endParaRPr lang="en-US" sz="1000" b="1" dirty="0">
              <a:solidFill>
                <a:srgbClr val="EC1302"/>
              </a:solidFill>
            </a:endParaRPr>
          </a:p>
        </p:txBody>
      </p:sp>
      <p:sp>
        <p:nvSpPr>
          <p:cNvPr id="48" name="TextBox 47"/>
          <p:cNvSpPr txBox="1"/>
          <p:nvPr/>
        </p:nvSpPr>
        <p:spPr>
          <a:xfrm>
            <a:off x="8095285" y="4782803"/>
            <a:ext cx="345560" cy="861774"/>
          </a:xfrm>
          <a:prstGeom prst="rect">
            <a:avLst/>
          </a:prstGeom>
          <a:noFill/>
        </p:spPr>
        <p:txBody>
          <a:bodyPr wrap="square" rtlCol="0">
            <a:spAutoFit/>
          </a:bodyPr>
          <a:lstStyle/>
          <a:p>
            <a:pPr algn="ctr"/>
            <a:r>
              <a:rPr lang="en-US" sz="1000" b="1" dirty="0" smtClean="0">
                <a:solidFill>
                  <a:srgbClr val="EC1302"/>
                </a:solidFill>
              </a:rPr>
              <a:t>+2</a:t>
            </a:r>
          </a:p>
          <a:p>
            <a:pPr algn="ctr"/>
            <a:r>
              <a:rPr lang="en-US" sz="1000" b="1" dirty="0" smtClean="0">
                <a:solidFill>
                  <a:srgbClr val="EC1302"/>
                </a:solidFill>
              </a:rPr>
              <a:t>+2</a:t>
            </a:r>
          </a:p>
          <a:p>
            <a:pPr algn="ctr"/>
            <a:r>
              <a:rPr lang="en-US" sz="1000" b="1" dirty="0" smtClean="0">
                <a:solidFill>
                  <a:srgbClr val="EC1302"/>
                </a:solidFill>
              </a:rPr>
              <a:t>+1</a:t>
            </a:r>
          </a:p>
          <a:p>
            <a:pPr algn="ctr"/>
            <a:r>
              <a:rPr lang="en-US" sz="1000" b="1" dirty="0" smtClean="0">
                <a:solidFill>
                  <a:srgbClr val="EC1302"/>
                </a:solidFill>
              </a:rPr>
              <a:t>+1</a:t>
            </a:r>
          </a:p>
          <a:p>
            <a:pPr algn="ctr"/>
            <a:r>
              <a:rPr lang="en-US" sz="1000" b="1" dirty="0" smtClean="0">
                <a:solidFill>
                  <a:srgbClr val="EC1302"/>
                </a:solidFill>
              </a:rPr>
              <a:t>+1</a:t>
            </a:r>
            <a:endParaRPr lang="en-US" sz="1000" b="1" dirty="0">
              <a:solidFill>
                <a:srgbClr val="EC1302"/>
              </a:solidFill>
            </a:endParaRPr>
          </a:p>
        </p:txBody>
      </p:sp>
      <p:sp>
        <p:nvSpPr>
          <p:cNvPr id="49" name="TextBox 48"/>
          <p:cNvSpPr txBox="1"/>
          <p:nvPr/>
        </p:nvSpPr>
        <p:spPr>
          <a:xfrm>
            <a:off x="544033" y="6325954"/>
            <a:ext cx="5797672" cy="215444"/>
          </a:xfrm>
          <a:prstGeom prst="rect">
            <a:avLst/>
          </a:prstGeom>
          <a:noFill/>
        </p:spPr>
        <p:txBody>
          <a:bodyPr wrap="square" rtlCol="0">
            <a:spAutoFit/>
          </a:bodyPr>
          <a:lstStyle/>
          <a:p>
            <a:r>
              <a:rPr lang="en-US" sz="800" dirty="0" smtClean="0"/>
              <a:t>Differences shown occurred between the current  (3/1/14 – 5/31/14) and previous reporting period (11/1/13-2/28/14).</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29714" y="3660611"/>
            <a:ext cx="3732028" cy="2239217"/>
            <a:chOff x="4635794" y="1112516"/>
            <a:chExt cx="3732028" cy="223921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794" y="1112516"/>
              <a:ext cx="3732028" cy="2239217"/>
            </a:xfrm>
            <a:prstGeom prst="rect">
              <a:avLst/>
            </a:prstGeom>
            <a:noFill/>
            <a:ln w="38100">
              <a:no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bwMode="auto">
            <a:xfrm>
              <a:off x="6581553" y="1711842"/>
              <a:ext cx="1690577" cy="1639891"/>
            </a:xfrm>
            <a:prstGeom prst="roundRect">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grpSp>
      <p:sp>
        <p:nvSpPr>
          <p:cNvPr id="15" name="Title 13"/>
          <p:cNvSpPr>
            <a:spLocks noGrp="1"/>
          </p:cNvSpPr>
          <p:nvPr>
            <p:ph type="title"/>
          </p:nvPr>
        </p:nvSpPr>
        <p:spPr>
          <a:prstGeom prst="rect">
            <a:avLst/>
          </a:prstGeom>
        </p:spPr>
        <p:txBody>
          <a:bodyPr/>
          <a:lstStyle/>
          <a:p>
            <a:r>
              <a:rPr lang="en-US" sz="1800" dirty="0" smtClean="0"/>
              <a:t>Aggregate Results</a:t>
            </a:r>
            <a:br>
              <a:rPr lang="en-US" sz="1800" dirty="0" smtClean="0"/>
            </a:br>
            <a:r>
              <a:rPr lang="en-US" sz="1800" b="0" dirty="0" smtClean="0"/>
              <a:t>Priority Area</a:t>
            </a:r>
            <a:endParaRPr lang="en-US" sz="1800" b="0" dirty="0"/>
          </a:p>
        </p:txBody>
      </p:sp>
      <p:sp>
        <p:nvSpPr>
          <p:cNvPr id="18" name="Title 13"/>
          <p:cNvSpPr txBox="1">
            <a:spLocks/>
          </p:cNvSpPr>
          <p:nvPr/>
        </p:nvSpPr>
        <p:spPr bwMode="gray">
          <a:xfrm>
            <a:off x="2395728" y="164592"/>
            <a:ext cx="6467475" cy="673608"/>
          </a:xfrm>
          <a:prstGeom prst="rect">
            <a:avLst/>
          </a:prstGeom>
        </p:spPr>
        <p:txBody>
          <a:bodyPr anchor="ctr"/>
          <a:lst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kern="0" dirty="0" smtClean="0"/>
              <a:t>Aggregate Results</a:t>
            </a:r>
            <a:br>
              <a:rPr lang="en-US" kern="0" dirty="0" smtClean="0"/>
            </a:br>
            <a:r>
              <a:rPr lang="en-US" b="0" kern="0" dirty="0" smtClean="0"/>
              <a:t>Priority Area of Focus - Navigation</a:t>
            </a:r>
            <a:endParaRPr lang="en-US" b="0" kern="0"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245" y="3660609"/>
            <a:ext cx="4177362" cy="223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51337" y="1437191"/>
            <a:ext cx="3048888" cy="1705964"/>
            <a:chOff x="1117162" y="1392865"/>
            <a:chExt cx="3048888" cy="1705964"/>
          </a:xfrm>
        </p:grpSpPr>
        <p:pic>
          <p:nvPicPr>
            <p:cNvPr id="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941" t="52846" r="1125" b="6888"/>
            <a:stretch/>
          </p:blipFill>
          <p:spPr bwMode="auto">
            <a:xfrm>
              <a:off x="1117162" y="1392865"/>
              <a:ext cx="3048888" cy="170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bwMode="auto">
            <a:xfrm>
              <a:off x="1228808" y="1392865"/>
              <a:ext cx="2854094" cy="1456661"/>
            </a:xfrm>
            <a:prstGeom prst="rect">
              <a:avLst/>
            </a:prstGeom>
            <a:noFill/>
            <a:ln w="38100" cap="flat" cmpd="sng" algn="ctr">
              <a:solidFill>
                <a:srgbClr val="00B0F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grpSp>
      <p:sp>
        <p:nvSpPr>
          <p:cNvPr id="8" name="TextBox 7"/>
          <p:cNvSpPr txBox="1"/>
          <p:nvPr/>
        </p:nvSpPr>
        <p:spPr>
          <a:xfrm>
            <a:off x="4510245" y="1382232"/>
            <a:ext cx="4177361" cy="1815882"/>
          </a:xfrm>
          <a:prstGeom prst="rect">
            <a:avLst/>
          </a:prstGeom>
          <a:noFill/>
        </p:spPr>
        <p:txBody>
          <a:bodyPr wrap="square" rtlCol="0">
            <a:spAutoFit/>
          </a:bodyPr>
          <a:lstStyle/>
          <a:p>
            <a:r>
              <a:rPr lang="en-US" sz="1400" b="1" dirty="0" smtClean="0"/>
              <a:t>Navigation continues to be a top priority for visitors to EPA.gov.</a:t>
            </a:r>
          </a:p>
          <a:p>
            <a:endParaRPr lang="en-US" sz="1400" b="1" dirty="0"/>
          </a:p>
          <a:p>
            <a:r>
              <a:rPr lang="en-US" sz="1400" dirty="0" smtClean="0"/>
              <a:t>With an overall score of 67 for May 2014, EPA.gov is currently underperforming the average navigation scores of similar sites.  Within navigation, they struggle most with the </a:t>
            </a:r>
            <a:r>
              <a:rPr lang="en-US" sz="1400" i="1" dirty="0" smtClean="0"/>
              <a:t>number of clicks</a:t>
            </a:r>
            <a:r>
              <a:rPr lang="en-US" sz="1400" dirty="0" smtClean="0"/>
              <a:t> and </a:t>
            </a:r>
            <a:r>
              <a:rPr lang="en-US" sz="1400" i="1" dirty="0" smtClean="0"/>
              <a:t>how well the site layout helps</a:t>
            </a:r>
            <a:r>
              <a:rPr lang="en-US" sz="1400" dirty="0" smtClean="0"/>
              <a:t>.</a:t>
            </a:r>
            <a:endParaRPr lang="en-US" sz="1400" dirty="0"/>
          </a:p>
        </p:txBody>
      </p:sp>
      <p:sp>
        <p:nvSpPr>
          <p:cNvPr id="9" name="Rounded Rectangle 8"/>
          <p:cNvSpPr/>
          <p:nvPr/>
        </p:nvSpPr>
        <p:spPr bwMode="auto">
          <a:xfrm>
            <a:off x="2475473" y="4380614"/>
            <a:ext cx="1786269" cy="1519212"/>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4488" marR="0" indent="-230188" algn="l" defTabSz="914400" rtl="0" eaLnBrk="1" fontAlgn="base" latinLnBrk="0" hangingPunct="1">
              <a:lnSpc>
                <a:spcPct val="90000"/>
              </a:lnSpc>
              <a:spcBef>
                <a:spcPct val="2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sz="1800" dirty="0" smtClean="0"/>
              <a:t>Aggregate Results</a:t>
            </a:r>
            <a:br>
              <a:rPr lang="en-US" sz="1800" dirty="0" smtClean="0"/>
            </a:br>
            <a:r>
              <a:rPr lang="en-US" sz="1800" b="0" dirty="0" smtClean="0"/>
              <a:t>Select Custom Questions Overview</a:t>
            </a:r>
            <a:endParaRPr lang="en-US" sz="1800" b="0" dirty="0"/>
          </a:p>
        </p:txBody>
      </p:sp>
      <p:sp>
        <p:nvSpPr>
          <p:cNvPr id="14" name="TextBox 13"/>
          <p:cNvSpPr txBox="1"/>
          <p:nvPr/>
        </p:nvSpPr>
        <p:spPr bwMode="gray">
          <a:xfrm>
            <a:off x="115183" y="6168532"/>
            <a:ext cx="7467600" cy="230832"/>
          </a:xfrm>
          <a:prstGeom prst="rect">
            <a:avLst/>
          </a:prstGeom>
          <a:noFill/>
        </p:spPr>
        <p:txBody>
          <a:bodyPr wrap="square" rtlCol="0">
            <a:spAutoFit/>
          </a:bodyPr>
          <a:lstStyle/>
          <a:p>
            <a:pPr marL="285750" indent="-285750"/>
            <a:r>
              <a:rPr lang="en-US" sz="900" dirty="0" smtClean="0">
                <a:latin typeface="Arial" pitchFamily="34" charset="0"/>
                <a:cs typeface="Arial" pitchFamily="34" charset="0"/>
              </a:rPr>
              <a:t>NOTE: Not all answer choices  and custom questions are included on this slide.  A complete list can be found in the appendix. </a:t>
            </a:r>
          </a:p>
        </p:txBody>
      </p:sp>
      <p:graphicFrame>
        <p:nvGraphicFramePr>
          <p:cNvPr id="15" name="Table 14"/>
          <p:cNvGraphicFramePr>
            <a:graphicFrameLocks noGrp="1"/>
          </p:cNvGraphicFramePr>
          <p:nvPr>
            <p:extLst>
              <p:ext uri="{D42A27DB-BD31-4B8C-83A1-F6EECF244321}">
                <p14:modId xmlns:p14="http://schemas.microsoft.com/office/powerpoint/2010/main" val="2189872285"/>
              </p:ext>
            </p:extLst>
          </p:nvPr>
        </p:nvGraphicFramePr>
        <p:xfrm>
          <a:off x="170121" y="1055632"/>
          <a:ext cx="8846288" cy="5065848"/>
        </p:xfrm>
        <a:graphic>
          <a:graphicData uri="http://schemas.openxmlformats.org/drawingml/2006/table">
            <a:tbl>
              <a:tblPr firstRow="1" bandRow="1">
                <a:tableStyleId>{073A0DAA-6AF3-43AB-8588-CEC1D06C72B9}</a:tableStyleId>
              </a:tblPr>
              <a:tblGrid>
                <a:gridCol w="969751"/>
                <a:gridCol w="4116056"/>
                <a:gridCol w="3760481"/>
              </a:tblGrid>
              <a:tr h="376184">
                <a:tc>
                  <a:txBody>
                    <a:bodyPr/>
                    <a:lstStyle/>
                    <a:p>
                      <a:pPr algn="ctr"/>
                      <a:r>
                        <a:rPr lang="en-US" sz="1050" b="1" dirty="0" smtClean="0">
                          <a:solidFill>
                            <a:schemeClr val="bg1"/>
                          </a:solidFill>
                          <a:latin typeface="+mj-lt"/>
                          <a:cs typeface="Arial" pitchFamily="34" charset="0"/>
                        </a:rPr>
                        <a:t>Custom</a:t>
                      </a:r>
                      <a:r>
                        <a:rPr lang="en-US" sz="1050" b="1" baseline="0" dirty="0" smtClean="0">
                          <a:solidFill>
                            <a:schemeClr val="bg1"/>
                          </a:solidFill>
                          <a:latin typeface="+mj-lt"/>
                          <a:cs typeface="Arial" pitchFamily="34" charset="0"/>
                        </a:rPr>
                        <a:t> Question</a:t>
                      </a:r>
                      <a:endParaRPr lang="en-US" sz="1050" b="1" dirty="0">
                        <a:solidFill>
                          <a:schemeClr val="bg1"/>
                        </a:solidFill>
                        <a:latin typeface="+mj-lt"/>
                        <a:cs typeface="Arial" pitchFamily="34" charset="0"/>
                      </a:endParaRPr>
                    </a:p>
                  </a:txBody>
                  <a:tcPr anchor="ctr"/>
                </a:tc>
                <a:tc>
                  <a:txBody>
                    <a:bodyPr/>
                    <a:lstStyle/>
                    <a:p>
                      <a:pPr algn="ctr"/>
                      <a:r>
                        <a:rPr lang="en-US" sz="1050" b="1" dirty="0" smtClean="0">
                          <a:solidFill>
                            <a:schemeClr val="bg1"/>
                          </a:solidFill>
                          <a:latin typeface="+mj-lt"/>
                          <a:cs typeface="Arial" pitchFamily="34" charset="0"/>
                        </a:rPr>
                        <a:t>Timeframe</a:t>
                      </a:r>
                      <a:r>
                        <a:rPr lang="en-US" sz="1050" b="1" baseline="0" dirty="0" smtClean="0">
                          <a:solidFill>
                            <a:schemeClr val="bg1"/>
                          </a:solidFill>
                          <a:latin typeface="+mj-lt"/>
                          <a:cs typeface="Arial" pitchFamily="34" charset="0"/>
                        </a:rPr>
                        <a:t>: March 1, 2014 – May 31, 2014</a:t>
                      </a:r>
                      <a:endParaRPr lang="en-US" sz="1050" b="1" dirty="0">
                        <a:solidFill>
                          <a:schemeClr val="bg1"/>
                        </a:solidFill>
                        <a:latin typeface="+mj-lt"/>
                        <a:cs typeface="Arial" pitchFamily="34" charset="0"/>
                      </a:endParaRPr>
                    </a:p>
                  </a:txBody>
                  <a:tcPr anchor="ctr"/>
                </a:tc>
                <a:tc>
                  <a:txBody>
                    <a:bodyPr/>
                    <a:lstStyle/>
                    <a:p>
                      <a:pPr algn="ctr"/>
                      <a:r>
                        <a:rPr lang="en-US" sz="1050" b="1" kern="1200" dirty="0" smtClean="0">
                          <a:solidFill>
                            <a:schemeClr val="bg1"/>
                          </a:solidFill>
                          <a:latin typeface="+mn-lt"/>
                          <a:ea typeface="+mn-ea"/>
                          <a:cs typeface="Arial" pitchFamily="34" charset="0"/>
                        </a:rPr>
                        <a:t>Timeframe</a:t>
                      </a:r>
                      <a:r>
                        <a:rPr lang="en-US" sz="1050" b="1" kern="1200" baseline="0" dirty="0" smtClean="0">
                          <a:solidFill>
                            <a:schemeClr val="bg1"/>
                          </a:solidFill>
                          <a:latin typeface="+mn-lt"/>
                          <a:ea typeface="+mn-ea"/>
                          <a:cs typeface="Arial" pitchFamily="34" charset="0"/>
                        </a:rPr>
                        <a:t>: November 1, 2013 – February 28, 2014</a:t>
                      </a:r>
                      <a:endParaRPr lang="en-US" sz="1050" b="1" kern="1200" dirty="0">
                        <a:solidFill>
                          <a:schemeClr val="bg1"/>
                        </a:solidFill>
                        <a:latin typeface="+mn-lt"/>
                        <a:ea typeface="+mn-ea"/>
                        <a:cs typeface="Arial" pitchFamily="34" charset="0"/>
                      </a:endParaRPr>
                    </a:p>
                  </a:txBody>
                  <a:tcPr anchor="ctr"/>
                </a:tc>
              </a:tr>
              <a:tr h="276628">
                <a:tc>
                  <a:txBody>
                    <a:bodyPr/>
                    <a:lstStyle/>
                    <a:p>
                      <a:pPr algn="l">
                        <a:lnSpc>
                          <a:spcPct val="100000"/>
                        </a:lnSpc>
                      </a:pPr>
                      <a:endParaRPr lang="en-US" sz="1050" b="1" dirty="0">
                        <a:solidFill>
                          <a:schemeClr val="tx1">
                            <a:lumMod val="90000"/>
                            <a:lumOff val="10000"/>
                          </a:schemeClr>
                        </a:solidFill>
                        <a:latin typeface="+mj-lt"/>
                        <a:cs typeface="Arial" pitchFamily="34"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latin typeface="+mn-lt"/>
                          <a:ea typeface="+mn-ea"/>
                          <a:cs typeface="Arial" pitchFamily="34" charset="0"/>
                        </a:rPr>
                        <a:t>N: 2,128 │Sat: 69</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tx1"/>
                          </a:solidFill>
                          <a:latin typeface="+mn-lt"/>
                          <a:ea typeface="+mn-ea"/>
                          <a:cs typeface="Arial" pitchFamily="34" charset="0"/>
                        </a:rPr>
                        <a:t>N: 3,007 │Sat: 67</a:t>
                      </a:r>
                    </a:p>
                  </a:txBody>
                  <a:tcPr anchor="ctr">
                    <a:solidFill>
                      <a:schemeClr val="accent1">
                        <a:lumMod val="20000"/>
                        <a:lumOff val="80000"/>
                      </a:schemeClr>
                    </a:solidFill>
                  </a:tcPr>
                </a:tc>
              </a:tr>
              <a:tr h="705990">
                <a:tc>
                  <a:txBody>
                    <a:bodyPr/>
                    <a:lstStyle/>
                    <a:p>
                      <a:pPr algn="ctr">
                        <a:lnSpc>
                          <a:spcPct val="100000"/>
                        </a:lnSpc>
                        <a:spcBef>
                          <a:spcPts val="0"/>
                        </a:spcBef>
                        <a:spcAft>
                          <a:spcPts val="0"/>
                        </a:spcAft>
                      </a:pPr>
                      <a:r>
                        <a:rPr lang="en-US" sz="1050" b="1" dirty="0" smtClean="0">
                          <a:latin typeface="+mj-lt"/>
                          <a:cs typeface="Arial" pitchFamily="34" charset="0"/>
                        </a:rPr>
                        <a:t>Role</a:t>
                      </a:r>
                      <a:endParaRPr lang="en-US" sz="1050" b="1" dirty="0">
                        <a:latin typeface="+mj-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24% = Business (Sat 66)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↑2</a:t>
                      </a:r>
                      <a:endParaRPr lang="en-US" sz="1050" b="0" dirty="0" smtClean="0">
                        <a:solidFill>
                          <a:schemeClr val="tx1">
                            <a:lumMod val="90000"/>
                            <a:lumOff val="10000"/>
                          </a:schemeClr>
                        </a:solidFill>
                        <a:latin typeface="+mj-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17% = Student (Sat 79)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↑3</a:t>
                      </a:r>
                      <a:endParaRPr lang="en-US" sz="1050" b="0" dirty="0" smtClean="0">
                        <a:solidFill>
                          <a:schemeClr val="tx1">
                            <a:lumMod val="90000"/>
                            <a:lumOff val="10000"/>
                          </a:schemeClr>
                        </a:solidFill>
                        <a:latin typeface="+mj-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14% = General public (Sat 64)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↑3</a:t>
                      </a:r>
                      <a:endParaRPr lang="en-US" sz="1050" b="0" dirty="0" smtClean="0">
                        <a:solidFill>
                          <a:schemeClr val="tx1">
                            <a:lumMod val="90000"/>
                            <a:lumOff val="10000"/>
                          </a:schemeClr>
                        </a:solidFill>
                        <a:latin typeface="+mj-lt"/>
                        <a:cs typeface="Arial" pitchFamily="34" charset="0"/>
                      </a:endParaRPr>
                    </a:p>
                    <a:p>
                      <a:pPr>
                        <a:lnSpc>
                          <a:spcPct val="100000"/>
                        </a:lnSpc>
                        <a:buFontTx/>
                        <a:buNone/>
                      </a:pPr>
                      <a:r>
                        <a:rPr lang="en-US" sz="1050" b="0" dirty="0" smtClean="0">
                          <a:solidFill>
                            <a:schemeClr val="tx1">
                              <a:lumMod val="90000"/>
                              <a:lumOff val="10000"/>
                            </a:schemeClr>
                          </a:solidFill>
                          <a:latin typeface="+mj-lt"/>
                          <a:cs typeface="Arial" pitchFamily="34" charset="0"/>
                        </a:rPr>
                        <a:t>  9% = Scientist (Sat 67) </a:t>
                      </a:r>
                      <a:r>
                        <a:rPr kumimoji="0" lang="en-US" sz="1050" b="1" i="0" u="none" strike="noStrike" kern="0" cap="none" spc="0" normalizeH="0" baseline="0" noProof="0" dirty="0" smtClean="0">
                          <a:ln>
                            <a:noFill/>
                          </a:ln>
                          <a:solidFill>
                            <a:srgbClr val="FF0000"/>
                          </a:solidFill>
                          <a:effectLst/>
                          <a:uLnTx/>
                          <a:uFillTx/>
                          <a:latin typeface="+mn-lt"/>
                          <a:ea typeface="+mn-ea"/>
                          <a:cs typeface="Arial" pitchFamily="34" charset="0"/>
                        </a:rPr>
                        <a:t>↓1</a:t>
                      </a:r>
                      <a:endParaRPr lang="en-US" sz="1050" b="0" dirty="0" smtClean="0">
                        <a:solidFill>
                          <a:schemeClr val="tx1">
                            <a:lumMod val="90000"/>
                            <a:lumOff val="10000"/>
                          </a:schemeClr>
                        </a:solidFill>
                        <a:latin typeface="+mj-lt"/>
                        <a:cs typeface="Arial" pitchFamily="34" charset="0"/>
                      </a:endParaRPr>
                    </a:p>
                  </a:txBody>
                  <a:tcPr anchor="ctr"/>
                </a:tc>
                <a:tc>
                  <a:txBody>
                    <a:bodyPr/>
                    <a:lstStyle/>
                    <a:p>
                      <a:pPr>
                        <a:lnSpc>
                          <a:spcPct val="100000"/>
                        </a:lnSpc>
                        <a:buFontTx/>
                        <a:buNone/>
                      </a:pPr>
                      <a:r>
                        <a:rPr lang="en-US" sz="1050" b="0" dirty="0" smtClean="0">
                          <a:solidFill>
                            <a:schemeClr val="tx1">
                              <a:lumMod val="90000"/>
                              <a:lumOff val="10000"/>
                            </a:schemeClr>
                          </a:solidFill>
                          <a:latin typeface="+mj-lt"/>
                          <a:cs typeface="Arial" pitchFamily="34" charset="0"/>
                        </a:rPr>
                        <a:t>24% = Business (Sat 64)</a:t>
                      </a:r>
                    </a:p>
                    <a:p>
                      <a:pPr>
                        <a:lnSpc>
                          <a:spcPct val="100000"/>
                        </a:lnSpc>
                        <a:buFontTx/>
                        <a:buNone/>
                      </a:pPr>
                      <a:r>
                        <a:rPr lang="en-US" sz="1050" b="0" dirty="0" smtClean="0">
                          <a:solidFill>
                            <a:schemeClr val="tx1">
                              <a:lumMod val="90000"/>
                              <a:lumOff val="10000"/>
                            </a:schemeClr>
                          </a:solidFill>
                          <a:latin typeface="+mj-lt"/>
                          <a:cs typeface="Arial" pitchFamily="34" charset="0"/>
                        </a:rPr>
                        <a:t>16% = Student (Sat 76)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15% = General public (Sat 61) </a:t>
                      </a:r>
                    </a:p>
                    <a:p>
                      <a:pPr>
                        <a:lnSpc>
                          <a:spcPct val="100000"/>
                        </a:lnSpc>
                        <a:buFontTx/>
                        <a:buNone/>
                      </a:pPr>
                      <a:r>
                        <a:rPr lang="en-US" sz="1050" b="0" dirty="0" smtClean="0">
                          <a:solidFill>
                            <a:schemeClr val="tx1">
                              <a:lumMod val="90000"/>
                              <a:lumOff val="10000"/>
                            </a:schemeClr>
                          </a:solidFill>
                          <a:latin typeface="+mj-lt"/>
                          <a:cs typeface="Arial" pitchFamily="34" charset="0"/>
                        </a:rPr>
                        <a:t>10% = Scientist (Sat 68) </a:t>
                      </a:r>
                    </a:p>
                  </a:txBody>
                  <a:tcPr anchor="ctr"/>
                </a:tc>
              </a:tr>
              <a:tr h="806993">
                <a:tc>
                  <a:txBody>
                    <a:bodyPr/>
                    <a:lstStyle/>
                    <a:p>
                      <a:pPr algn="ctr">
                        <a:lnSpc>
                          <a:spcPct val="100000"/>
                        </a:lnSpc>
                        <a:spcBef>
                          <a:spcPts val="0"/>
                        </a:spcBef>
                        <a:spcAft>
                          <a:spcPts val="0"/>
                        </a:spcAft>
                      </a:pPr>
                      <a:r>
                        <a:rPr lang="en-US" sz="1050" b="1" dirty="0" smtClean="0">
                          <a:latin typeface="+mj-lt"/>
                          <a:cs typeface="Arial" pitchFamily="34" charset="0"/>
                        </a:rPr>
                        <a:t>Frequency</a:t>
                      </a:r>
                      <a:endParaRPr lang="en-US" sz="1050" b="1" dirty="0">
                        <a:latin typeface="+mj-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24% = A couple of times a year (Sat 69)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↑1</a:t>
                      </a:r>
                      <a:endParaRPr lang="en-US" sz="1050" b="0" dirty="0" smtClean="0">
                        <a:solidFill>
                          <a:schemeClr val="tx1">
                            <a:lumMod val="90000"/>
                            <a:lumOff val="10000"/>
                          </a:schemeClr>
                        </a:solidFill>
                        <a:latin typeface="+mj-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23% = This is my first time (Sat 69)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↑3</a:t>
                      </a:r>
                      <a:endParaRPr lang="en-US" sz="1050" b="0" dirty="0" smtClean="0">
                        <a:solidFill>
                          <a:schemeClr val="tx1">
                            <a:lumMod val="90000"/>
                            <a:lumOff val="10000"/>
                          </a:schemeClr>
                        </a:solidFill>
                        <a:latin typeface="+mj-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22% = Monthly (Sat 70)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↑2</a:t>
                      </a:r>
                      <a:endParaRPr lang="en-US" sz="1050" b="0" dirty="0" smtClean="0">
                        <a:solidFill>
                          <a:schemeClr val="tx1">
                            <a:lumMod val="90000"/>
                            <a:lumOff val="10000"/>
                          </a:schemeClr>
                        </a:solidFill>
                        <a:latin typeface="+mj-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21% = Weekly (Sat 69)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↑2</a:t>
                      </a:r>
                      <a:endParaRPr lang="en-US" sz="1050" b="0" kern="1200" dirty="0" smtClean="0">
                        <a:solidFill>
                          <a:schemeClr val="tx1">
                            <a:lumMod val="90000"/>
                            <a:lumOff val="10000"/>
                          </a:schemeClr>
                        </a:solidFill>
                        <a:latin typeface="+mn-lt"/>
                        <a:ea typeface="+mn-ea"/>
                        <a:cs typeface="Arial" pitchFamily="34" charset="0"/>
                      </a:endParaRPr>
                    </a:p>
                  </a:txBody>
                  <a:tcPr anchor="ctr"/>
                </a:tc>
                <a:tc>
                  <a:txBody>
                    <a:bodyPr/>
                    <a:lstStyle/>
                    <a:p>
                      <a:pPr>
                        <a:lnSpc>
                          <a:spcPct val="100000"/>
                        </a:lnSpc>
                        <a:buFontTx/>
                        <a:buNone/>
                      </a:pPr>
                      <a:r>
                        <a:rPr lang="en-US" sz="1050" b="0" dirty="0" smtClean="0">
                          <a:solidFill>
                            <a:schemeClr val="tx1">
                              <a:lumMod val="90000"/>
                              <a:lumOff val="10000"/>
                            </a:schemeClr>
                          </a:solidFill>
                          <a:latin typeface="+mj-lt"/>
                          <a:cs typeface="Arial" pitchFamily="34" charset="0"/>
                        </a:rPr>
                        <a:t>24% = This is my first time (Sat 68) </a:t>
                      </a:r>
                    </a:p>
                    <a:p>
                      <a:pPr>
                        <a:lnSpc>
                          <a:spcPct val="100000"/>
                        </a:lnSpc>
                        <a:buFontTx/>
                        <a:buNone/>
                      </a:pPr>
                      <a:r>
                        <a:rPr lang="en-US" sz="1050" b="0" dirty="0" smtClean="0">
                          <a:solidFill>
                            <a:schemeClr val="tx1">
                              <a:lumMod val="90000"/>
                              <a:lumOff val="10000"/>
                            </a:schemeClr>
                          </a:solidFill>
                          <a:latin typeface="+mj-lt"/>
                          <a:cs typeface="Arial" pitchFamily="34" charset="0"/>
                        </a:rPr>
                        <a:t>23% = A couple of times a year (Sat 66) </a:t>
                      </a:r>
                    </a:p>
                    <a:p>
                      <a:pPr>
                        <a:lnSpc>
                          <a:spcPct val="100000"/>
                        </a:lnSpc>
                        <a:buFontTx/>
                        <a:buNone/>
                      </a:pPr>
                      <a:r>
                        <a:rPr lang="en-US" sz="1050" b="0" dirty="0" smtClean="0">
                          <a:solidFill>
                            <a:schemeClr val="tx1">
                              <a:lumMod val="90000"/>
                              <a:lumOff val="10000"/>
                            </a:schemeClr>
                          </a:solidFill>
                          <a:latin typeface="+mj-lt"/>
                          <a:cs typeface="Arial" pitchFamily="34" charset="0"/>
                        </a:rPr>
                        <a:t>23% = Monthly (Sat 68) </a:t>
                      </a:r>
                    </a:p>
                    <a:p>
                      <a:pPr>
                        <a:lnSpc>
                          <a:spcPct val="100000"/>
                        </a:lnSpc>
                        <a:buFontTx/>
                        <a:buNone/>
                      </a:pPr>
                      <a:r>
                        <a:rPr lang="en-US" sz="1050" b="0" dirty="0" smtClean="0">
                          <a:solidFill>
                            <a:schemeClr val="tx1">
                              <a:lumMod val="90000"/>
                              <a:lumOff val="10000"/>
                            </a:schemeClr>
                          </a:solidFill>
                          <a:latin typeface="+mj-lt"/>
                          <a:cs typeface="Arial" pitchFamily="34" charset="0"/>
                        </a:rPr>
                        <a:t>21% = Weekly (Sat 67) </a:t>
                      </a:r>
                    </a:p>
                  </a:txBody>
                  <a:tcPr anchor="ctr"/>
                </a:tc>
              </a:tr>
              <a:tr h="644667">
                <a:tc>
                  <a:txBody>
                    <a:bodyPr/>
                    <a:lstStyle/>
                    <a:p>
                      <a:pPr algn="ctr">
                        <a:lnSpc>
                          <a:spcPct val="100000"/>
                        </a:lnSpc>
                        <a:spcBef>
                          <a:spcPts val="0"/>
                        </a:spcBef>
                        <a:spcAft>
                          <a:spcPts val="0"/>
                        </a:spcAft>
                      </a:pPr>
                      <a:r>
                        <a:rPr lang="en-US" sz="1050" b="1" dirty="0" smtClean="0">
                          <a:latin typeface="+mj-lt"/>
                          <a:cs typeface="Arial" pitchFamily="34" charset="0"/>
                        </a:rPr>
                        <a:t>Look For Info</a:t>
                      </a:r>
                    </a:p>
                    <a:p>
                      <a:pPr algn="ctr">
                        <a:lnSpc>
                          <a:spcPct val="100000"/>
                        </a:lnSpc>
                        <a:spcBef>
                          <a:spcPts val="0"/>
                        </a:spcBef>
                        <a:spcAft>
                          <a:spcPts val="0"/>
                        </a:spcAft>
                      </a:pPr>
                      <a:r>
                        <a:rPr lang="en-US" sz="800" b="1" dirty="0" smtClean="0">
                          <a:latin typeface="+mj-lt"/>
                          <a:cs typeface="Arial" pitchFamily="34" charset="0"/>
                        </a:rPr>
                        <a:t>Multi-Select</a:t>
                      </a:r>
                      <a:endParaRPr lang="en-US" sz="800" b="1" dirty="0">
                        <a:latin typeface="+mj-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90000"/>
                              <a:lumOff val="10000"/>
                            </a:schemeClr>
                          </a:solidFill>
                          <a:latin typeface="+mj-lt"/>
                          <a:cs typeface="Arial" pitchFamily="34" charset="0"/>
                        </a:rPr>
                        <a:t>50% = Search box </a:t>
                      </a:r>
                      <a:r>
                        <a:rPr lang="en-US" sz="1050" b="0" dirty="0" smtClean="0">
                          <a:solidFill>
                            <a:schemeClr val="tx1">
                              <a:lumMod val="90000"/>
                              <a:lumOff val="10000"/>
                            </a:schemeClr>
                          </a:solidFill>
                          <a:latin typeface="+mj-lt"/>
                          <a:cs typeface="Arial" pitchFamily="34" charset="0"/>
                        </a:rPr>
                        <a:t>(Sat 66)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↑2</a:t>
                      </a:r>
                      <a:endParaRPr lang="en-US" sz="1050" b="0" dirty="0" smtClean="0">
                        <a:solidFill>
                          <a:schemeClr val="tx1">
                            <a:lumMod val="90000"/>
                            <a:lumOff val="10000"/>
                          </a:schemeClr>
                        </a:solidFill>
                        <a:latin typeface="+mj-lt"/>
                        <a:cs typeface="Arial" pitchFamily="34" charset="0"/>
                      </a:endParaRPr>
                    </a:p>
                    <a:p>
                      <a:pPr>
                        <a:lnSpc>
                          <a:spcPct val="100000"/>
                        </a:lnSpc>
                        <a:buFontTx/>
                        <a:buNone/>
                      </a:pPr>
                      <a:r>
                        <a:rPr lang="en-US" sz="1050" b="0" dirty="0" smtClean="0">
                          <a:solidFill>
                            <a:schemeClr val="tx1">
                              <a:lumMod val="90000"/>
                              <a:lumOff val="10000"/>
                            </a:schemeClr>
                          </a:solidFill>
                          <a:latin typeface="+mj-lt"/>
                          <a:cs typeface="Arial" pitchFamily="34" charset="0"/>
                        </a:rPr>
                        <a:t>26% = Left navigation bar (Sat 65)</a:t>
                      </a:r>
                    </a:p>
                    <a:p>
                      <a:pPr>
                        <a:lnSpc>
                          <a:spcPct val="100000"/>
                        </a:lnSpc>
                        <a:buFontTx/>
                        <a:buNone/>
                      </a:pPr>
                      <a:r>
                        <a:rPr lang="en-US" sz="1050" b="1" dirty="0" smtClean="0">
                          <a:solidFill>
                            <a:schemeClr val="tx1">
                              <a:lumMod val="90000"/>
                              <a:lumOff val="10000"/>
                            </a:schemeClr>
                          </a:solidFill>
                          <a:latin typeface="+mj-lt"/>
                          <a:cs typeface="Arial" pitchFamily="34" charset="0"/>
                        </a:rPr>
                        <a:t>22% = Outside search engine </a:t>
                      </a:r>
                      <a:r>
                        <a:rPr lang="en-US" sz="1050" b="0" dirty="0" smtClean="0">
                          <a:solidFill>
                            <a:schemeClr val="tx1">
                              <a:lumMod val="90000"/>
                              <a:lumOff val="10000"/>
                            </a:schemeClr>
                          </a:solidFill>
                          <a:latin typeface="+mj-lt"/>
                          <a:cs typeface="Arial" pitchFamily="34" charset="0"/>
                        </a:rPr>
                        <a:t>(i.e., Google) (Sat 69) </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90000"/>
                              <a:lumOff val="10000"/>
                            </a:schemeClr>
                          </a:solidFill>
                          <a:latin typeface="+mj-lt"/>
                          <a:cs typeface="Arial" pitchFamily="34" charset="0"/>
                        </a:rPr>
                        <a:t>14% = Advanced search </a:t>
                      </a:r>
                      <a:r>
                        <a:rPr lang="en-US" sz="1050" b="0" dirty="0" smtClean="0">
                          <a:solidFill>
                            <a:schemeClr val="tx1">
                              <a:lumMod val="90000"/>
                              <a:lumOff val="10000"/>
                            </a:schemeClr>
                          </a:solidFill>
                          <a:latin typeface="+mj-lt"/>
                          <a:cs typeface="Arial" pitchFamily="34" charset="0"/>
                        </a:rPr>
                        <a:t>(Sat 59)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↑2</a:t>
                      </a:r>
                      <a:endParaRPr lang="en-US" sz="1050" b="0" dirty="0" smtClean="0">
                        <a:solidFill>
                          <a:schemeClr val="tx1">
                            <a:lumMod val="90000"/>
                            <a:lumOff val="10000"/>
                          </a:schemeClr>
                        </a:solidFill>
                        <a:latin typeface="+mj-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12% = Other, please specify: (Sat 66)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↑2</a:t>
                      </a:r>
                      <a:endParaRPr lang="en-US" sz="1050" b="0" kern="1200" dirty="0" smtClean="0">
                        <a:solidFill>
                          <a:schemeClr val="tx1">
                            <a:lumMod val="90000"/>
                            <a:lumOff val="10000"/>
                          </a:schemeClr>
                        </a:solidFill>
                        <a:latin typeface="+mn-lt"/>
                        <a:ea typeface="+mn-ea"/>
                        <a:cs typeface="Arial" pitchFamily="34" charset="0"/>
                      </a:endParaRPr>
                    </a:p>
                  </a:txBody>
                  <a:tcPr anchor="ctr"/>
                </a:tc>
                <a:tc>
                  <a:txBody>
                    <a:bodyPr/>
                    <a:lstStyle/>
                    <a:p>
                      <a:pPr>
                        <a:lnSpc>
                          <a:spcPct val="100000"/>
                        </a:lnSpc>
                        <a:buFontTx/>
                        <a:buNone/>
                      </a:pPr>
                      <a:r>
                        <a:rPr lang="en-US" sz="1050" b="0" dirty="0" smtClean="0">
                          <a:solidFill>
                            <a:schemeClr val="tx1">
                              <a:lumMod val="90000"/>
                              <a:lumOff val="10000"/>
                            </a:schemeClr>
                          </a:solidFill>
                          <a:latin typeface="+mj-lt"/>
                          <a:cs typeface="Arial" pitchFamily="34" charset="0"/>
                        </a:rPr>
                        <a:t>56% = Search box (Sat 64) </a:t>
                      </a:r>
                    </a:p>
                    <a:p>
                      <a:pPr>
                        <a:lnSpc>
                          <a:spcPct val="100000"/>
                        </a:lnSpc>
                        <a:buFontTx/>
                        <a:buNone/>
                      </a:pPr>
                      <a:r>
                        <a:rPr lang="en-US" sz="1050" b="0" dirty="0" smtClean="0">
                          <a:solidFill>
                            <a:schemeClr val="tx1">
                              <a:lumMod val="90000"/>
                              <a:lumOff val="10000"/>
                            </a:schemeClr>
                          </a:solidFill>
                          <a:latin typeface="+mj-lt"/>
                          <a:cs typeface="Arial" pitchFamily="34" charset="0"/>
                        </a:rPr>
                        <a:t>25% = Left navigation bar (Sat 65) </a:t>
                      </a:r>
                    </a:p>
                    <a:p>
                      <a:pPr>
                        <a:lnSpc>
                          <a:spcPct val="100000"/>
                        </a:lnSpc>
                        <a:buFontTx/>
                        <a:buNone/>
                      </a:pPr>
                      <a:r>
                        <a:rPr lang="en-US" sz="1050" b="0" dirty="0" smtClean="0">
                          <a:solidFill>
                            <a:schemeClr val="tx1">
                              <a:lumMod val="90000"/>
                              <a:lumOff val="10000"/>
                            </a:schemeClr>
                          </a:solidFill>
                          <a:latin typeface="+mj-lt"/>
                          <a:cs typeface="Arial" pitchFamily="34" charset="0"/>
                        </a:rPr>
                        <a:t>17% = Advanced search (Sat 57) </a:t>
                      </a:r>
                    </a:p>
                    <a:p>
                      <a:pPr>
                        <a:lnSpc>
                          <a:spcPct val="100000"/>
                        </a:lnSpc>
                        <a:buFontTx/>
                        <a:buNone/>
                      </a:pPr>
                      <a:r>
                        <a:rPr lang="en-US" sz="1050" b="0" dirty="0" smtClean="0">
                          <a:solidFill>
                            <a:schemeClr val="tx1">
                              <a:lumMod val="90000"/>
                              <a:lumOff val="10000"/>
                            </a:schemeClr>
                          </a:solidFill>
                          <a:latin typeface="+mj-lt"/>
                          <a:cs typeface="Arial" pitchFamily="34" charset="0"/>
                        </a:rPr>
                        <a:t>14% = Other, please specify: (Sat 64) </a:t>
                      </a:r>
                    </a:p>
                    <a:p>
                      <a:pPr>
                        <a:lnSpc>
                          <a:spcPct val="100000"/>
                        </a:lnSpc>
                        <a:buFontTx/>
                        <a:buNone/>
                      </a:pPr>
                      <a:r>
                        <a:rPr lang="en-US" sz="1050" b="0" dirty="0" smtClean="0">
                          <a:solidFill>
                            <a:schemeClr val="tx1">
                              <a:lumMod val="90000"/>
                              <a:lumOff val="10000"/>
                            </a:schemeClr>
                          </a:solidFill>
                          <a:latin typeface="+mj-lt"/>
                          <a:cs typeface="Arial" pitchFamily="34" charset="0"/>
                        </a:rPr>
                        <a:t>12% = Did not use any of these tools (Sat 70)</a:t>
                      </a:r>
                    </a:p>
                  </a:txBody>
                  <a:tcPr anchor="ctr"/>
                </a:tc>
              </a:tr>
              <a:tr h="6446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latin typeface="+mj-lt"/>
                          <a:cs typeface="Arial" pitchFamily="34" charset="0"/>
                        </a:rPr>
                        <a:t>Find</a:t>
                      </a:r>
                    </a:p>
                  </a:txBody>
                  <a:tcPr anchor="ctr"/>
                </a:tc>
                <a:tc>
                  <a:txBody>
                    <a:bodyPr/>
                    <a:lstStyle/>
                    <a:p>
                      <a:pPr>
                        <a:lnSpc>
                          <a:spcPct val="100000"/>
                        </a:lnSpc>
                        <a:buNone/>
                      </a:pPr>
                      <a:r>
                        <a:rPr lang="en-US" sz="1050" b="1" dirty="0" smtClean="0">
                          <a:solidFill>
                            <a:schemeClr val="tx1">
                              <a:lumMod val="90000"/>
                              <a:lumOff val="10000"/>
                            </a:schemeClr>
                          </a:solidFill>
                          <a:latin typeface="+mj-lt"/>
                          <a:cs typeface="Arial" pitchFamily="34" charset="0"/>
                        </a:rPr>
                        <a:t>58% = Yes </a:t>
                      </a:r>
                      <a:r>
                        <a:rPr lang="en-US" sz="1050" b="0" dirty="0" smtClean="0">
                          <a:solidFill>
                            <a:schemeClr val="tx1">
                              <a:lumMod val="90000"/>
                              <a:lumOff val="10000"/>
                            </a:schemeClr>
                          </a:solidFill>
                          <a:latin typeface="+mj-lt"/>
                          <a:cs typeface="Arial" pitchFamily="34" charset="0"/>
                        </a:rPr>
                        <a:t>(Sat 82)</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28% = Partially (Sat 61)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↑2</a:t>
                      </a:r>
                      <a:endParaRPr lang="en-US" sz="1050" b="0" dirty="0" smtClean="0">
                        <a:solidFill>
                          <a:schemeClr val="tx1">
                            <a:lumMod val="90000"/>
                            <a:lumOff val="10000"/>
                          </a:schemeClr>
                        </a:solidFill>
                        <a:latin typeface="+mj-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14% = No (Sat 27)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↑1</a:t>
                      </a:r>
                      <a:endParaRPr lang="en-US" sz="1050" b="0" kern="1200" dirty="0" smtClean="0">
                        <a:solidFill>
                          <a:schemeClr val="tx1">
                            <a:lumMod val="90000"/>
                            <a:lumOff val="10000"/>
                          </a:schemeClr>
                        </a:solidFill>
                        <a:latin typeface="+mn-lt"/>
                        <a:ea typeface="+mn-ea"/>
                        <a:cs typeface="Arial" pitchFamily="34" charset="0"/>
                      </a:endParaRPr>
                    </a:p>
                  </a:txBody>
                  <a:tcPr anchor="ctr"/>
                </a:tc>
                <a:tc>
                  <a:txBody>
                    <a:bodyPr/>
                    <a:lstStyle/>
                    <a:p>
                      <a:pPr>
                        <a:lnSpc>
                          <a:spcPct val="100000"/>
                        </a:lnSpc>
                        <a:buNone/>
                      </a:pPr>
                      <a:r>
                        <a:rPr lang="en-US" sz="1050" b="0" dirty="0" smtClean="0">
                          <a:solidFill>
                            <a:schemeClr val="tx1">
                              <a:lumMod val="90000"/>
                              <a:lumOff val="10000"/>
                            </a:schemeClr>
                          </a:solidFill>
                          <a:latin typeface="+mj-lt"/>
                          <a:cs typeface="Arial" pitchFamily="34" charset="0"/>
                        </a:rPr>
                        <a:t>55% = Yes (Sat 82) </a:t>
                      </a:r>
                    </a:p>
                    <a:p>
                      <a:pPr>
                        <a:lnSpc>
                          <a:spcPct val="100000"/>
                        </a:lnSpc>
                        <a:buNone/>
                      </a:pPr>
                      <a:r>
                        <a:rPr lang="en-US" sz="1050" b="0" dirty="0" smtClean="0">
                          <a:solidFill>
                            <a:schemeClr val="tx1">
                              <a:lumMod val="90000"/>
                              <a:lumOff val="10000"/>
                            </a:schemeClr>
                          </a:solidFill>
                          <a:latin typeface="+mj-lt"/>
                          <a:cs typeface="Arial" pitchFamily="34" charset="0"/>
                        </a:rPr>
                        <a:t>29% = Partially (Sat 59) </a:t>
                      </a:r>
                    </a:p>
                    <a:p>
                      <a:pPr>
                        <a:lnSpc>
                          <a:spcPct val="100000"/>
                        </a:lnSpc>
                        <a:buNone/>
                      </a:pPr>
                      <a:r>
                        <a:rPr lang="en-US" sz="1050" b="0" dirty="0" smtClean="0">
                          <a:solidFill>
                            <a:schemeClr val="tx1">
                              <a:lumMod val="90000"/>
                              <a:lumOff val="10000"/>
                            </a:schemeClr>
                          </a:solidFill>
                          <a:latin typeface="+mj-lt"/>
                          <a:cs typeface="Arial" pitchFamily="34" charset="0"/>
                        </a:rPr>
                        <a:t>15% = No (Sat 26) </a:t>
                      </a:r>
                    </a:p>
                  </a:txBody>
                  <a:tcPr anchor="ctr"/>
                </a:tc>
              </a:tr>
              <a:tr h="449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latin typeface="+mj-lt"/>
                          <a:cs typeface="Arial" pitchFamily="34" charset="0"/>
                        </a:rPr>
                        <a:t>Why Visit</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dk1"/>
                          </a:solidFill>
                          <a:latin typeface="+mn-lt"/>
                          <a:ea typeface="+mn-ea"/>
                          <a:cs typeface="Arial" pitchFamily="34" charset="0"/>
                        </a:rPr>
                        <a:t>Multi-Select</a:t>
                      </a:r>
                    </a:p>
                  </a:txBody>
                  <a:tcPr anchor="ctr"/>
                </a:tc>
                <a:tc>
                  <a:txBody>
                    <a:bodyPr/>
                    <a:lstStyle/>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dirty="0" smtClean="0">
                          <a:solidFill>
                            <a:schemeClr val="tx1">
                              <a:lumMod val="90000"/>
                              <a:lumOff val="10000"/>
                            </a:schemeClr>
                          </a:solidFill>
                          <a:latin typeface="+mj-lt"/>
                          <a:cs typeface="Arial" pitchFamily="34" charset="0"/>
                        </a:rPr>
                        <a:t>35% = Learn about an environmental issue (Sat 75)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↑3</a:t>
                      </a:r>
                      <a:endParaRPr lang="en-US" sz="1050" dirty="0" smtClean="0">
                        <a:solidFill>
                          <a:schemeClr val="tx1">
                            <a:lumMod val="90000"/>
                            <a:lumOff val="10000"/>
                          </a:schemeClr>
                        </a:solidFill>
                        <a:latin typeface="+mj-lt"/>
                        <a:cs typeface="Arial" pitchFamily="34" charset="0"/>
                      </a:endParaRPr>
                    </a:p>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dirty="0" smtClean="0">
                          <a:solidFill>
                            <a:schemeClr val="tx1">
                              <a:lumMod val="90000"/>
                              <a:lumOff val="10000"/>
                            </a:schemeClr>
                          </a:solidFill>
                          <a:latin typeface="+mj-lt"/>
                          <a:cs typeface="Arial" pitchFamily="34" charset="0"/>
                        </a:rPr>
                        <a:t>29% = Other, please specify: (Sat 63)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↑3</a:t>
                      </a:r>
                      <a:endParaRPr lang="en-US" sz="1050" dirty="0" smtClean="0">
                        <a:solidFill>
                          <a:schemeClr val="tx1">
                            <a:lumMod val="90000"/>
                            <a:lumOff val="10000"/>
                          </a:schemeClr>
                        </a:solidFill>
                        <a:latin typeface="+mj-lt"/>
                        <a:cs typeface="Arial" pitchFamily="34" charset="0"/>
                      </a:endParaRPr>
                    </a:p>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b="1" dirty="0" smtClean="0">
                          <a:solidFill>
                            <a:schemeClr val="tx1">
                              <a:lumMod val="90000"/>
                              <a:lumOff val="10000"/>
                            </a:schemeClr>
                          </a:solidFill>
                          <a:latin typeface="+mj-lt"/>
                          <a:cs typeface="Arial" pitchFamily="34" charset="0"/>
                        </a:rPr>
                        <a:t>20% = Find environmental info about my local area</a:t>
                      </a:r>
                      <a:r>
                        <a:rPr lang="en-US" sz="1050" dirty="0" smtClean="0">
                          <a:solidFill>
                            <a:schemeClr val="tx1">
                              <a:lumMod val="90000"/>
                              <a:lumOff val="10000"/>
                            </a:schemeClr>
                          </a:solidFill>
                          <a:latin typeface="+mj-lt"/>
                          <a:cs typeface="Arial" pitchFamily="34" charset="0"/>
                        </a:rPr>
                        <a:t> (Sat 66) </a:t>
                      </a:r>
                      <a:r>
                        <a:rPr kumimoji="0" lang="en-US" sz="1050" b="1" i="0" u="none" strike="noStrike" kern="0" cap="none" spc="0" normalizeH="0" baseline="0" noProof="0" dirty="0" smtClean="0">
                          <a:ln>
                            <a:noFill/>
                          </a:ln>
                          <a:solidFill>
                            <a:srgbClr val="FF0000"/>
                          </a:solidFill>
                          <a:effectLst/>
                          <a:uLnTx/>
                          <a:uFillTx/>
                          <a:latin typeface="+mn-lt"/>
                          <a:ea typeface="+mn-ea"/>
                          <a:cs typeface="Arial" pitchFamily="34" charset="0"/>
                        </a:rPr>
                        <a:t>↓2</a:t>
                      </a:r>
                      <a:endParaRPr lang="en-US" sz="1050" dirty="0" smtClean="0">
                        <a:solidFill>
                          <a:schemeClr val="tx1">
                            <a:lumMod val="90000"/>
                            <a:lumOff val="10000"/>
                          </a:schemeClr>
                        </a:solidFill>
                        <a:latin typeface="+mj-lt"/>
                        <a:cs typeface="Arial" pitchFamily="34" charset="0"/>
                      </a:endParaRPr>
                    </a:p>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dirty="0" smtClean="0">
                          <a:solidFill>
                            <a:schemeClr val="tx1">
                              <a:lumMod val="90000"/>
                              <a:lumOff val="10000"/>
                            </a:schemeClr>
                          </a:solidFill>
                          <a:latin typeface="+mj-lt"/>
                          <a:cs typeface="Arial" pitchFamily="34" charset="0"/>
                        </a:rPr>
                        <a:t>16% = Find out what EPA is doing about an issue (Sat 71)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↑1</a:t>
                      </a:r>
                      <a:endParaRPr lang="en-US" sz="1050" b="0" kern="1200" dirty="0" smtClean="0">
                        <a:solidFill>
                          <a:schemeClr val="tx1">
                            <a:lumMod val="90000"/>
                            <a:lumOff val="10000"/>
                          </a:schemeClr>
                        </a:solidFill>
                        <a:latin typeface="+mn-lt"/>
                        <a:ea typeface="+mn-ea"/>
                        <a:cs typeface="Arial" pitchFamily="34" charset="0"/>
                      </a:endParaRPr>
                    </a:p>
                  </a:txBody>
                  <a:tcPr anchor="ctr"/>
                </a:tc>
                <a:tc>
                  <a:txBody>
                    <a:bodyPr/>
                    <a:lstStyle/>
                    <a:p>
                      <a:pPr marL="342900" indent="-342900" eaLnBrk="0" hangingPunct="0">
                        <a:spcBef>
                          <a:spcPts val="0"/>
                        </a:spcBef>
                        <a:buNone/>
                      </a:pPr>
                      <a:r>
                        <a:rPr lang="en-US" sz="1050" dirty="0" smtClean="0">
                          <a:solidFill>
                            <a:schemeClr val="tx1">
                              <a:lumMod val="90000"/>
                              <a:lumOff val="10000"/>
                            </a:schemeClr>
                          </a:solidFill>
                          <a:latin typeface="+mj-lt"/>
                          <a:cs typeface="Arial" pitchFamily="34" charset="0"/>
                        </a:rPr>
                        <a:t>34% = Learn about an environmental issue (Sat 72) </a:t>
                      </a:r>
                    </a:p>
                    <a:p>
                      <a:pPr marL="342900" indent="-342900" eaLnBrk="0" hangingPunct="0">
                        <a:spcBef>
                          <a:spcPts val="0"/>
                        </a:spcBef>
                        <a:buNone/>
                      </a:pPr>
                      <a:r>
                        <a:rPr lang="en-US" sz="1050" dirty="0" smtClean="0">
                          <a:solidFill>
                            <a:schemeClr val="tx1">
                              <a:lumMod val="90000"/>
                              <a:lumOff val="10000"/>
                            </a:schemeClr>
                          </a:solidFill>
                          <a:latin typeface="+mj-lt"/>
                          <a:cs typeface="Arial" pitchFamily="34" charset="0"/>
                        </a:rPr>
                        <a:t>30% = Other, please specify: (Sat 60) </a:t>
                      </a:r>
                    </a:p>
                    <a:p>
                      <a:pPr marL="342900" indent="-342900" eaLnBrk="0" hangingPunct="0">
                        <a:spcBef>
                          <a:spcPts val="0"/>
                        </a:spcBef>
                        <a:buNone/>
                      </a:pPr>
                      <a:r>
                        <a:rPr lang="en-US" sz="1050" dirty="0" smtClean="0">
                          <a:solidFill>
                            <a:schemeClr val="tx1">
                              <a:lumMod val="90000"/>
                              <a:lumOff val="10000"/>
                            </a:schemeClr>
                          </a:solidFill>
                          <a:latin typeface="+mj-lt"/>
                          <a:cs typeface="Arial" pitchFamily="34" charset="0"/>
                        </a:rPr>
                        <a:t>18% = Find environmental info about my local area (Sat 68) </a:t>
                      </a:r>
                    </a:p>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dirty="0" smtClean="0">
                          <a:solidFill>
                            <a:schemeClr val="tx1">
                              <a:lumMod val="90000"/>
                              <a:lumOff val="10000"/>
                            </a:schemeClr>
                          </a:solidFill>
                          <a:latin typeface="+mj-lt"/>
                          <a:cs typeface="Arial" pitchFamily="34" charset="0"/>
                        </a:rPr>
                        <a:t>16% = Find out what EPA is doing about an issue (Sat 70)</a:t>
                      </a:r>
                      <a:endParaRPr lang="en-US" sz="1050" b="0" kern="1200" dirty="0" smtClean="0">
                        <a:solidFill>
                          <a:srgbClr val="000000"/>
                        </a:solidFill>
                        <a:latin typeface="+mn-lt"/>
                        <a:ea typeface="+mn-ea"/>
                        <a:cs typeface="Arial" pitchFamily="34" charset="0"/>
                      </a:endParaRPr>
                    </a:p>
                  </a:txBody>
                  <a:tcPr anchor="ctr"/>
                </a:tc>
              </a:tr>
              <a:tr h="449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latin typeface="+mj-lt"/>
                          <a:cs typeface="Arial" pitchFamily="34" charset="0"/>
                        </a:rPr>
                        <a:t>Reason for Visit</a:t>
                      </a:r>
                    </a:p>
                  </a:txBody>
                  <a:tcPr anchor="ctr"/>
                </a:tc>
                <a:tc>
                  <a:txBody>
                    <a:bodyPr/>
                    <a:lstStyle/>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dirty="0" smtClean="0">
                          <a:solidFill>
                            <a:schemeClr val="tx1">
                              <a:lumMod val="90000"/>
                              <a:lumOff val="10000"/>
                            </a:schemeClr>
                          </a:solidFill>
                          <a:latin typeface="+mj-lt"/>
                          <a:cs typeface="Arial" pitchFamily="34" charset="0"/>
                        </a:rPr>
                        <a:t>20% = Water (Sat 66)</a:t>
                      </a:r>
                    </a:p>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dirty="0" smtClean="0">
                          <a:solidFill>
                            <a:schemeClr val="tx1">
                              <a:lumMod val="90000"/>
                              <a:lumOff val="10000"/>
                            </a:schemeClr>
                          </a:solidFill>
                          <a:latin typeface="+mj-lt"/>
                          <a:cs typeface="Arial" pitchFamily="34" charset="0"/>
                        </a:rPr>
                        <a:t>11% = Air (Sat 68)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↑1</a:t>
                      </a:r>
                      <a:endParaRPr lang="en-US" sz="1050" dirty="0" smtClean="0">
                        <a:solidFill>
                          <a:schemeClr val="tx1">
                            <a:lumMod val="90000"/>
                            <a:lumOff val="10000"/>
                          </a:schemeClr>
                        </a:solidFill>
                        <a:latin typeface="+mj-lt"/>
                        <a:cs typeface="Arial" pitchFamily="34" charset="0"/>
                      </a:endParaRPr>
                    </a:p>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dirty="0" smtClean="0">
                          <a:solidFill>
                            <a:schemeClr val="tx1">
                              <a:lumMod val="90000"/>
                              <a:lumOff val="10000"/>
                            </a:schemeClr>
                          </a:solidFill>
                          <a:latin typeface="+mj-lt"/>
                          <a:cs typeface="Arial" pitchFamily="34" charset="0"/>
                        </a:rPr>
                        <a:t>11% = Other, please specify: (Sat 63) </a:t>
                      </a:r>
                      <a:r>
                        <a:rPr kumimoji="0" lang="en-US" sz="1050" b="1" i="0" u="none" strike="noStrike" kern="0" cap="none" spc="0" normalizeH="0" baseline="0" noProof="0" dirty="0" smtClean="0">
                          <a:ln>
                            <a:noFill/>
                          </a:ln>
                          <a:solidFill>
                            <a:srgbClr val="00B050"/>
                          </a:solidFill>
                          <a:effectLst/>
                          <a:uLnTx/>
                          <a:uFillTx/>
                          <a:latin typeface="+mn-lt"/>
                          <a:ea typeface="+mn-ea"/>
                          <a:cs typeface="Arial" pitchFamily="34" charset="0"/>
                        </a:rPr>
                        <a:t>↑6</a:t>
                      </a:r>
                      <a:endParaRPr lang="en-US" sz="1050" b="0" kern="1200" dirty="0" smtClean="0">
                        <a:solidFill>
                          <a:schemeClr val="tx1">
                            <a:lumMod val="90000"/>
                            <a:lumOff val="10000"/>
                          </a:schemeClr>
                        </a:solidFill>
                        <a:latin typeface="+mn-lt"/>
                        <a:ea typeface="+mn-ea"/>
                        <a:cs typeface="Arial" pitchFamily="34" charset="0"/>
                      </a:endParaRPr>
                    </a:p>
                  </a:txBody>
                  <a:tcPr anchor="ctr"/>
                </a:tc>
                <a:tc>
                  <a:txBody>
                    <a:bodyPr/>
                    <a:lstStyle/>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dirty="0" smtClean="0">
                          <a:solidFill>
                            <a:schemeClr val="tx1">
                              <a:lumMod val="90000"/>
                              <a:lumOff val="10000"/>
                            </a:schemeClr>
                          </a:solidFill>
                          <a:latin typeface="+mj-lt"/>
                          <a:cs typeface="Arial" pitchFamily="34" charset="0"/>
                        </a:rPr>
                        <a:t>21% = Water (Sat 66) </a:t>
                      </a:r>
                    </a:p>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dirty="0" smtClean="0">
                          <a:solidFill>
                            <a:schemeClr val="tx1">
                              <a:lumMod val="90000"/>
                              <a:lumOff val="10000"/>
                            </a:schemeClr>
                          </a:solidFill>
                          <a:latin typeface="+mj-lt"/>
                          <a:cs typeface="Arial" pitchFamily="34" charset="0"/>
                        </a:rPr>
                        <a:t>12% = Air (Sat 67) </a:t>
                      </a:r>
                    </a:p>
                    <a:p>
                      <a:pPr marL="342900" marR="0" indent="-342900" algn="l" defTabSz="914400" rtl="0" eaLnBrk="0" fontAlgn="auto" latinLnBrk="0" hangingPunct="0">
                        <a:lnSpc>
                          <a:spcPct val="100000"/>
                        </a:lnSpc>
                        <a:spcBef>
                          <a:spcPts val="0"/>
                        </a:spcBef>
                        <a:spcAft>
                          <a:spcPts val="0"/>
                        </a:spcAft>
                        <a:buClrTx/>
                        <a:buSzTx/>
                        <a:buFontTx/>
                        <a:buNone/>
                        <a:tabLst/>
                        <a:defRPr/>
                      </a:pPr>
                      <a:r>
                        <a:rPr lang="en-US" sz="1050" b="0" dirty="0" smtClean="0">
                          <a:solidFill>
                            <a:schemeClr val="tx1">
                              <a:lumMod val="90000"/>
                              <a:lumOff val="10000"/>
                            </a:schemeClr>
                          </a:solidFill>
                          <a:latin typeface="+mj-lt"/>
                          <a:cs typeface="Arial" pitchFamily="34" charset="0"/>
                        </a:rPr>
                        <a:t>11% = Other, please specify: </a:t>
                      </a:r>
                      <a:r>
                        <a:rPr lang="en-US" sz="1050" dirty="0" smtClean="0">
                          <a:solidFill>
                            <a:schemeClr val="tx1">
                              <a:lumMod val="90000"/>
                              <a:lumOff val="10000"/>
                            </a:schemeClr>
                          </a:solidFill>
                          <a:latin typeface="+mj-lt"/>
                          <a:cs typeface="Arial" pitchFamily="34" charset="0"/>
                        </a:rPr>
                        <a:t>(Sat 57)</a:t>
                      </a:r>
                      <a:endParaRPr lang="en-US" sz="1050" kern="1200" dirty="0" smtClean="0">
                        <a:solidFill>
                          <a:schemeClr val="tx1">
                            <a:lumMod val="90000"/>
                            <a:lumOff val="10000"/>
                          </a:schemeClr>
                        </a:solidFill>
                        <a:latin typeface="+mn-lt"/>
                        <a:ea typeface="+mn-ea"/>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Cover Slide">
  <a:themeElements>
    <a:clrScheme name="FORESEE THEME COLORS">
      <a:dk1>
        <a:srgbClr val="151515"/>
      </a:dk1>
      <a:lt1>
        <a:srgbClr val="FFFFFF"/>
      </a:lt1>
      <a:dk2>
        <a:srgbClr val="FFFFFF"/>
      </a:dk2>
      <a:lt2>
        <a:srgbClr val="FFFFFF"/>
      </a:lt2>
      <a:accent1>
        <a:srgbClr val="009CDE"/>
      </a:accent1>
      <a:accent2>
        <a:srgbClr val="61619B"/>
      </a:accent2>
      <a:accent3>
        <a:srgbClr val="994878"/>
      </a:accent3>
      <a:accent4>
        <a:srgbClr val="BE6A14"/>
      </a:accent4>
      <a:accent5>
        <a:srgbClr val="789D4A"/>
      </a:accent5>
      <a:accent6>
        <a:srgbClr val="4F868E"/>
      </a:accent6>
      <a:hlink>
        <a:srgbClr val="009CDE"/>
      </a:hlink>
      <a:folHlink>
        <a:srgbClr val="919191"/>
      </a:folHlink>
    </a:clrScheme>
    <a:fontScheme name="FORESE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Footer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Title Slide">
  <a:themeElements>
    <a:clrScheme name="FORESEE THEME COLORS">
      <a:dk1>
        <a:srgbClr val="151515"/>
      </a:dk1>
      <a:lt1>
        <a:srgbClr val="FFFFFF"/>
      </a:lt1>
      <a:dk2>
        <a:srgbClr val="FFFFFF"/>
      </a:dk2>
      <a:lt2>
        <a:srgbClr val="FFFFFF"/>
      </a:lt2>
      <a:accent1>
        <a:srgbClr val="009CDE"/>
      </a:accent1>
      <a:accent2>
        <a:srgbClr val="61619B"/>
      </a:accent2>
      <a:accent3>
        <a:srgbClr val="994878"/>
      </a:accent3>
      <a:accent4>
        <a:srgbClr val="BE6A14"/>
      </a:accent4>
      <a:accent5>
        <a:srgbClr val="789D4A"/>
      </a:accent5>
      <a:accent6>
        <a:srgbClr val="4F868E"/>
      </a:accent6>
      <a:hlink>
        <a:srgbClr val="009CDE"/>
      </a:hlink>
      <a:folHlink>
        <a:srgbClr val="919191"/>
      </a:folHlink>
    </a:clrScheme>
    <a:fontScheme name="SalesTemplate_block_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4488" marR="0" indent="-230188"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4488" marR="0" indent="-230188"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alesTemplate_block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lesTemplate_block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lesTemplate_block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lesTemplate_block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lesTemplate_block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lesTemplate_block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lesTemplate_block_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lesTemplate_block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lesTemplate_block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lesTemplate_block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lesTemplate_block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lesTemplate_block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alesTemplate_block_Title 13">
        <a:dk1>
          <a:srgbClr val="000000"/>
        </a:dk1>
        <a:lt1>
          <a:srgbClr val="FFFFFF"/>
        </a:lt1>
        <a:dk2>
          <a:srgbClr val="DD2011"/>
        </a:dk2>
        <a:lt2>
          <a:srgbClr val="C9CBCC"/>
        </a:lt2>
        <a:accent1>
          <a:srgbClr val="B5121B"/>
        </a:accent1>
        <a:accent2>
          <a:srgbClr val="F78F1E"/>
        </a:accent2>
        <a:accent3>
          <a:srgbClr val="FFFFFF"/>
        </a:accent3>
        <a:accent4>
          <a:srgbClr val="000000"/>
        </a:accent4>
        <a:accent5>
          <a:srgbClr val="D7AAAB"/>
        </a:accent5>
        <a:accent6>
          <a:srgbClr val="E0811A"/>
        </a:accent6>
        <a:hlink>
          <a:srgbClr val="7A68AE"/>
        </a:hlink>
        <a:folHlink>
          <a:srgbClr val="82005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d slide">
  <a:themeElements>
    <a:clrScheme name="Custom 3">
      <a:dk1>
        <a:sysClr val="windowText" lastClr="000000"/>
      </a:dk1>
      <a:lt1>
        <a:sysClr val="window" lastClr="FFFFFF"/>
      </a:lt1>
      <a:dk2>
        <a:srgbClr val="FFFFFF"/>
      </a:dk2>
      <a:lt2>
        <a:srgbClr val="FFFFFF"/>
      </a:lt2>
      <a:accent1>
        <a:srgbClr val="FFFF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bcategory xmlns="dd244b8b-537b-4b25-93d7-ac6f69598372">SIR Templates</Subcategory>
    <Category xmlns="dd244b8b-537b-4b25-93d7-ac6f69598372">
      <Value>SIRs</Value>
    </Category>
    <Country xmlns="dd244b8b-537b-4b25-93d7-ac6f69598372">US</Country>
    <Channel_x002f_Product xmlns="dd244b8b-537b-4b25-93d7-ac6f69598372">Web</Channel_x002f_Product>
    <Benchmarks_x0020_Category xmlns="dd244b8b-537b-4b25-93d7-ac6f69598372" xsi:nil="true"/>
    <Updated xmlns="dd244b8b-537b-4b25-93d7-ac6f69598372" xsi:nil="true"/>
    <Client_x0020_Facing_x002f_Internal xmlns="dd244b8b-537b-4b25-93d7-ac6f6959837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03F67C5BADE545B84C6705EC908884" ma:contentTypeVersion="7" ma:contentTypeDescription="Create a new document." ma:contentTypeScope="" ma:versionID="d6439a58f7bc96aade855288dbe06230">
  <xsd:schema xmlns:xsd="http://www.w3.org/2001/XMLSchema" xmlns:xs="http://www.w3.org/2001/XMLSchema" xmlns:p="http://schemas.microsoft.com/office/2006/metadata/properties" xmlns:ns2="dd244b8b-537b-4b25-93d7-ac6f69598372" targetNamespace="http://schemas.microsoft.com/office/2006/metadata/properties" ma:root="true" ma:fieldsID="e84c37e526853ef7ea9e43cb62dce516" ns2:_="">
    <xsd:import namespace="dd244b8b-537b-4b25-93d7-ac6f69598372"/>
    <xsd:element name="properties">
      <xsd:complexType>
        <xsd:sequence>
          <xsd:element name="documentManagement">
            <xsd:complexType>
              <xsd:all>
                <xsd:element ref="ns2:Category" minOccurs="0"/>
                <xsd:element ref="ns2:Channel_x002f_Product" minOccurs="0"/>
                <xsd:element ref="ns2:Subcategory" minOccurs="0"/>
                <xsd:element ref="ns2:Country" minOccurs="0"/>
                <xsd:element ref="ns2:Updated" minOccurs="0"/>
                <xsd:element ref="ns2:Client_x0020_Facing_x002f_Internal" minOccurs="0"/>
                <xsd:element ref="ns2:Benchmarks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44b8b-537b-4b25-93d7-ac6f69598372" elementFormDefault="qualified">
    <xsd:import namespace="http://schemas.microsoft.com/office/2006/documentManagement/types"/>
    <xsd:import namespace="http://schemas.microsoft.com/office/infopath/2007/PartnerControls"/>
    <xsd:element name="Category" ma:index="8" nillable="true" ma:displayName="Category" ma:description="Main page boxes" ma:internalName="Category">
      <xsd:complexType>
        <xsd:complexContent>
          <xsd:extension base="dms:MultiChoice">
            <xsd:sequence>
              <xsd:element name="Value" maxOccurs="unbounded" minOccurs="0" nillable="true">
                <xsd:simpleType>
                  <xsd:restriction base="dms:Choice">
                    <xsd:enumeration value="Kick-Off"/>
                    <xsd:enumeration value="Questionnaire"/>
                    <xsd:enumeration value="Code"/>
                    <xsd:enumeration value="Reporting"/>
                    <xsd:enumeration value="SIRs"/>
                    <xsd:enumeration value="Client Management"/>
                    <xsd:enumeration value="Channels/Products"/>
                  </xsd:restriction>
                </xsd:simpleType>
              </xsd:element>
            </xsd:sequence>
          </xsd:extension>
        </xsd:complexContent>
      </xsd:complexType>
    </xsd:element>
    <xsd:element name="Channel_x002f_Product" ma:index="9" nillable="true" ma:displayName="Channel/Product" ma:format="Dropdown" ma:internalName="Channel_x002f_Product">
      <xsd:simpleType>
        <xsd:restriction base="dms:Choice">
          <xsd:enumeration value="Contact Center"/>
          <xsd:enumeration value="Mobile"/>
          <xsd:enumeration value="SessionReplay"/>
          <xsd:enumeration value="Store"/>
          <xsd:enumeration value="Web"/>
        </xsd:restriction>
      </xsd:simpleType>
    </xsd:element>
    <xsd:element name="Subcategory" ma:index="10" nillable="true" ma:displayName="Subcategory" ma:format="Dropdown" ma:internalName="Subcategory">
      <xsd:simpleType>
        <xsd:restriction base="dms:Choice">
          <xsd:enumeration value="Accounts No Champion"/>
          <xsd:enumeration value="Analytical Tools"/>
          <xsd:enumeration value="Benchmarks"/>
          <xsd:enumeration value="Checkout"/>
          <xsd:enumeration value="Contact Center"/>
          <xsd:enumeration value="Deliverable Planning"/>
          <xsd:enumeration value="Email Examples"/>
          <xsd:enumeration value="Enterprise"/>
          <xsd:enumeration value="Fulfillment"/>
          <xsd:enumeration value="Holiday CQs"/>
          <xsd:enumeration value="Implementation Packet"/>
          <xsd:enumeration value="Integration"/>
          <xsd:enumeration value="Kick-Off Decks"/>
          <xsd:enumeration value="Low Volume Accounts"/>
          <xsd:enumeration value="Models and CQs"/>
          <xsd:enumeration value="Portal Support"/>
          <xsd:enumeration value="Portal Walkthrough"/>
          <xsd:enumeration value="Premeasurement Objectives"/>
          <xsd:enumeration value="Process"/>
          <xsd:enumeration value="Questionnaire - Blank Starter Template"/>
          <xsd:enumeration value="Questionnaire - Examples"/>
          <xsd:enumeration value="Questionnaire - Specialty Measurement Template"/>
          <xsd:enumeration value="Questionnaire - Banks"/>
          <xsd:enumeration value="Sample Code &amp; Instructions"/>
          <xsd:enumeration value="Samples for Temps"/>
          <xsd:enumeration value="Sampling Calculators"/>
          <xsd:enumeration value="SessionReplay"/>
          <xsd:enumeration value="SIR Support Docs"/>
          <xsd:enumeration value="Smart Thank You Pages"/>
          <xsd:enumeration value="Specialized Models"/>
          <xsd:enumeration value="Store"/>
          <xsd:enumeration value="Technical Call Decks"/>
          <xsd:enumeration value="Usability Services"/>
          <xsd:enumeration value="Voice Files"/>
          <xsd:enumeration value="SIR Samples"/>
          <xsd:enumeration value="SIR Summary Example"/>
          <xsd:enumeration value="SIR Summary Templates"/>
          <xsd:enumeration value="SIR Templates"/>
          <xsd:enumeration value="Transition"/>
          <xsd:enumeration value="WoMI"/>
        </xsd:restriction>
      </xsd:simpleType>
    </xsd:element>
    <xsd:element name="Country" ma:index="11" nillable="true" ma:displayName="Country" ma:format="Dropdown" ma:internalName="Country">
      <xsd:simpleType>
        <xsd:restriction base="dms:Choice">
          <xsd:enumeration value="US"/>
          <xsd:enumeration value="UK"/>
        </xsd:restriction>
      </xsd:simpleType>
    </xsd:element>
    <xsd:element name="Updated" ma:index="12" nillable="true" ma:displayName="Updated" ma:format="Dropdown" ma:internalName="Updated">
      <xsd:simpleType>
        <xsd:restriction base="dms:Choice">
          <xsd:enumeration value="Monthly"/>
          <xsd:enumeration value="Quarterly"/>
          <xsd:enumeration value="Yearly"/>
        </xsd:restriction>
      </xsd:simpleType>
    </xsd:element>
    <xsd:element name="Client_x0020_Facing_x002f_Internal" ma:index="13" nillable="true" ma:displayName="Client Facing/Internal" ma:format="Dropdown" ma:internalName="Client_x0020_Facing_x002f_Internal">
      <xsd:simpleType>
        <xsd:restriction base="dms:Choice">
          <xsd:enumeration value="Client Facing"/>
          <xsd:enumeration value="Internal"/>
        </xsd:restriction>
      </xsd:simpleType>
    </xsd:element>
    <xsd:element name="Benchmarks_x0020_Category" ma:index="14" nillable="true" ma:displayName="Benchmarks Category" ma:description="For Benchmark Use Only" ma:format="Dropdown" ma:internalName="Benchmarks_x0020_Category">
      <xsd:simpleType>
        <xsd:restriction base="dms:Choice">
          <xsd:enumeration value="Web vs. Mobile"/>
          <xsd:enumeration value="Web vs. Contact Center"/>
          <xsd:enumeration value="Web vs. Stores"/>
          <xsd:enumeration value="Web vs. Fulfillment"/>
          <xsd:enumeration value="Retail Experience"/>
          <xsd:enumeration value="Instructions/Communications/SIR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E2DAD3-03C5-421F-B0D2-A15CD102200C}">
  <ds:schemaRefs>
    <ds:schemaRef ds:uri="http://schemas.microsoft.com/sharepoint/v3/contenttype/forms"/>
  </ds:schemaRefs>
</ds:datastoreItem>
</file>

<file path=customXml/itemProps2.xml><?xml version="1.0" encoding="utf-8"?>
<ds:datastoreItem xmlns:ds="http://schemas.openxmlformats.org/officeDocument/2006/customXml" ds:itemID="{0952E9C7-BCF0-4D8E-8DE6-46F95C53E191}">
  <ds:schemaRefs>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dd244b8b-537b-4b25-93d7-ac6f69598372"/>
    <ds:schemaRef ds:uri="http://purl.org/dc/dcmitype/"/>
  </ds:schemaRefs>
</ds:datastoreItem>
</file>

<file path=customXml/itemProps3.xml><?xml version="1.0" encoding="utf-8"?>
<ds:datastoreItem xmlns:ds="http://schemas.openxmlformats.org/officeDocument/2006/customXml" ds:itemID="{47ECF9C9-3C33-47B6-8794-7EE42D445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44b8b-537b-4b25-93d7-ac6f695983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44496</TotalTime>
  <Words>5771</Words>
  <Application>Microsoft Office PowerPoint</Application>
  <PresentationFormat>On-screen Show (4:3)</PresentationFormat>
  <Paragraphs>667</Paragraphs>
  <Slides>53</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53</vt:i4>
      </vt:variant>
    </vt:vector>
  </HeadingPairs>
  <TitlesOfParts>
    <vt:vector size="66" baseType="lpstr">
      <vt:lpstr>ＭＳ Ｐゴシック</vt:lpstr>
      <vt:lpstr>Arial</vt:lpstr>
      <vt:lpstr>Arial </vt:lpstr>
      <vt:lpstr>Arial Black</vt:lpstr>
      <vt:lpstr>Aril</vt:lpstr>
      <vt:lpstr>Calibri</vt:lpstr>
      <vt:lpstr>Times New Roman</vt:lpstr>
      <vt:lpstr>Wingdings</vt:lpstr>
      <vt:lpstr>Wingdings 3</vt:lpstr>
      <vt:lpstr>M-Cover Slide</vt:lpstr>
      <vt:lpstr>M-Footer Only</vt:lpstr>
      <vt:lpstr>M-Title Slide</vt:lpstr>
      <vt:lpstr>End slide</vt:lpstr>
      <vt:lpstr>Epa.gov</vt:lpstr>
      <vt:lpstr>Agenda</vt:lpstr>
      <vt:lpstr>ForeSee Methodology Measuring the Visitor Experience</vt:lpstr>
      <vt:lpstr>Satisfaction Insight Reviews (SIR)</vt:lpstr>
      <vt:lpstr>SIR Objectives</vt:lpstr>
      <vt:lpstr>Capturing the Voice of Visitor</vt:lpstr>
      <vt:lpstr>Aggregate Results Satisfaction Summary</vt:lpstr>
      <vt:lpstr>Aggregate Results Priority Area</vt:lpstr>
      <vt:lpstr>Aggregate Results Select Custom Questions Overview</vt:lpstr>
      <vt:lpstr>Key Finding</vt:lpstr>
      <vt:lpstr>Search Users Relevant Group</vt:lpstr>
      <vt:lpstr>Search Users Satisfaction Summaries</vt:lpstr>
      <vt:lpstr>Search Users Priority Maps</vt:lpstr>
      <vt:lpstr>Search Users Ability to Find</vt:lpstr>
      <vt:lpstr>Search Users Role</vt:lpstr>
      <vt:lpstr>Search Users Reason for Visit</vt:lpstr>
      <vt:lpstr>Search Users Reason for Visit x Ability to Find</vt:lpstr>
      <vt:lpstr>Search Users Topic of Interest</vt:lpstr>
      <vt:lpstr>Search Users Topic of Interest x Ability to Find</vt:lpstr>
      <vt:lpstr>Search Users Topic of Interest x Reason for Visit</vt:lpstr>
      <vt:lpstr>Search Users Search Experience</vt:lpstr>
      <vt:lpstr>Search Users Voice of the Visitor – One Improvement</vt:lpstr>
      <vt:lpstr>Search Users Voice of the Visitor – Finding Specifics</vt:lpstr>
      <vt:lpstr>Search Users Example – Finding Specifics</vt:lpstr>
      <vt:lpstr>Search Users Voice of the Visitor – Additional Functionality</vt:lpstr>
      <vt:lpstr>Search Users Example – Additional Functionality</vt:lpstr>
      <vt:lpstr>Search Users Voice of the Visitor – Better Tools</vt:lpstr>
      <vt:lpstr>Search Users Benefit</vt:lpstr>
      <vt:lpstr>Recommendations</vt:lpstr>
      <vt:lpstr>Next Steps</vt:lpstr>
      <vt:lpstr>Advanced Analytics Portal</vt:lpstr>
      <vt:lpstr>Appendix</vt:lpstr>
      <vt:lpstr>Appendix Continuous Measurement – First Time Visitors </vt:lpstr>
      <vt:lpstr>Appendix Continuous Measurement – Repeat Visitors </vt:lpstr>
      <vt:lpstr>Appendix Social Media Value Definition and Score Calculation</vt:lpstr>
      <vt:lpstr>Appendix Social Media Value Custom Question – Answer Choices</vt:lpstr>
      <vt:lpstr>Appendix Social Media Value Reporting</vt:lpstr>
      <vt:lpstr>Appendix Social Media Value Reporting</vt:lpstr>
      <vt:lpstr>Appendix Model Questions</vt:lpstr>
      <vt:lpstr>Appendix Custom Questions</vt:lpstr>
      <vt:lpstr>Appendix Custom Questions</vt:lpstr>
      <vt:lpstr>Appendix Custom Questions</vt:lpstr>
      <vt:lpstr>Appendix Custom Questions</vt:lpstr>
      <vt:lpstr>Appendix Mobile Portal: Access your data on the move</vt:lpstr>
      <vt:lpstr>Appendix Benchmark Descriptions</vt:lpstr>
      <vt:lpstr>Appendix Benchmark Participants</vt:lpstr>
      <vt:lpstr>Appendix Benchmark Participants</vt:lpstr>
      <vt:lpstr>Appendix Benchmark Participants</vt:lpstr>
      <vt:lpstr>Appendix Benchmark Participants</vt:lpstr>
      <vt:lpstr>Appendix Glossary of ForeSee Terminology</vt:lpstr>
      <vt:lpstr>Appendix Understanding Impacts</vt:lpstr>
      <vt:lpstr>Your ForeSee Team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gayle.taub</dc:creator>
  <cp:lastModifiedBy>Bronson, Samuel</cp:lastModifiedBy>
  <cp:revision>1058</cp:revision>
  <dcterms:created xsi:type="dcterms:W3CDTF">2010-05-19T20:55:13Z</dcterms:created>
  <dcterms:modified xsi:type="dcterms:W3CDTF">2014-08-04T18:14:55Z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0x0101008E03F67C5BADE545B84C6705EC908884</vt:lpwstr>
  </property>
  <property fmtid="{D5CDD505-2E9C-101B-9397-08002B2CF9AE}" pid="3" name="Order">
    <vt:r8>7000</vt:r8>
  </property>
</Properties>
</file>