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1"/>
    <p:sldMasterId id="2147483766" r:id="rId2"/>
    <p:sldMasterId id="2147483744" r:id="rId3"/>
    <p:sldMasterId id="2147483652" r:id="rId4"/>
    <p:sldMasterId id="2147483844" r:id="rId5"/>
    <p:sldMasterId id="2147483762" r:id="rId6"/>
    <p:sldMasterId id="2147483848" r:id="rId7"/>
    <p:sldMasterId id="2147483851" r:id="rId8"/>
    <p:sldMasterId id="2147483853" r:id="rId9"/>
  </p:sldMasterIdLst>
  <p:notesMasterIdLst>
    <p:notesMasterId r:id="rId79"/>
  </p:notesMasterIdLst>
  <p:handoutMasterIdLst>
    <p:handoutMasterId r:id="rId80"/>
  </p:handoutMasterIdLst>
  <p:sldIdLst>
    <p:sldId id="256" r:id="rId10"/>
    <p:sldId id="442" r:id="rId11"/>
    <p:sldId id="439" r:id="rId12"/>
    <p:sldId id="394" r:id="rId13"/>
    <p:sldId id="291" r:id="rId14"/>
    <p:sldId id="273" r:id="rId15"/>
    <p:sldId id="274" r:id="rId16"/>
    <p:sldId id="393" r:id="rId17"/>
    <p:sldId id="275" r:id="rId18"/>
    <p:sldId id="443" r:id="rId19"/>
    <p:sldId id="277" r:id="rId20"/>
    <p:sldId id="298" r:id="rId21"/>
    <p:sldId id="444" r:id="rId22"/>
    <p:sldId id="441" r:id="rId23"/>
    <p:sldId id="445"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467" r:id="rId43"/>
    <p:sldId id="501" r:id="rId44"/>
    <p:sldId id="469" r:id="rId45"/>
    <p:sldId id="470" r:id="rId46"/>
    <p:sldId id="472" r:id="rId47"/>
    <p:sldId id="473" r:id="rId48"/>
    <p:sldId id="474" r:id="rId49"/>
    <p:sldId id="475" r:id="rId50"/>
    <p:sldId id="476" r:id="rId51"/>
    <p:sldId id="477" r:id="rId52"/>
    <p:sldId id="478" r:id="rId53"/>
    <p:sldId id="479" r:id="rId54"/>
    <p:sldId id="480" r:id="rId55"/>
    <p:sldId id="481" r:id="rId56"/>
    <p:sldId id="503" r:id="rId57"/>
    <p:sldId id="482" r:id="rId58"/>
    <p:sldId id="483" r:id="rId59"/>
    <p:sldId id="487" r:id="rId60"/>
    <p:sldId id="488" r:id="rId61"/>
    <p:sldId id="502" r:id="rId62"/>
    <p:sldId id="489" r:id="rId63"/>
    <p:sldId id="490" r:id="rId64"/>
    <p:sldId id="491" r:id="rId65"/>
    <p:sldId id="492" r:id="rId66"/>
    <p:sldId id="493" r:id="rId67"/>
    <p:sldId id="504" r:id="rId68"/>
    <p:sldId id="494" r:id="rId69"/>
    <p:sldId id="495" r:id="rId70"/>
    <p:sldId id="496" r:id="rId71"/>
    <p:sldId id="497" r:id="rId72"/>
    <p:sldId id="498" r:id="rId73"/>
    <p:sldId id="499" r:id="rId74"/>
    <p:sldId id="500" r:id="rId75"/>
    <p:sldId id="448" r:id="rId76"/>
    <p:sldId id="426" r:id="rId77"/>
    <p:sldId id="339" r:id="rId78"/>
  </p:sldIdLst>
  <p:sldSz cx="10058400" cy="7772400"/>
  <p:notesSz cx="7023100" cy="9309100"/>
  <p:defaultTextStyle>
    <a:defPPr>
      <a:defRPr lang="en-US"/>
    </a:defPPr>
    <a:lvl1pPr algn="ctr" rtl="0" fontAlgn="base">
      <a:spcBef>
        <a:spcPct val="0"/>
      </a:spcBef>
      <a:spcAft>
        <a:spcPct val="0"/>
      </a:spcAft>
      <a:defRPr sz="2000" kern="1200">
        <a:solidFill>
          <a:srgbClr val="E56655"/>
        </a:solidFill>
        <a:latin typeface="Arial" charset="0"/>
        <a:ea typeface="+mn-ea"/>
        <a:cs typeface="Arial" charset="0"/>
      </a:defRPr>
    </a:lvl1pPr>
    <a:lvl2pPr marL="457200" algn="ctr" rtl="0" fontAlgn="base">
      <a:spcBef>
        <a:spcPct val="0"/>
      </a:spcBef>
      <a:spcAft>
        <a:spcPct val="0"/>
      </a:spcAft>
      <a:defRPr sz="2000" kern="1200">
        <a:solidFill>
          <a:srgbClr val="E56655"/>
        </a:solidFill>
        <a:latin typeface="Arial" charset="0"/>
        <a:ea typeface="+mn-ea"/>
        <a:cs typeface="Arial" charset="0"/>
      </a:defRPr>
    </a:lvl2pPr>
    <a:lvl3pPr marL="914400" algn="ctr" rtl="0" fontAlgn="base">
      <a:spcBef>
        <a:spcPct val="0"/>
      </a:spcBef>
      <a:spcAft>
        <a:spcPct val="0"/>
      </a:spcAft>
      <a:defRPr sz="2000" kern="1200">
        <a:solidFill>
          <a:srgbClr val="E56655"/>
        </a:solidFill>
        <a:latin typeface="Arial" charset="0"/>
        <a:ea typeface="+mn-ea"/>
        <a:cs typeface="Arial" charset="0"/>
      </a:defRPr>
    </a:lvl3pPr>
    <a:lvl4pPr marL="1371600" algn="ctr" rtl="0" fontAlgn="base">
      <a:spcBef>
        <a:spcPct val="0"/>
      </a:spcBef>
      <a:spcAft>
        <a:spcPct val="0"/>
      </a:spcAft>
      <a:defRPr sz="2000" kern="1200">
        <a:solidFill>
          <a:srgbClr val="E56655"/>
        </a:solidFill>
        <a:latin typeface="Arial" charset="0"/>
        <a:ea typeface="+mn-ea"/>
        <a:cs typeface="Arial" charset="0"/>
      </a:defRPr>
    </a:lvl4pPr>
    <a:lvl5pPr marL="1828800" algn="ctr" rtl="0" fontAlgn="base">
      <a:spcBef>
        <a:spcPct val="0"/>
      </a:spcBef>
      <a:spcAft>
        <a:spcPct val="0"/>
      </a:spcAft>
      <a:defRPr sz="2000" kern="1200">
        <a:solidFill>
          <a:srgbClr val="E56655"/>
        </a:solidFill>
        <a:latin typeface="Arial" charset="0"/>
        <a:ea typeface="+mn-ea"/>
        <a:cs typeface="Arial" charset="0"/>
      </a:defRPr>
    </a:lvl5pPr>
    <a:lvl6pPr marL="2286000" algn="l" defTabSz="914400" rtl="0" eaLnBrk="1" latinLnBrk="0" hangingPunct="1">
      <a:defRPr sz="2000" kern="1200">
        <a:solidFill>
          <a:srgbClr val="E56655"/>
        </a:solidFill>
        <a:latin typeface="Arial" charset="0"/>
        <a:ea typeface="+mn-ea"/>
        <a:cs typeface="Arial" charset="0"/>
      </a:defRPr>
    </a:lvl6pPr>
    <a:lvl7pPr marL="2743200" algn="l" defTabSz="914400" rtl="0" eaLnBrk="1" latinLnBrk="0" hangingPunct="1">
      <a:defRPr sz="2000" kern="1200">
        <a:solidFill>
          <a:srgbClr val="E56655"/>
        </a:solidFill>
        <a:latin typeface="Arial" charset="0"/>
        <a:ea typeface="+mn-ea"/>
        <a:cs typeface="Arial" charset="0"/>
      </a:defRPr>
    </a:lvl7pPr>
    <a:lvl8pPr marL="3200400" algn="l" defTabSz="914400" rtl="0" eaLnBrk="1" latinLnBrk="0" hangingPunct="1">
      <a:defRPr sz="2000" kern="1200">
        <a:solidFill>
          <a:srgbClr val="E56655"/>
        </a:solidFill>
        <a:latin typeface="Arial" charset="0"/>
        <a:ea typeface="+mn-ea"/>
        <a:cs typeface="Arial" charset="0"/>
      </a:defRPr>
    </a:lvl8pPr>
    <a:lvl9pPr marL="3657600" algn="l" defTabSz="914400" rtl="0" eaLnBrk="1" latinLnBrk="0" hangingPunct="1">
      <a:defRPr sz="2000" kern="1200">
        <a:solidFill>
          <a:srgbClr val="E56655"/>
        </a:solidFill>
        <a:latin typeface="Arial" charset="0"/>
        <a:ea typeface="+mn-ea"/>
        <a:cs typeface="Arial" charset="0"/>
      </a:defRPr>
    </a:lvl9pPr>
  </p:defaultTextStyle>
  <p:extLst>
    <p:ext uri="{EFAFB233-063F-42B5-8137-9DF3F51BA10A}">
      <p15:sldGuideLst xmlns:p15="http://schemas.microsoft.com/office/powerpoint/2012/main">
        <p15:guide id="1" orient="horz" pos="4792">
          <p15:clr>
            <a:srgbClr val="A4A3A4"/>
          </p15:clr>
        </p15:guide>
        <p15:guide id="2" orient="horz" pos="432">
          <p15:clr>
            <a:srgbClr val="A4A3A4"/>
          </p15:clr>
        </p15:guide>
        <p15:guide id="3" orient="horz" pos="3828">
          <p15:clr>
            <a:srgbClr val="A4A3A4"/>
          </p15:clr>
        </p15:guide>
        <p15:guide id="4" pos="462">
          <p15:clr>
            <a:srgbClr val="A4A3A4"/>
          </p15:clr>
        </p15:guide>
        <p15:guide id="5" pos="5873">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 V Gukeisen" initials="marti" lastIdx="2" clrIdx="0"/>
  <p:cmAuthor id="1" name="Susan Lindstrom" initials="SL" lastIdx="19" clrIdx="1"/>
  <p:cmAuthor id="2" name="Lija Hogan" initials="LH" lastIdx="24" clrIdx="2"/>
  <p:cmAuthor id="3" name="Bruce Shields" initials="BS" lastIdx="1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7F7F7F"/>
    <a:srgbClr val="A8A8A8"/>
    <a:srgbClr val="585858"/>
    <a:srgbClr val="E1523D"/>
    <a:srgbClr val="E5523D"/>
    <a:srgbClr val="E56655"/>
    <a:srgbClr val="F04E42"/>
    <a:srgbClr val="F15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41" autoAdjust="0"/>
    <p:restoredTop sz="94660" autoAdjust="0"/>
  </p:normalViewPr>
  <p:slideViewPr>
    <p:cSldViewPr snapToGrid="0" snapToObjects="1">
      <p:cViewPr varScale="1">
        <p:scale>
          <a:sx n="70" d="100"/>
          <a:sy n="70" d="100"/>
        </p:scale>
        <p:origin x="1086" y="60"/>
      </p:cViewPr>
      <p:guideLst>
        <p:guide orient="horz" pos="4792"/>
        <p:guide orient="horz" pos="432"/>
        <p:guide orient="horz" pos="3828"/>
        <p:guide pos="462"/>
        <p:guide pos="5873"/>
      </p:guideLst>
    </p:cSldViewPr>
  </p:slideViewPr>
  <p:notesTextViewPr>
    <p:cViewPr>
      <p:scale>
        <a:sx n="100" d="100"/>
        <a:sy n="100" d="100"/>
      </p:scale>
      <p:origin x="0" y="0"/>
    </p:cViewPr>
  </p:notesTextViewPr>
  <p:sorterViewPr>
    <p:cViewPr>
      <p:scale>
        <a:sx n="42" d="100"/>
        <a:sy n="42" d="100"/>
      </p:scale>
      <p:origin x="0" y="0"/>
    </p:cViewPr>
  </p:sorterViewPr>
  <p:notesViewPr>
    <p:cSldViewPr snapToGrid="0" snapToObjects="1">
      <p:cViewPr varScale="1">
        <p:scale>
          <a:sx n="82" d="100"/>
          <a:sy n="82" d="100"/>
        </p:scale>
        <p:origin x="-189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presProps" Target="presProp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lvl1pPr algn="l" defTabSz="933450">
              <a:defRPr sz="1200">
                <a:solidFill>
                  <a:schemeClr val="tx1"/>
                </a:solidFill>
                <a:latin typeface="Arial" charset="0"/>
                <a:cs typeface="+mn-cs"/>
              </a:defRPr>
            </a:lvl1pPr>
          </a:lstStyle>
          <a:p>
            <a:pPr>
              <a:defRPr/>
            </a:pPr>
            <a:endParaRPr lang="en-US"/>
          </a:p>
        </p:txBody>
      </p:sp>
      <p:sp>
        <p:nvSpPr>
          <p:cNvPr id="149507"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lvl1pPr algn="r" defTabSz="933450">
              <a:defRPr sz="1200">
                <a:solidFill>
                  <a:schemeClr val="tx1"/>
                </a:solidFill>
                <a:latin typeface="Arial" charset="0"/>
                <a:cs typeface="+mn-cs"/>
              </a:defRPr>
            </a:lvl1pPr>
          </a:lstStyle>
          <a:p>
            <a:pPr>
              <a:defRPr/>
            </a:pPr>
            <a:endParaRPr lang="en-US"/>
          </a:p>
        </p:txBody>
      </p:sp>
      <p:sp>
        <p:nvSpPr>
          <p:cNvPr id="149508"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3315" tIns="46658" rIns="93315" bIns="46658" numCol="1" anchor="b" anchorCtr="0" compatLnSpc="1">
            <a:prstTxWarp prst="textNoShape">
              <a:avLst/>
            </a:prstTxWarp>
          </a:bodyPr>
          <a:lstStyle>
            <a:lvl1pPr algn="l" defTabSz="933450">
              <a:defRPr sz="1200">
                <a:solidFill>
                  <a:schemeClr val="tx1"/>
                </a:solidFill>
                <a:latin typeface="Arial" charset="0"/>
                <a:cs typeface="+mn-cs"/>
              </a:defRPr>
            </a:lvl1pPr>
          </a:lstStyle>
          <a:p>
            <a:pPr>
              <a:defRPr/>
            </a:pPr>
            <a:endParaRPr lang="en-US"/>
          </a:p>
        </p:txBody>
      </p:sp>
      <p:sp>
        <p:nvSpPr>
          <p:cNvPr id="149509"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3315" tIns="46658" rIns="93315" bIns="46658" numCol="1" anchor="b" anchorCtr="0" compatLnSpc="1">
            <a:prstTxWarp prst="textNoShape">
              <a:avLst/>
            </a:prstTxWarp>
          </a:bodyPr>
          <a:lstStyle>
            <a:lvl1pPr algn="r" defTabSz="933450">
              <a:defRPr sz="1200">
                <a:solidFill>
                  <a:schemeClr val="tx1"/>
                </a:solidFill>
                <a:latin typeface="Arial" charset="0"/>
                <a:cs typeface="+mn-cs"/>
              </a:defRPr>
            </a:lvl1pPr>
          </a:lstStyle>
          <a:p>
            <a:pPr>
              <a:defRPr/>
            </a:pPr>
            <a:fld id="{BF34ED1D-F4FD-4DAC-8672-D693513491F7}" type="slidenum">
              <a:rPr lang="en-US"/>
              <a:pPr>
                <a:defRPr/>
              </a:pPr>
              <a:t>‹#›</a:t>
            </a:fld>
            <a:endParaRPr lang="en-US"/>
          </a:p>
        </p:txBody>
      </p:sp>
    </p:spTree>
    <p:extLst>
      <p:ext uri="{BB962C8B-B14F-4D97-AF65-F5344CB8AC3E}">
        <p14:creationId xmlns:p14="http://schemas.microsoft.com/office/powerpoint/2010/main" val="1791906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lvl1pPr algn="l" defTabSz="933450">
              <a:defRPr sz="1200">
                <a:solidFill>
                  <a:schemeClr val="tx1"/>
                </a:solidFill>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lvl1pPr algn="r" defTabSz="933450">
              <a:defRPr sz="1200">
                <a:solidFill>
                  <a:schemeClr val="tx1"/>
                </a:solidFill>
                <a:latin typeface="Arial" charset="0"/>
                <a:cs typeface="+mn-cs"/>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252538" y="698500"/>
            <a:ext cx="4518025"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21188"/>
            <a:ext cx="5619750" cy="4189412"/>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315" tIns="46658" rIns="93315" bIns="46658" numCol="1" anchor="b" anchorCtr="0" compatLnSpc="1">
            <a:prstTxWarp prst="textNoShape">
              <a:avLst/>
            </a:prstTxWarp>
          </a:bodyPr>
          <a:lstStyle>
            <a:lvl1pPr algn="l" defTabSz="933450">
              <a:defRPr sz="1200">
                <a:solidFill>
                  <a:schemeClr val="tx1"/>
                </a:solidFill>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315" tIns="46658" rIns="93315" bIns="46658" numCol="1" anchor="b" anchorCtr="0" compatLnSpc="1">
            <a:prstTxWarp prst="textNoShape">
              <a:avLst/>
            </a:prstTxWarp>
          </a:bodyPr>
          <a:lstStyle>
            <a:lvl1pPr algn="r" defTabSz="933450">
              <a:defRPr sz="1200">
                <a:solidFill>
                  <a:schemeClr val="tx1"/>
                </a:solidFill>
                <a:latin typeface="Arial" charset="0"/>
                <a:cs typeface="+mn-cs"/>
              </a:defRPr>
            </a:lvl1pPr>
          </a:lstStyle>
          <a:p>
            <a:pPr>
              <a:defRPr/>
            </a:pPr>
            <a:fld id="{624D8523-C05D-4E8C-B989-1B9A4AF55EFB}" type="slidenum">
              <a:rPr lang="en-US"/>
              <a:pPr>
                <a:defRPr/>
              </a:pPr>
              <a:t>‹#›</a:t>
            </a:fld>
            <a:endParaRPr lang="en-US"/>
          </a:p>
        </p:txBody>
      </p:sp>
    </p:spTree>
    <p:extLst>
      <p:ext uri="{BB962C8B-B14F-4D97-AF65-F5344CB8AC3E}">
        <p14:creationId xmlns:p14="http://schemas.microsoft.com/office/powerpoint/2010/main" val="1447104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CB06FF65-3666-4DD5-8743-E00BB1AF7DC1}" type="slidenum">
              <a:rPr lang="en-US" smtClean="0"/>
              <a:pPr>
                <a:defRPr/>
              </a:pPr>
              <a:t>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06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6647C0A8-AFE5-4E10-A9A7-131C9522EE99}" type="slidenum">
              <a:rPr lang="en-US" smtClean="0"/>
              <a:pPr>
                <a:defRPr/>
              </a:pPr>
              <a:t>10</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4928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18FC362D-17DB-4D07-A088-EE67C9DF8545}" type="slidenum">
              <a:rPr lang="en-US" smtClean="0"/>
              <a:pPr>
                <a:defRPr/>
              </a:pPr>
              <a:t>11</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9427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1EC36B89-1D0A-4BC9-B47D-5FB67647F56E}" type="slidenum">
              <a:rPr lang="en-US" smtClean="0"/>
              <a:pPr>
                <a:defRPr/>
              </a:pPr>
              <a:t>12</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20324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9C243BAE-9AC6-42E9-BB51-24D121415A8B}" type="slidenum">
              <a:rPr lang="en-US" smtClean="0"/>
              <a:pPr>
                <a:defRPr/>
              </a:pPr>
              <a:t>13</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61468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8" rIns="93315" bIns="46658" anchor="b"/>
          <a:lstStyle>
            <a:lvl1pPr algn="l" defTabSz="933450" eaLnBrk="0" hangingPunct="0">
              <a:defRPr sz="2000">
                <a:solidFill>
                  <a:schemeClr val="tx1"/>
                </a:solidFill>
                <a:latin typeface="Arial" charset="0"/>
                <a:cs typeface="Arial" charset="0"/>
              </a:defRPr>
            </a:lvl1pPr>
            <a:lvl2pPr marL="742950" indent="-285750" algn="l" defTabSz="933450" eaLnBrk="0" hangingPunct="0">
              <a:defRPr sz="2000">
                <a:solidFill>
                  <a:schemeClr val="tx1"/>
                </a:solidFill>
                <a:latin typeface="Arial" charset="0"/>
                <a:cs typeface="Arial" charset="0"/>
              </a:defRPr>
            </a:lvl2pPr>
            <a:lvl3pPr marL="1143000" indent="-228600" algn="l" defTabSz="933450" eaLnBrk="0" hangingPunct="0">
              <a:defRPr sz="2000">
                <a:solidFill>
                  <a:schemeClr val="tx1"/>
                </a:solidFill>
                <a:latin typeface="Arial" charset="0"/>
                <a:cs typeface="Arial" charset="0"/>
              </a:defRPr>
            </a:lvl3pPr>
            <a:lvl4pPr marL="1600200" indent="-228600" algn="l" defTabSz="933450" eaLnBrk="0" hangingPunct="0">
              <a:defRPr sz="2000">
                <a:solidFill>
                  <a:schemeClr val="tx1"/>
                </a:solidFill>
                <a:latin typeface="Arial" charset="0"/>
                <a:cs typeface="Arial" charset="0"/>
              </a:defRPr>
            </a:lvl4pPr>
            <a:lvl5pPr marL="2057400" indent="-228600" algn="l" defTabSz="933450" eaLnBrk="0" hangingPunct="0">
              <a:defRPr sz="2000">
                <a:solidFill>
                  <a:schemeClr val="tx1"/>
                </a:solidFill>
                <a:latin typeface="Arial" charset="0"/>
                <a:cs typeface="Arial" charset="0"/>
              </a:defRPr>
            </a:lvl5pPr>
            <a:lvl6pPr marL="2514600" indent="-228600" defTabSz="933450" eaLnBrk="0" fontAlgn="base" hangingPunct="0">
              <a:spcBef>
                <a:spcPct val="0"/>
              </a:spcBef>
              <a:spcAft>
                <a:spcPct val="0"/>
              </a:spcAft>
              <a:defRPr sz="2000">
                <a:solidFill>
                  <a:schemeClr val="tx1"/>
                </a:solidFill>
                <a:latin typeface="Arial" charset="0"/>
                <a:cs typeface="Arial" charset="0"/>
              </a:defRPr>
            </a:lvl6pPr>
            <a:lvl7pPr marL="2971800" indent="-228600" defTabSz="933450" eaLnBrk="0" fontAlgn="base" hangingPunct="0">
              <a:spcBef>
                <a:spcPct val="0"/>
              </a:spcBef>
              <a:spcAft>
                <a:spcPct val="0"/>
              </a:spcAft>
              <a:defRPr sz="2000">
                <a:solidFill>
                  <a:schemeClr val="tx1"/>
                </a:solidFill>
                <a:latin typeface="Arial" charset="0"/>
                <a:cs typeface="Arial" charset="0"/>
              </a:defRPr>
            </a:lvl7pPr>
            <a:lvl8pPr marL="3429000" indent="-228600" defTabSz="933450" eaLnBrk="0" fontAlgn="base" hangingPunct="0">
              <a:spcBef>
                <a:spcPct val="0"/>
              </a:spcBef>
              <a:spcAft>
                <a:spcPct val="0"/>
              </a:spcAft>
              <a:defRPr sz="2000">
                <a:solidFill>
                  <a:schemeClr val="tx1"/>
                </a:solidFill>
                <a:latin typeface="Arial" charset="0"/>
                <a:cs typeface="Arial" charset="0"/>
              </a:defRPr>
            </a:lvl8pPr>
            <a:lvl9pPr marL="3886200" indent="-228600" defTabSz="933450" eaLnBrk="0" fontAlgn="base" hangingPunct="0">
              <a:spcBef>
                <a:spcPct val="0"/>
              </a:spcBef>
              <a:spcAft>
                <a:spcPct val="0"/>
              </a:spcAft>
              <a:defRPr sz="2000">
                <a:solidFill>
                  <a:schemeClr val="tx1"/>
                </a:solidFill>
                <a:latin typeface="Arial" charset="0"/>
                <a:cs typeface="Arial" charset="0"/>
              </a:defRPr>
            </a:lvl9pPr>
          </a:lstStyle>
          <a:p>
            <a:pPr algn="r" eaLnBrk="1" hangingPunct="1"/>
            <a:fld id="{681BAD0C-68BE-4726-8465-938F73BB12A5}" type="slidenum">
              <a:rPr lang="en-US" sz="1200"/>
              <a:pPr algn="r" eaLnBrk="1" hangingPunct="1"/>
              <a:t>14</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3964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C5814822-95F0-4E4D-9D0D-3BD56C11CCA5}" type="slidenum">
              <a:rPr lang="en-US" smtClean="0"/>
              <a:pPr>
                <a:defRPr/>
              </a:pPr>
              <a:t>15</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77742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3916D6E3-7554-4D8E-BB31-3857BC16990B}" type="slidenum">
              <a:rPr lang="en-US" smtClean="0"/>
              <a:pPr>
                <a:defRPr/>
              </a:pPr>
              <a:t>16</a:t>
            </a:fld>
            <a:endParaRPr lang="en-US" smtClean="0"/>
          </a:p>
        </p:txBody>
      </p:sp>
      <p:sp>
        <p:nvSpPr>
          <p:cNvPr id="100355" name="Rectangle 2"/>
          <p:cNvSpPr>
            <a:spLocks noGrp="1" noRot="1" noChangeAspect="1" noChangeArrowheads="1" noTextEdit="1"/>
          </p:cNvSpPr>
          <p:nvPr>
            <p:ph type="sldImg"/>
          </p:nvPr>
        </p:nvSpPr>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838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CEE766A-3E00-439E-B68F-0D5C362CF2B9}" type="slidenum">
              <a:rPr lang="en-US" smtClean="0"/>
              <a:pPr>
                <a:defRPr/>
              </a:pPr>
              <a:t>17</a:t>
            </a:fld>
            <a:endParaRPr lang="en-US" smtClean="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43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18</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19</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809D098F-9A9D-4CE7-88D9-4E4365867DB1}" type="slidenum">
              <a:rPr lang="en-US" smtClean="0"/>
              <a:pPr>
                <a:defRPr/>
              </a:pPr>
              <a:t>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53210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20</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300870-917D-41ED-B11A-2069A1F4E71C}" type="slidenum">
              <a:rPr lang="en-US" smtClean="0"/>
              <a:pPr>
                <a:defRPr/>
              </a:pPr>
              <a:t>21</a:t>
            </a:fld>
            <a:endParaRPr lang="en-US" smtClean="0"/>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2885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CEE766A-3E00-439E-B68F-0D5C362CF2B9}" type="slidenum">
              <a:rPr lang="en-US" smtClean="0"/>
              <a:pPr>
                <a:defRPr/>
              </a:pPr>
              <a:t>22</a:t>
            </a:fld>
            <a:endParaRPr lang="en-US" smtClean="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439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23</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24</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25</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26</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27</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300870-917D-41ED-B11A-2069A1F4E71C}" type="slidenum">
              <a:rPr lang="en-US" smtClean="0"/>
              <a:pPr>
                <a:defRPr/>
              </a:pPr>
              <a:t>28</a:t>
            </a:fld>
            <a:endParaRPr lang="en-US" smtClean="0"/>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2885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CEE766A-3E00-439E-B68F-0D5C362CF2B9}" type="slidenum">
              <a:rPr lang="en-US" smtClean="0"/>
              <a:pPr>
                <a:defRPr/>
              </a:pPr>
              <a:t>29</a:t>
            </a:fld>
            <a:endParaRPr lang="en-US" smtClean="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43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3" rIns="93304" bIns="46653" anchor="b"/>
          <a:lstStyle>
            <a:lvl1pPr algn="l" defTabSz="933450" eaLnBrk="0" hangingPunct="0">
              <a:defRPr sz="2000">
                <a:solidFill>
                  <a:schemeClr val="tx1"/>
                </a:solidFill>
                <a:latin typeface="Arial" charset="0"/>
                <a:cs typeface="Arial" charset="0"/>
              </a:defRPr>
            </a:lvl1pPr>
            <a:lvl2pPr marL="742950" indent="-285750" algn="l" defTabSz="933450" eaLnBrk="0" hangingPunct="0">
              <a:defRPr sz="2000">
                <a:solidFill>
                  <a:schemeClr val="tx1"/>
                </a:solidFill>
                <a:latin typeface="Arial" charset="0"/>
                <a:cs typeface="Arial" charset="0"/>
              </a:defRPr>
            </a:lvl2pPr>
            <a:lvl3pPr marL="1143000" indent="-228600" algn="l" defTabSz="933450" eaLnBrk="0" hangingPunct="0">
              <a:defRPr sz="2000">
                <a:solidFill>
                  <a:schemeClr val="tx1"/>
                </a:solidFill>
                <a:latin typeface="Arial" charset="0"/>
                <a:cs typeface="Arial" charset="0"/>
              </a:defRPr>
            </a:lvl3pPr>
            <a:lvl4pPr marL="1600200" indent="-228600" algn="l" defTabSz="933450" eaLnBrk="0" hangingPunct="0">
              <a:defRPr sz="2000">
                <a:solidFill>
                  <a:schemeClr val="tx1"/>
                </a:solidFill>
                <a:latin typeface="Arial" charset="0"/>
                <a:cs typeface="Arial" charset="0"/>
              </a:defRPr>
            </a:lvl4pPr>
            <a:lvl5pPr marL="2057400" indent="-228600" algn="l" defTabSz="933450" eaLnBrk="0" hangingPunct="0">
              <a:defRPr sz="2000">
                <a:solidFill>
                  <a:schemeClr val="tx1"/>
                </a:solidFill>
                <a:latin typeface="Arial" charset="0"/>
                <a:cs typeface="Arial" charset="0"/>
              </a:defRPr>
            </a:lvl5pPr>
            <a:lvl6pPr marL="2514600" indent="-228600" defTabSz="933450" eaLnBrk="0" fontAlgn="base" hangingPunct="0">
              <a:spcBef>
                <a:spcPct val="0"/>
              </a:spcBef>
              <a:spcAft>
                <a:spcPct val="0"/>
              </a:spcAft>
              <a:defRPr sz="2000">
                <a:solidFill>
                  <a:schemeClr val="tx1"/>
                </a:solidFill>
                <a:latin typeface="Arial" charset="0"/>
                <a:cs typeface="Arial" charset="0"/>
              </a:defRPr>
            </a:lvl6pPr>
            <a:lvl7pPr marL="2971800" indent="-228600" defTabSz="933450" eaLnBrk="0" fontAlgn="base" hangingPunct="0">
              <a:spcBef>
                <a:spcPct val="0"/>
              </a:spcBef>
              <a:spcAft>
                <a:spcPct val="0"/>
              </a:spcAft>
              <a:defRPr sz="2000">
                <a:solidFill>
                  <a:schemeClr val="tx1"/>
                </a:solidFill>
                <a:latin typeface="Arial" charset="0"/>
                <a:cs typeface="Arial" charset="0"/>
              </a:defRPr>
            </a:lvl7pPr>
            <a:lvl8pPr marL="3429000" indent="-228600" defTabSz="933450" eaLnBrk="0" fontAlgn="base" hangingPunct="0">
              <a:spcBef>
                <a:spcPct val="0"/>
              </a:spcBef>
              <a:spcAft>
                <a:spcPct val="0"/>
              </a:spcAft>
              <a:defRPr sz="2000">
                <a:solidFill>
                  <a:schemeClr val="tx1"/>
                </a:solidFill>
                <a:latin typeface="Arial" charset="0"/>
                <a:cs typeface="Arial" charset="0"/>
              </a:defRPr>
            </a:lvl8pPr>
            <a:lvl9pPr marL="3886200" indent="-228600" defTabSz="933450" eaLnBrk="0" fontAlgn="base" hangingPunct="0">
              <a:spcBef>
                <a:spcPct val="0"/>
              </a:spcBef>
              <a:spcAft>
                <a:spcPct val="0"/>
              </a:spcAft>
              <a:defRPr sz="2000">
                <a:solidFill>
                  <a:schemeClr val="tx1"/>
                </a:solidFill>
                <a:latin typeface="Arial" charset="0"/>
                <a:cs typeface="Arial" charset="0"/>
              </a:defRPr>
            </a:lvl9pPr>
          </a:lstStyle>
          <a:p>
            <a:pPr algn="r" eaLnBrk="1" hangingPunct="1"/>
            <a:fld id="{FACA619A-35E7-4208-A230-4F7B1028E91F}" type="slidenum">
              <a:rPr lang="en-US" sz="1200"/>
              <a:pPr algn="r" eaLnBrk="1" hangingPunct="1"/>
              <a:t>3</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4" tIns="46653" rIns="93304" bIns="46653"/>
          <a:lstStyle/>
          <a:p>
            <a:endParaRPr lang="en-US" smtClean="0"/>
          </a:p>
        </p:txBody>
      </p:sp>
    </p:spTree>
    <p:extLst>
      <p:ext uri="{BB962C8B-B14F-4D97-AF65-F5344CB8AC3E}">
        <p14:creationId xmlns:p14="http://schemas.microsoft.com/office/powerpoint/2010/main" val="3145889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30</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31</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300870-917D-41ED-B11A-2069A1F4E71C}" type="slidenum">
              <a:rPr lang="en-US" smtClean="0"/>
              <a:pPr>
                <a:defRPr/>
              </a:pPr>
              <a:t>32</a:t>
            </a:fld>
            <a:endParaRPr lang="en-US" smtClean="0"/>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2885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CEE766A-3E00-439E-B68F-0D5C362CF2B9}" type="slidenum">
              <a:rPr lang="en-US" smtClean="0"/>
              <a:pPr>
                <a:defRPr/>
              </a:pPr>
              <a:t>33</a:t>
            </a:fld>
            <a:endParaRPr lang="en-US" smtClean="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439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34</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35</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300870-917D-41ED-B11A-2069A1F4E71C}" type="slidenum">
              <a:rPr lang="en-US" smtClean="0"/>
              <a:pPr>
                <a:defRPr/>
              </a:pPr>
              <a:t>36</a:t>
            </a:fld>
            <a:endParaRPr lang="en-US" smtClean="0"/>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2885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CEE766A-3E00-439E-B68F-0D5C362CF2B9}" type="slidenum">
              <a:rPr lang="en-US" smtClean="0"/>
              <a:pPr>
                <a:defRPr/>
              </a:pPr>
              <a:t>37</a:t>
            </a:fld>
            <a:endParaRPr lang="en-US" smtClean="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439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38</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39</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9FEFDDCD-4C53-42AF-8D16-1CA86F698A06}" type="slidenum">
              <a:rPr lang="en-US" smtClean="0"/>
              <a:pPr>
                <a:defRPr/>
              </a:pPr>
              <a:t>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88352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40</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300870-917D-41ED-B11A-2069A1F4E71C}" type="slidenum">
              <a:rPr lang="en-US" smtClean="0"/>
              <a:pPr>
                <a:defRPr/>
              </a:pPr>
              <a:t>41</a:t>
            </a:fld>
            <a:endParaRPr lang="en-US" smtClean="0"/>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2885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CEE766A-3E00-439E-B68F-0D5C362CF2B9}" type="slidenum">
              <a:rPr lang="en-US" smtClean="0"/>
              <a:pPr>
                <a:defRPr/>
              </a:pPr>
              <a:t>42</a:t>
            </a:fld>
            <a:endParaRPr lang="en-US" smtClean="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439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43</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44</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45</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300870-917D-41ED-B11A-2069A1F4E71C}" type="slidenum">
              <a:rPr lang="en-US" smtClean="0"/>
              <a:pPr>
                <a:defRPr/>
              </a:pPr>
              <a:t>46</a:t>
            </a:fld>
            <a:endParaRPr lang="en-US" smtClean="0"/>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2885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CEE766A-3E00-439E-B68F-0D5C362CF2B9}" type="slidenum">
              <a:rPr lang="en-US" smtClean="0"/>
              <a:pPr>
                <a:defRPr/>
              </a:pPr>
              <a:t>47</a:t>
            </a:fld>
            <a:endParaRPr lang="en-US" smtClean="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439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48</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49</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77A5167-E6CE-4CA9-BD19-ED42DB725664}" type="slidenum">
              <a:rPr lang="en-US" smtClean="0"/>
              <a:pPr>
                <a:defRPr/>
              </a:pPr>
              <a:t>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836223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50</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300870-917D-41ED-B11A-2069A1F4E71C}" type="slidenum">
              <a:rPr lang="en-US" smtClean="0"/>
              <a:pPr>
                <a:defRPr/>
              </a:pPr>
              <a:t>51</a:t>
            </a:fld>
            <a:endParaRPr lang="en-US" smtClean="0"/>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28852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CEE766A-3E00-439E-B68F-0D5C362CF2B9}" type="slidenum">
              <a:rPr lang="en-US" smtClean="0"/>
              <a:pPr>
                <a:defRPr/>
              </a:pPr>
              <a:t>52</a:t>
            </a:fld>
            <a:endParaRPr lang="en-US" smtClean="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439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53</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54</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55</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300870-917D-41ED-B11A-2069A1F4E71C}" type="slidenum">
              <a:rPr lang="en-US" smtClean="0"/>
              <a:pPr>
                <a:defRPr/>
              </a:pPr>
              <a:t>56</a:t>
            </a:fld>
            <a:endParaRPr lang="en-US" smtClean="0"/>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28852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CEE766A-3E00-439E-B68F-0D5C362CF2B9}" type="slidenum">
              <a:rPr lang="en-US" smtClean="0"/>
              <a:pPr>
                <a:defRPr/>
              </a:pPr>
              <a:t>57</a:t>
            </a:fld>
            <a:endParaRPr lang="en-US" smtClean="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439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58</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59</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21E98EC5-E6E7-4EF5-8597-DB8B7D47293F}" type="slidenum">
              <a:rPr lang="en-US" smtClean="0"/>
              <a:pPr>
                <a:defRPr/>
              </a:pPr>
              <a:t>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738232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60</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300870-917D-41ED-B11A-2069A1F4E71C}" type="slidenum">
              <a:rPr lang="en-US" smtClean="0"/>
              <a:pPr>
                <a:defRPr/>
              </a:pPr>
              <a:t>61</a:t>
            </a:fld>
            <a:endParaRPr lang="en-US" smtClean="0"/>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28852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CEE766A-3E00-439E-B68F-0D5C362CF2B9}" type="slidenum">
              <a:rPr lang="en-US" smtClean="0"/>
              <a:pPr>
                <a:defRPr/>
              </a:pPr>
              <a:t>62</a:t>
            </a:fld>
            <a:endParaRPr lang="en-US" smtClean="0"/>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439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63</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64</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a:xfrm>
            <a:off x="3978275" y="8842375"/>
            <a:ext cx="3043238" cy="465138"/>
          </a:xfrm>
          <a:prstGeom prst="rect">
            <a:avLst/>
          </a:prstGeom>
          <a:noFill/>
          <a:ln>
            <a:miter lim="800000"/>
          </a:ln>
        </p:spPr>
        <p:txBody>
          <a:bodyPr lIns="93315" tIns="46658" rIns="93315" bIns="46658" anchor="b"/>
          <a:lstStyle/>
          <a:p>
            <a:pPr algn="r" defTabSz="933450">
              <a:defRPr/>
            </a:pPr>
            <a:fld id="{8292D341-7CBE-4841-9BB7-AEEE98FA2D7A}" type="slidenum">
              <a:rPr lang="en-US" sz="1200">
                <a:solidFill>
                  <a:prstClr val="black"/>
                </a:solidFill>
                <a:cs typeface="+mn-cs"/>
              </a:rPr>
              <a:pPr algn="r" defTabSz="933450">
                <a:defRPr/>
              </a:pPr>
              <a:t>65</a:t>
            </a:fld>
            <a:endParaRPr lang="en-US" sz="1200">
              <a:solidFill>
                <a:prstClr val="black"/>
              </a:solidFill>
              <a:cs typeface="+mn-cs"/>
            </a:endParaRPr>
          </a:p>
        </p:txBody>
      </p:sp>
      <p:sp>
        <p:nvSpPr>
          <p:cNvPr id="187395" name="Rectangle 2"/>
          <p:cNvSpPr>
            <a:spLocks noGrp="1" noRot="1" noChangeAspect="1" noChangeArrowheads="1" noTextEdit="1"/>
          </p:cNvSpPr>
          <p:nvPr>
            <p:ph type="sldImg"/>
          </p:nvPr>
        </p:nvSpPr>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888271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300870-917D-41ED-B11A-2069A1F4E71C}" type="slidenum">
              <a:rPr lang="en-US" smtClean="0"/>
              <a:pPr>
                <a:defRPr/>
              </a:pPr>
              <a:t>66</a:t>
            </a:fld>
            <a:endParaRPr lang="en-US" smtClean="0"/>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28852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p>
            <a:pPr>
              <a:defRPr/>
            </a:pPr>
            <a:fld id="{2C491370-3652-4F82-8B0C-5CA10BBF4B60}" type="slidenum">
              <a:rPr lang="en-US" smtClean="0"/>
              <a:pPr>
                <a:defRPr/>
              </a:pPr>
              <a:t>67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45763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F1D8C54E-E8B7-4006-9C88-C4EECBBE90A1}" type="slidenum">
              <a:rPr lang="en-US" smtClean="0"/>
              <a:pPr>
                <a:defRPr/>
              </a:pPr>
              <a:t>69</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9563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2AED268D-2AD4-4A36-B24F-AC25F7907455}" type="slidenum">
              <a:rPr lang="en-US" smtClean="0"/>
              <a:pPr>
                <a:defRPr/>
              </a:pPr>
              <a:t>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4613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CC99BC10-1EBD-4938-94E4-2B86252030CC}" type="slidenum">
              <a:rPr lang="en-US" smtClean="0"/>
              <a:pPr>
                <a:defRPr/>
              </a:pPr>
              <a:t>8</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33646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A22D566C-20E6-42A9-AEA2-E94697608E5A}" type="slidenum">
              <a:rPr lang="en-US" smtClean="0"/>
              <a:pPr>
                <a:defRPr/>
              </a:pPr>
              <a:t>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9463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46960" y="777240"/>
            <a:ext cx="6454140" cy="518160"/>
          </a:xfrm>
          <a:prstGeom prst="rect">
            <a:avLst/>
          </a:prstGeom>
        </p:spPr>
        <p:txBody>
          <a:bodyPr lIns="101858" tIns="50929" rIns="101858" bIns="50929"/>
          <a:lstStyle>
            <a:lvl1pPr algn="l">
              <a:spcBef>
                <a:spcPts val="0"/>
              </a:spcBef>
              <a:defRPr sz="3100" b="1" cap="all" spc="0" baseline="0">
                <a:solidFill>
                  <a:srgbClr val="F1563F"/>
                </a:solidFill>
                <a:latin typeface="Arial" pitchFamily="34" charset="0"/>
                <a:cs typeface="Arial" pitchFamily="34" charset="0"/>
              </a:defRPr>
            </a:lvl1pPr>
          </a:lstStyle>
          <a:p>
            <a:r>
              <a:rPr lang="en-US" smtClean="0"/>
              <a:t>Click to edit Master title style</a:t>
            </a:r>
            <a:endParaRPr lang="en-US" dirty="0"/>
          </a:p>
        </p:txBody>
      </p:sp>
      <p:sp>
        <p:nvSpPr>
          <p:cNvPr id="17" name="Text Placeholder 16"/>
          <p:cNvSpPr>
            <a:spLocks noGrp="1"/>
          </p:cNvSpPr>
          <p:nvPr>
            <p:ph type="body" sz="quarter" idx="11"/>
          </p:nvPr>
        </p:nvSpPr>
        <p:spPr>
          <a:xfrm>
            <a:off x="2514600" y="6995160"/>
            <a:ext cx="7040880" cy="431800"/>
          </a:xfrm>
          <a:prstGeom prst="rect">
            <a:avLst/>
          </a:prstGeom>
        </p:spPr>
        <p:txBody>
          <a:bodyPr lIns="101858" tIns="50929" rIns="101858" bIns="50929"/>
          <a:lstStyle>
            <a:lvl1pPr>
              <a:buNone/>
              <a:defRPr sz="1600" b="1">
                <a:solidFill>
                  <a:schemeClr val="bg1">
                    <a:lumMod val="50000"/>
                  </a:schemeClr>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en-US" smtClean="0"/>
              <a:t>Click to edit Master text styles</a:t>
            </a:r>
          </a:p>
        </p:txBody>
      </p:sp>
      <p:sp>
        <p:nvSpPr>
          <p:cNvPr id="18" name="Text Placeholder 16"/>
          <p:cNvSpPr>
            <a:spLocks noGrp="1"/>
          </p:cNvSpPr>
          <p:nvPr>
            <p:ph type="body" sz="quarter" idx="12"/>
          </p:nvPr>
        </p:nvSpPr>
        <p:spPr>
          <a:xfrm>
            <a:off x="2514600" y="7254240"/>
            <a:ext cx="7040880" cy="431800"/>
          </a:xfrm>
          <a:prstGeom prst="rect">
            <a:avLst/>
          </a:prstGeom>
        </p:spPr>
        <p:txBody>
          <a:bodyPr lIns="101858" tIns="50929" rIns="101858" bIns="50929"/>
          <a:lstStyle>
            <a:lvl1pPr>
              <a:buNone/>
              <a:defRPr sz="1600" b="0">
                <a:solidFill>
                  <a:schemeClr val="bg1">
                    <a:lumMod val="50000"/>
                  </a:schemeClr>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en-US" smtClean="0"/>
              <a:t>Click to edit Master text styles</a:t>
            </a:r>
          </a:p>
        </p:txBody>
      </p:sp>
      <p:sp>
        <p:nvSpPr>
          <p:cNvPr id="19" name="Text Placeholder 11"/>
          <p:cNvSpPr>
            <a:spLocks noGrp="1"/>
          </p:cNvSpPr>
          <p:nvPr>
            <p:ph type="body" sz="quarter" idx="13"/>
          </p:nvPr>
        </p:nvSpPr>
        <p:spPr>
          <a:xfrm>
            <a:off x="2346960" y="1295400"/>
            <a:ext cx="6454140" cy="518160"/>
          </a:xfrm>
          <a:prstGeom prst="rect">
            <a:avLst/>
          </a:prstGeom>
        </p:spPr>
        <p:txBody>
          <a:bodyPr lIns="101858" tIns="50929" rIns="101858" bIns="50929"/>
          <a:lstStyle>
            <a:lvl1pPr>
              <a:spcBef>
                <a:spcPts val="0"/>
              </a:spcBef>
              <a:buNone/>
              <a:defRPr sz="3100" b="1" kern="1200" cap="none" spc="0" baseline="0">
                <a:solidFill>
                  <a:schemeClr val="bg1">
                    <a:lumMod val="50000"/>
                  </a:schemeClr>
                </a:solidFill>
                <a:latin typeface="Arial" pitchFamily="34" charset="0"/>
                <a:cs typeface="Arial" pitchFamily="34" charset="0"/>
              </a:defRPr>
            </a:lvl1pPr>
            <a:lvl2pPr>
              <a:buNone/>
              <a:defRPr/>
            </a:lvl2pPr>
          </a:lstStyle>
          <a:p>
            <a:pPr lvl="0"/>
            <a:r>
              <a:rPr lang="en-US" smtClean="0"/>
              <a:t>Click to edit Master text styles</a:t>
            </a:r>
          </a:p>
        </p:txBody>
      </p:sp>
      <p:sp>
        <p:nvSpPr>
          <p:cNvPr id="20" name="Text Placeholder 11"/>
          <p:cNvSpPr>
            <a:spLocks noGrp="1"/>
          </p:cNvSpPr>
          <p:nvPr>
            <p:ph type="body" sz="quarter" idx="14"/>
          </p:nvPr>
        </p:nvSpPr>
        <p:spPr>
          <a:xfrm>
            <a:off x="2346960" y="1813560"/>
            <a:ext cx="6454140" cy="518160"/>
          </a:xfrm>
          <a:prstGeom prst="rect">
            <a:avLst/>
          </a:prstGeom>
        </p:spPr>
        <p:txBody>
          <a:bodyPr lIns="101858" tIns="50929" rIns="101858" bIns="50929"/>
          <a:lstStyle>
            <a:lvl1pPr>
              <a:spcBef>
                <a:spcPts val="0"/>
              </a:spcBef>
              <a:buNone/>
              <a:defRPr sz="2700" b="0" kern="1200" cap="none" spc="0" baseline="0">
                <a:solidFill>
                  <a:schemeClr val="bg1">
                    <a:lumMod val="50000"/>
                  </a:schemeClr>
                </a:solidFill>
                <a:latin typeface="Arial" pitchFamily="34" charset="0"/>
                <a:cs typeface="Arial" pitchFamily="34" charset="0"/>
              </a:defRPr>
            </a:lvl1pPr>
            <a:lvl2pPr>
              <a:buNone/>
              <a:defRPr/>
            </a:lvl2pPr>
          </a:lstStyle>
          <a:p>
            <a:pPr lvl="0"/>
            <a:r>
              <a:rPr lang="en-US" smtClean="0"/>
              <a:t>Click to edit Master text styles</a:t>
            </a:r>
          </a:p>
        </p:txBody>
      </p:sp>
    </p:spTree>
    <p:extLst>
      <p:ext uri="{BB962C8B-B14F-4D97-AF65-F5344CB8AC3E}">
        <p14:creationId xmlns:p14="http://schemas.microsoft.com/office/powerpoint/2010/main" val="4825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122613"/>
            <a:ext cx="10058400" cy="763587"/>
          </a:xfrm>
          <a:prstGeom prst="rect">
            <a:avLst/>
          </a:prstGeom>
        </p:spPr>
        <p:txBody>
          <a:bodyPr/>
          <a:lstStyle>
            <a:lvl1pPr>
              <a:defRPr>
                <a:solidFill>
                  <a:srgbClr val="585858"/>
                </a:solidFill>
              </a:defRPr>
            </a:lvl1pPr>
          </a:lstStyle>
          <a:p>
            <a:r>
              <a:rPr lang="en-US" smtClean="0"/>
              <a:t>Click to edit Master title style</a:t>
            </a:r>
            <a:endParaRPr lang="en-US"/>
          </a:p>
        </p:txBody>
      </p:sp>
    </p:spTree>
    <p:extLst>
      <p:ext uri="{BB962C8B-B14F-4D97-AF65-F5344CB8AC3E}">
        <p14:creationId xmlns:p14="http://schemas.microsoft.com/office/powerpoint/2010/main" val="40972811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657088" y="6210475"/>
            <a:ext cx="8666299" cy="1188720"/>
          </a:xfrm>
          <a:prstGeom prst="rect">
            <a:avLst/>
          </a:prstGeom>
        </p:spPr>
        <p:txBody>
          <a:bodyPr>
            <a:normAutofit/>
          </a:bodyPr>
          <a:lstStyle>
            <a:lvl1pPr marL="0" indent="0">
              <a:defRPr sz="1100"/>
            </a:lvl1pPr>
          </a:lstStyle>
          <a:p>
            <a:pPr lvl="0"/>
            <a:r>
              <a:rPr lang="en-US" smtClean="0"/>
              <a:t>Click to edit Master text styles</a:t>
            </a:r>
          </a:p>
        </p:txBody>
      </p:sp>
      <p:sp>
        <p:nvSpPr>
          <p:cNvPr id="5" name="Title 1"/>
          <p:cNvSpPr>
            <a:spLocks noGrp="1"/>
          </p:cNvSpPr>
          <p:nvPr>
            <p:ph type="title"/>
          </p:nvPr>
        </p:nvSpPr>
        <p:spPr>
          <a:xfrm>
            <a:off x="2416223" y="77187"/>
            <a:ext cx="6226138" cy="495686"/>
          </a:xfrm>
          <a:prstGeom prst="rect">
            <a:avLst/>
          </a:prstGeom>
        </p:spPr>
        <p:txBody>
          <a:bodyPr anchor="ctr"/>
          <a:lstStyle/>
          <a:p>
            <a:r>
              <a:rPr lang="en-US" smtClean="0"/>
              <a:t>Click to edit Master title style</a:t>
            </a:r>
            <a:endParaRPr lang="en-US"/>
          </a:p>
        </p:txBody>
      </p:sp>
    </p:spTree>
    <p:extLst>
      <p:ext uri="{BB962C8B-B14F-4D97-AF65-F5344CB8AC3E}">
        <p14:creationId xmlns:p14="http://schemas.microsoft.com/office/powerpoint/2010/main" val="26481561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commendatio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42481" y="2239766"/>
            <a:ext cx="7922107" cy="4386459"/>
          </a:xfrm>
          <a:prstGeom prst="rect">
            <a:avLst/>
          </a:prstGeom>
        </p:spPr>
        <p:txBody>
          <a:bodyPr/>
          <a:lstStyle>
            <a:lvl1pPr marL="237744" indent="-237744">
              <a:spcAft>
                <a:spcPts val="1200"/>
              </a:spcAft>
              <a:buClr>
                <a:srgbClr val="009CDE"/>
              </a:buClr>
              <a:buFont typeface="Arial" pitchFamily="34" charset="0"/>
              <a:buChar char="˃"/>
              <a:defRPr sz="2000">
                <a:solidFill>
                  <a:srgbClr val="585858"/>
                </a:solidFill>
              </a:defRPr>
            </a:lvl1pPr>
          </a:lstStyle>
          <a:p>
            <a:pPr lvl="0"/>
            <a:endParaRPr lang="en-US" noProof="0"/>
          </a:p>
        </p:txBody>
      </p:sp>
      <p:sp>
        <p:nvSpPr>
          <p:cNvPr id="6" name="Title 1"/>
          <p:cNvSpPr>
            <a:spLocks noGrp="1"/>
          </p:cNvSpPr>
          <p:nvPr>
            <p:ph type="title"/>
          </p:nvPr>
        </p:nvSpPr>
        <p:spPr>
          <a:xfrm>
            <a:off x="2416223" y="77187"/>
            <a:ext cx="6226138" cy="495686"/>
          </a:xfrm>
          <a:prstGeom prst="rect">
            <a:avLst/>
          </a:prstGeom>
        </p:spPr>
        <p:txBody>
          <a:bodyPr anchor="ctr"/>
          <a:lstStyle/>
          <a:p>
            <a:r>
              <a:rPr lang="en-US" smtClean="0"/>
              <a:t>Click to edit Master title style</a:t>
            </a:r>
            <a:endParaRPr lang="en-US"/>
          </a:p>
        </p:txBody>
      </p:sp>
    </p:spTree>
    <p:extLst>
      <p:ext uri="{BB962C8B-B14F-4D97-AF65-F5344CB8AC3E}">
        <p14:creationId xmlns:p14="http://schemas.microsoft.com/office/powerpoint/2010/main" val="14261332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252728" y="1892808"/>
            <a:ext cx="7795260" cy="518160"/>
          </a:xfrm>
          <a:prstGeom prst="rect">
            <a:avLst/>
          </a:prstGeom>
        </p:spPr>
        <p:txBody>
          <a:bodyPr lIns="101870" tIns="50935" rIns="101870" bIns="50935"/>
          <a:lstStyle>
            <a:lvl1pPr algn="l">
              <a:defRPr sz="3600" b="1" cap="none" baseline="0">
                <a:solidFill>
                  <a:schemeClr val="tx1">
                    <a:lumMod val="75000"/>
                    <a:lumOff val="2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4" name="Text Placeholder 6"/>
          <p:cNvSpPr>
            <a:spLocks noGrp="1"/>
          </p:cNvSpPr>
          <p:nvPr>
            <p:ph type="body" sz="quarter" idx="12"/>
          </p:nvPr>
        </p:nvSpPr>
        <p:spPr>
          <a:xfrm>
            <a:off x="1243584" y="2551176"/>
            <a:ext cx="6621780" cy="3368040"/>
          </a:xfrm>
          <a:prstGeom prst="rect">
            <a:avLst/>
          </a:prstGeom>
        </p:spPr>
        <p:txBody>
          <a:bodyPr lIns="101870" tIns="50935" rIns="101870" bIns="50935"/>
          <a:lstStyle>
            <a:lvl1pPr marL="365125" indent="-365125">
              <a:spcBef>
                <a:spcPts val="0"/>
              </a:spcBef>
              <a:spcAft>
                <a:spcPts val="2400"/>
              </a:spcAft>
              <a:buFont typeface="Arial" pitchFamily="34" charset="0"/>
              <a:buChar char="˃"/>
              <a:defRPr sz="2800" b="0">
                <a:solidFill>
                  <a:schemeClr val="tx1">
                    <a:lumMod val="50000"/>
                    <a:lumOff val="50000"/>
                  </a:schemeClr>
                </a:solidFill>
                <a:latin typeface="Arial" pitchFamily="34" charset="0"/>
                <a:cs typeface="Arial" pitchFamily="34" charset="0"/>
              </a:defRPr>
            </a:lvl1pPr>
            <a:lvl2pPr>
              <a:defRPr b="1">
                <a:solidFill>
                  <a:schemeClr val="tx1">
                    <a:lumMod val="50000"/>
                    <a:lumOff val="50000"/>
                  </a:schemeClr>
                </a:solidFill>
              </a:defRPr>
            </a:lvl2pPr>
            <a:lvl3pPr>
              <a:defRPr b="1">
                <a:solidFill>
                  <a:schemeClr val="tx1">
                    <a:lumMod val="50000"/>
                    <a:lumOff val="50000"/>
                  </a:schemeClr>
                </a:solidFill>
              </a:defRPr>
            </a:lvl3pPr>
            <a:lvl4pPr>
              <a:defRPr b="1">
                <a:solidFill>
                  <a:schemeClr val="tx1">
                    <a:lumMod val="50000"/>
                    <a:lumOff val="50000"/>
                  </a:schemeClr>
                </a:solidFill>
              </a:defRPr>
            </a:lvl4pPr>
            <a:lvl5pPr>
              <a:defRPr b="1">
                <a:solidFill>
                  <a:schemeClr val="tx1">
                    <a:lumMod val="50000"/>
                    <a:lumOff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32667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AR_MAIN">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657088" y="6221108"/>
            <a:ext cx="8666299" cy="1188720"/>
          </a:xfrm>
          <a:prstGeom prst="rect">
            <a:avLst/>
          </a:prstGeom>
        </p:spPr>
        <p:txBody>
          <a:bodyPr>
            <a:normAutofit/>
          </a:bodyPr>
          <a:lstStyle>
            <a:lvl1pPr marL="0" indent="0">
              <a:defRPr sz="1100"/>
            </a:lvl1pPr>
          </a:lstStyle>
          <a:p>
            <a:pPr lvl="0"/>
            <a:r>
              <a:rPr lang="en-US" dirty="0" smtClean="0"/>
              <a:t>Click to edit Master text styles</a:t>
            </a:r>
          </a:p>
        </p:txBody>
      </p:sp>
      <p:sp>
        <p:nvSpPr>
          <p:cNvPr id="5" name="Title 1"/>
          <p:cNvSpPr>
            <a:spLocks noGrp="1"/>
          </p:cNvSpPr>
          <p:nvPr>
            <p:ph type="title"/>
          </p:nvPr>
        </p:nvSpPr>
        <p:spPr>
          <a:xfrm>
            <a:off x="2606040" y="173736"/>
            <a:ext cx="7114032" cy="777240"/>
          </a:xfrm>
          <a:prstGeom prst="rect">
            <a:avLst/>
          </a:prstGeom>
        </p:spPr>
        <p:txBody>
          <a:bodyPr anchor="ctr"/>
          <a:lstStyle>
            <a:lvl1pP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1438596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61871" y="1855163"/>
            <a:ext cx="8074152" cy="4215384"/>
          </a:xfrm>
          <a:prstGeom prst="rect">
            <a:avLst/>
          </a:prstGeom>
        </p:spPr>
        <p:txBody>
          <a:bodyPr/>
          <a:lstStyle>
            <a:lvl1pPr marL="404813" indent="-404813">
              <a:lnSpc>
                <a:spcPct val="150000"/>
              </a:lnSpc>
              <a:buClr>
                <a:schemeClr val="accent1"/>
              </a:buClr>
              <a:buFont typeface="Arial" pitchFamily="34" charset="0"/>
              <a:buChar char="&gt;"/>
              <a:defRPr sz="2800">
                <a:solidFill>
                  <a:srgbClr val="585858"/>
                </a:solidFill>
              </a:defRPr>
            </a:lvl1pPr>
            <a:lvl2pPr marL="827088" indent="-317500">
              <a:lnSpc>
                <a:spcPct val="150000"/>
              </a:lnSpc>
              <a:buClr>
                <a:srgbClr val="009CDE"/>
              </a:buClr>
              <a:buFont typeface="Arial" pitchFamily="34" charset="0"/>
              <a:buChar char="&gt;"/>
              <a:defRPr>
                <a:solidFill>
                  <a:srgbClr val="585858"/>
                </a:solidFill>
              </a:defRPr>
            </a:lvl2pPr>
            <a:lvl3pPr marL="1273175" indent="-254000">
              <a:lnSpc>
                <a:spcPct val="150000"/>
              </a:lnSpc>
              <a:buClr>
                <a:srgbClr val="009CDE"/>
              </a:buClr>
              <a:buFont typeface="Arial" pitchFamily="34" charset="0"/>
              <a:buChar char="&gt;"/>
              <a:defRPr>
                <a:solidFill>
                  <a:srgbClr val="585858"/>
                </a:solidFill>
              </a:defRPr>
            </a:lvl3pPr>
            <a:lvl4pPr marL="1782763" indent="-254000">
              <a:lnSpc>
                <a:spcPct val="150000"/>
              </a:lnSpc>
              <a:buClr>
                <a:srgbClr val="009CDE"/>
              </a:buClr>
              <a:buFont typeface="Arial" pitchFamily="34" charset="0"/>
              <a:buChar char="&gt;"/>
              <a:defRPr>
                <a:solidFill>
                  <a:srgbClr val="585858"/>
                </a:solidFill>
              </a:defRPr>
            </a:lvl4pPr>
            <a:lvl5pPr marL="2292350" indent="-254000">
              <a:lnSpc>
                <a:spcPct val="150000"/>
              </a:lnSpc>
              <a:buClr>
                <a:srgbClr val="009CDE"/>
              </a:buClr>
              <a:buFont typeface="Arial" pitchFamily="34" charset="0"/>
              <a:buChar char="&gt;"/>
              <a:defRPr>
                <a:solidFill>
                  <a:srgbClr val="58585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06040" y="173736"/>
            <a:ext cx="7114032" cy="777240"/>
          </a:xfrm>
          <a:prstGeom prst="rect">
            <a:avLst/>
          </a:prstGeom>
        </p:spPr>
        <p:txBody>
          <a:bodyPr anchor="ctr"/>
          <a:lstStyle>
            <a:lvl1pP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370011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122613"/>
            <a:ext cx="10058400" cy="763587"/>
          </a:xfrm>
          <a:prstGeom prst="rect">
            <a:avLst/>
          </a:prstGeom>
        </p:spPr>
        <p:txBody>
          <a:bodyPr/>
          <a:lstStyle>
            <a:lvl1pPr>
              <a:defRPr>
                <a:solidFill>
                  <a:srgbClr val="58585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532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Lin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016" y="2679192"/>
            <a:ext cx="7845552" cy="3794760"/>
          </a:xfrm>
          <a:prstGeom prst="rect">
            <a:avLst/>
          </a:prstGeom>
        </p:spPr>
        <p:txBody>
          <a:bodyPr/>
          <a:lstStyle>
            <a:lvl1pPr marL="404813" indent="-404813">
              <a:lnSpc>
                <a:spcPct val="150000"/>
              </a:lnSpc>
              <a:buClr>
                <a:schemeClr val="accent1"/>
              </a:buClr>
              <a:buFont typeface="Arial" pitchFamily="34" charset="0"/>
              <a:buChar char="&gt;"/>
              <a:defRPr sz="2400">
                <a:solidFill>
                  <a:srgbClr val="585858"/>
                </a:solidFill>
              </a:defRPr>
            </a:lvl1pPr>
            <a:lvl2pPr marL="827088" indent="-317500">
              <a:lnSpc>
                <a:spcPct val="150000"/>
              </a:lnSpc>
              <a:buClr>
                <a:srgbClr val="009CDE"/>
              </a:buClr>
              <a:buFont typeface="Arial" pitchFamily="34" charset="0"/>
              <a:buChar char="&gt;"/>
              <a:defRPr sz="1800">
                <a:solidFill>
                  <a:srgbClr val="585858"/>
                </a:solidFill>
              </a:defRPr>
            </a:lvl2pPr>
            <a:lvl3pPr marL="1273175" indent="-254000">
              <a:lnSpc>
                <a:spcPct val="150000"/>
              </a:lnSpc>
              <a:buClr>
                <a:srgbClr val="009CDE"/>
              </a:buClr>
              <a:buFont typeface="Arial" pitchFamily="34" charset="0"/>
              <a:buChar char="&gt;"/>
              <a:defRPr sz="1600">
                <a:solidFill>
                  <a:srgbClr val="585858"/>
                </a:solidFill>
              </a:defRPr>
            </a:lvl3pPr>
            <a:lvl4pPr marL="1782763" indent="-254000">
              <a:lnSpc>
                <a:spcPct val="150000"/>
              </a:lnSpc>
              <a:buClr>
                <a:srgbClr val="009CDE"/>
              </a:buClr>
              <a:buFont typeface="Arial" pitchFamily="34" charset="0"/>
              <a:buChar char="&gt;"/>
              <a:defRPr sz="1400">
                <a:solidFill>
                  <a:srgbClr val="585858"/>
                </a:solidFill>
              </a:defRPr>
            </a:lvl4pPr>
            <a:lvl5pPr marL="2292350" indent="-254000">
              <a:lnSpc>
                <a:spcPct val="150000"/>
              </a:lnSpc>
              <a:buClr>
                <a:srgbClr val="009CDE"/>
              </a:buClr>
              <a:buFont typeface="Arial" pitchFamily="34" charset="0"/>
              <a:buChar char="&gt;"/>
              <a:defRPr sz="1200">
                <a:solidFill>
                  <a:srgbClr val="58585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06040" y="173736"/>
            <a:ext cx="7114032" cy="777240"/>
          </a:xfrm>
          <a:prstGeom prst="rect">
            <a:avLst/>
          </a:prstGeom>
        </p:spPr>
        <p:txBody>
          <a:bodyPr anchor="ctr"/>
          <a:lstStyle>
            <a:lvl1pP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248148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72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AR_MAIN">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657088" y="6221108"/>
            <a:ext cx="8666299" cy="1188720"/>
          </a:xfrm>
          <a:prstGeom prst="rect">
            <a:avLst/>
          </a:prstGeom>
        </p:spPr>
        <p:txBody>
          <a:bodyPr>
            <a:normAutofit/>
          </a:bodyPr>
          <a:lstStyle>
            <a:lvl1pPr marL="0" indent="0">
              <a:defRPr sz="1100"/>
            </a:lvl1pPr>
          </a:lstStyle>
          <a:p>
            <a:pPr lvl="0"/>
            <a:r>
              <a:rPr lang="en-US" smtClean="0"/>
              <a:t>Click to edit Master text styles</a:t>
            </a:r>
          </a:p>
        </p:txBody>
      </p:sp>
      <p:sp>
        <p:nvSpPr>
          <p:cNvPr id="5" name="Title 1"/>
          <p:cNvSpPr>
            <a:spLocks noGrp="1"/>
          </p:cNvSpPr>
          <p:nvPr>
            <p:ph type="title"/>
          </p:nvPr>
        </p:nvSpPr>
        <p:spPr>
          <a:xfrm>
            <a:off x="2606040" y="173736"/>
            <a:ext cx="7114032" cy="777240"/>
          </a:xfrm>
          <a:prstGeom prst="rect">
            <a:avLst/>
          </a:prstGeom>
        </p:spPr>
        <p:txBody>
          <a:bodyPr anchor="ctr"/>
          <a:lstStyle>
            <a:lvl1pPr>
              <a:defRPr sz="2500"/>
            </a:lvl1pPr>
          </a:lstStyle>
          <a:p>
            <a:r>
              <a:rPr lang="en-US" smtClean="0"/>
              <a:t>Click to edit Master title style</a:t>
            </a:r>
            <a:endParaRPr lang="en-US"/>
          </a:p>
        </p:txBody>
      </p:sp>
    </p:spTree>
    <p:extLst>
      <p:ext uri="{BB962C8B-B14F-4D97-AF65-F5344CB8AC3E}">
        <p14:creationId xmlns:p14="http://schemas.microsoft.com/office/powerpoint/2010/main" val="7645651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61871" y="1855163"/>
            <a:ext cx="8074152" cy="4215384"/>
          </a:xfrm>
          <a:prstGeom prst="rect">
            <a:avLst/>
          </a:prstGeom>
        </p:spPr>
        <p:txBody>
          <a:bodyPr/>
          <a:lstStyle>
            <a:lvl1pPr marL="404813" indent="-404813">
              <a:lnSpc>
                <a:spcPct val="150000"/>
              </a:lnSpc>
              <a:buClr>
                <a:schemeClr val="accent1"/>
              </a:buClr>
              <a:buFont typeface="Arial" pitchFamily="34" charset="0"/>
              <a:buChar char="&gt;"/>
              <a:defRPr sz="2800">
                <a:solidFill>
                  <a:srgbClr val="585858"/>
                </a:solidFill>
              </a:defRPr>
            </a:lvl1pPr>
            <a:lvl2pPr marL="827088" indent="-317500">
              <a:lnSpc>
                <a:spcPct val="150000"/>
              </a:lnSpc>
              <a:buClr>
                <a:srgbClr val="009CDE"/>
              </a:buClr>
              <a:buFont typeface="Arial" pitchFamily="34" charset="0"/>
              <a:buChar char="&gt;"/>
              <a:defRPr>
                <a:solidFill>
                  <a:srgbClr val="585858"/>
                </a:solidFill>
              </a:defRPr>
            </a:lvl2pPr>
            <a:lvl3pPr marL="1273175" indent="-254000">
              <a:lnSpc>
                <a:spcPct val="150000"/>
              </a:lnSpc>
              <a:buClr>
                <a:srgbClr val="009CDE"/>
              </a:buClr>
              <a:buFont typeface="Arial" pitchFamily="34" charset="0"/>
              <a:buChar char="&gt;"/>
              <a:defRPr>
                <a:solidFill>
                  <a:srgbClr val="585858"/>
                </a:solidFill>
              </a:defRPr>
            </a:lvl3pPr>
            <a:lvl4pPr marL="1782763" indent="-254000">
              <a:lnSpc>
                <a:spcPct val="150000"/>
              </a:lnSpc>
              <a:buClr>
                <a:srgbClr val="009CDE"/>
              </a:buClr>
              <a:buFont typeface="Arial" pitchFamily="34" charset="0"/>
              <a:buChar char="&gt;"/>
              <a:defRPr>
                <a:solidFill>
                  <a:srgbClr val="585858"/>
                </a:solidFill>
              </a:defRPr>
            </a:lvl4pPr>
            <a:lvl5pPr marL="2292350" indent="-254000">
              <a:lnSpc>
                <a:spcPct val="150000"/>
              </a:lnSpc>
              <a:buClr>
                <a:srgbClr val="009CDE"/>
              </a:buClr>
              <a:buFont typeface="Arial" pitchFamily="34" charset="0"/>
              <a:buChar char="&gt;"/>
              <a:defRPr>
                <a:solidFill>
                  <a:srgbClr val="58585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p:nvPr>
        </p:nvSpPr>
        <p:spPr>
          <a:xfrm>
            <a:off x="2606040" y="173736"/>
            <a:ext cx="7114032" cy="777240"/>
          </a:xfrm>
          <a:prstGeom prst="rect">
            <a:avLst/>
          </a:prstGeom>
        </p:spPr>
        <p:txBody>
          <a:bodyPr anchor="ctr"/>
          <a:lstStyle>
            <a:lvl1pPr>
              <a:defRPr sz="2500"/>
            </a:lvl1pPr>
          </a:lstStyle>
          <a:p>
            <a:r>
              <a:rPr lang="en-US" smtClean="0"/>
              <a:t>Click to edit Master title style</a:t>
            </a:r>
            <a:endParaRPr lang="en-US"/>
          </a:p>
        </p:txBody>
      </p:sp>
    </p:spTree>
    <p:extLst>
      <p:ext uri="{BB962C8B-B14F-4D97-AF65-F5344CB8AC3E}">
        <p14:creationId xmlns:p14="http://schemas.microsoft.com/office/powerpoint/2010/main" val="1671938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875" y="708025"/>
            <a:ext cx="7756525"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0" y="0"/>
            <a:ext cx="10058400" cy="7778750"/>
          </a:xfrm>
          <a:custGeom>
            <a:avLst/>
            <a:gdLst/>
            <a:ahLst/>
            <a:cxnLst/>
            <a:rect l="l" t="t" r="r" b="b"/>
            <a:pathLst>
              <a:path w="9144000" h="6852212">
                <a:moveTo>
                  <a:pt x="0" y="0"/>
                </a:moveTo>
                <a:lnTo>
                  <a:pt x="9144000" y="0"/>
                </a:lnTo>
                <a:lnTo>
                  <a:pt x="9144000" y="1487216"/>
                </a:lnTo>
                <a:lnTo>
                  <a:pt x="2170060" y="4291441"/>
                </a:lnTo>
                <a:lnTo>
                  <a:pt x="8540074" y="6852212"/>
                </a:lnTo>
                <a:lnTo>
                  <a:pt x="0" y="6852212"/>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870" tIns="50935" rIns="101870" bIns="50935" anchor="ctr"/>
          <a:lstStyle/>
          <a:p>
            <a:pPr>
              <a:defRPr/>
            </a:pPr>
            <a:endParaRPr lang="en-US"/>
          </a:p>
        </p:txBody>
      </p:sp>
      <p:sp>
        <p:nvSpPr>
          <p:cNvPr id="7" name="Freeform 6"/>
          <p:cNvSpPr/>
          <p:nvPr/>
        </p:nvSpPr>
        <p:spPr>
          <a:xfrm>
            <a:off x="2393950" y="1685925"/>
            <a:ext cx="7659688" cy="3184525"/>
          </a:xfrm>
          <a:custGeom>
            <a:avLst/>
            <a:gdLst>
              <a:gd name="connsiteX0" fmla="*/ 0 w 6970191"/>
              <a:gd name="connsiteY0" fmla="*/ 2800204 h 2800204"/>
              <a:gd name="connsiteX1" fmla="*/ 6970191 w 6970191"/>
              <a:gd name="connsiteY1" fmla="*/ 930068 h 2800204"/>
              <a:gd name="connsiteX2" fmla="*/ 6970191 w 6970191"/>
              <a:gd name="connsiteY2" fmla="*/ 0 h 2800204"/>
              <a:gd name="connsiteX3" fmla="*/ 0 w 6970191"/>
              <a:gd name="connsiteY3" fmla="*/ 2800204 h 2800204"/>
              <a:gd name="connsiteX0" fmla="*/ 0 w 6938441"/>
              <a:gd name="connsiteY0" fmla="*/ 2863704 h 2863704"/>
              <a:gd name="connsiteX1" fmla="*/ 6938441 w 6938441"/>
              <a:gd name="connsiteY1" fmla="*/ 930068 h 2863704"/>
              <a:gd name="connsiteX2" fmla="*/ 6938441 w 6938441"/>
              <a:gd name="connsiteY2" fmla="*/ 0 h 2863704"/>
              <a:gd name="connsiteX3" fmla="*/ 0 w 6938441"/>
              <a:gd name="connsiteY3" fmla="*/ 2863704 h 2863704"/>
              <a:gd name="connsiteX0" fmla="*/ 0 w 6967016"/>
              <a:gd name="connsiteY0" fmla="*/ 2812904 h 2812904"/>
              <a:gd name="connsiteX1" fmla="*/ 6967016 w 6967016"/>
              <a:gd name="connsiteY1" fmla="*/ 930068 h 2812904"/>
              <a:gd name="connsiteX2" fmla="*/ 6967016 w 6967016"/>
              <a:gd name="connsiteY2" fmla="*/ 0 h 2812904"/>
              <a:gd name="connsiteX3" fmla="*/ 0 w 6967016"/>
              <a:gd name="connsiteY3" fmla="*/ 2812904 h 2812904"/>
              <a:gd name="connsiteX0" fmla="*/ 0 w 6967016"/>
              <a:gd name="connsiteY0" fmla="*/ 2812904 h 2812904"/>
              <a:gd name="connsiteX1" fmla="*/ 6967016 w 6967016"/>
              <a:gd name="connsiteY1" fmla="*/ 930068 h 2812904"/>
              <a:gd name="connsiteX2" fmla="*/ 6967016 w 6967016"/>
              <a:gd name="connsiteY2" fmla="*/ 0 h 2812904"/>
              <a:gd name="connsiteX3" fmla="*/ 0 w 6967016"/>
              <a:gd name="connsiteY3" fmla="*/ 2812904 h 2812904"/>
              <a:gd name="connsiteX0" fmla="*/ 0 w 6967016"/>
              <a:gd name="connsiteY0" fmla="*/ 2676379 h 2676379"/>
              <a:gd name="connsiteX1" fmla="*/ 6967016 w 6967016"/>
              <a:gd name="connsiteY1" fmla="*/ 930068 h 2676379"/>
              <a:gd name="connsiteX2" fmla="*/ 6967016 w 6967016"/>
              <a:gd name="connsiteY2" fmla="*/ 0 h 2676379"/>
              <a:gd name="connsiteX3" fmla="*/ 0 w 6967016"/>
              <a:gd name="connsiteY3" fmla="*/ 2676379 h 2676379"/>
              <a:gd name="connsiteX0" fmla="*/ 0 w 6963841"/>
              <a:gd name="connsiteY0" fmla="*/ 2809729 h 2809729"/>
              <a:gd name="connsiteX1" fmla="*/ 6963841 w 6963841"/>
              <a:gd name="connsiteY1" fmla="*/ 930068 h 2809729"/>
              <a:gd name="connsiteX2" fmla="*/ 6963841 w 6963841"/>
              <a:gd name="connsiteY2" fmla="*/ 0 h 2809729"/>
              <a:gd name="connsiteX3" fmla="*/ 0 w 6963841"/>
              <a:gd name="connsiteY3" fmla="*/ 2809729 h 2809729"/>
            </a:gdLst>
            <a:ahLst/>
            <a:cxnLst>
              <a:cxn ang="0">
                <a:pos x="connsiteX0" y="connsiteY0"/>
              </a:cxn>
              <a:cxn ang="0">
                <a:pos x="connsiteX1" y="connsiteY1"/>
              </a:cxn>
              <a:cxn ang="0">
                <a:pos x="connsiteX2" y="connsiteY2"/>
              </a:cxn>
              <a:cxn ang="0">
                <a:pos x="connsiteX3" y="connsiteY3"/>
              </a:cxn>
            </a:cxnLst>
            <a:rect l="l" t="t" r="r" b="b"/>
            <a:pathLst>
              <a:path w="6963841" h="2809729">
                <a:moveTo>
                  <a:pt x="0" y="2809729"/>
                </a:moveTo>
                <a:lnTo>
                  <a:pt x="6963841" y="930068"/>
                </a:lnTo>
                <a:lnTo>
                  <a:pt x="6963841" y="0"/>
                </a:lnTo>
                <a:lnTo>
                  <a:pt x="0" y="2809729"/>
                </a:lnTo>
                <a:close/>
              </a:path>
            </a:pathLst>
          </a:custGeom>
          <a:solidFill>
            <a:schemeClr val="bg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lIns="101870" tIns="50935" rIns="101870" bIns="50935" anchor="ctr"/>
          <a:lstStyle/>
          <a:p>
            <a:pPr>
              <a:defRPr/>
            </a:pPr>
            <a:endParaRPr lang="en-US"/>
          </a:p>
        </p:txBody>
      </p:sp>
      <p:sp>
        <p:nvSpPr>
          <p:cNvPr id="8" name="Freeform 7"/>
          <p:cNvSpPr/>
          <p:nvPr/>
        </p:nvSpPr>
        <p:spPr>
          <a:xfrm>
            <a:off x="2387600" y="4872038"/>
            <a:ext cx="7673975" cy="2901950"/>
          </a:xfrm>
          <a:custGeom>
            <a:avLst/>
            <a:gdLst>
              <a:gd name="connsiteX0" fmla="*/ 0 w 6950190"/>
              <a:gd name="connsiteY0" fmla="*/ 0 h 2590189"/>
              <a:gd name="connsiteX1" fmla="*/ 6950190 w 6950190"/>
              <a:gd name="connsiteY1" fmla="*/ 1790131 h 2590189"/>
              <a:gd name="connsiteX2" fmla="*/ 6950190 w 6950190"/>
              <a:gd name="connsiteY2" fmla="*/ 2590189 h 2590189"/>
              <a:gd name="connsiteX3" fmla="*/ 6370174 w 6950190"/>
              <a:gd name="connsiteY3" fmla="*/ 2580188 h 2590189"/>
              <a:gd name="connsiteX4" fmla="*/ 0 w 6950190"/>
              <a:gd name="connsiteY4" fmla="*/ 0 h 2590189"/>
              <a:gd name="connsiteX0" fmla="*/ 0 w 6970191"/>
              <a:gd name="connsiteY0" fmla="*/ 0 h 2440178"/>
              <a:gd name="connsiteX1" fmla="*/ 6970191 w 6970191"/>
              <a:gd name="connsiteY1" fmla="*/ 1640120 h 2440178"/>
              <a:gd name="connsiteX2" fmla="*/ 6970191 w 6970191"/>
              <a:gd name="connsiteY2" fmla="*/ 2440178 h 2440178"/>
              <a:gd name="connsiteX3" fmla="*/ 6390175 w 6970191"/>
              <a:gd name="connsiteY3" fmla="*/ 2430177 h 2440178"/>
              <a:gd name="connsiteX4" fmla="*/ 0 w 6970191"/>
              <a:gd name="connsiteY4" fmla="*/ 0 h 2440178"/>
              <a:gd name="connsiteX0" fmla="*/ 0 w 6970191"/>
              <a:gd name="connsiteY0" fmla="*/ 0 h 2580188"/>
              <a:gd name="connsiteX1" fmla="*/ 6970191 w 6970191"/>
              <a:gd name="connsiteY1" fmla="*/ 1780130 h 2580188"/>
              <a:gd name="connsiteX2" fmla="*/ 6970191 w 6970191"/>
              <a:gd name="connsiteY2" fmla="*/ 2580188 h 2580188"/>
              <a:gd name="connsiteX3" fmla="*/ 6390175 w 6970191"/>
              <a:gd name="connsiteY3" fmla="*/ 2570187 h 2580188"/>
              <a:gd name="connsiteX4" fmla="*/ 0 w 6970191"/>
              <a:gd name="connsiteY4" fmla="*/ 0 h 2580188"/>
              <a:gd name="connsiteX0" fmla="*/ 0 w 6970191"/>
              <a:gd name="connsiteY0" fmla="*/ 0 h 2570187"/>
              <a:gd name="connsiteX1" fmla="*/ 6970191 w 6970191"/>
              <a:gd name="connsiteY1" fmla="*/ 1780130 h 2570187"/>
              <a:gd name="connsiteX2" fmla="*/ 6970191 w 6970191"/>
              <a:gd name="connsiteY2" fmla="*/ 2551613 h 2570187"/>
              <a:gd name="connsiteX3" fmla="*/ 6390175 w 6970191"/>
              <a:gd name="connsiteY3" fmla="*/ 2570187 h 2570187"/>
              <a:gd name="connsiteX4" fmla="*/ 0 w 6970191"/>
              <a:gd name="connsiteY4" fmla="*/ 0 h 2570187"/>
              <a:gd name="connsiteX0" fmla="*/ 0 w 6970191"/>
              <a:gd name="connsiteY0" fmla="*/ 0 h 2557487"/>
              <a:gd name="connsiteX1" fmla="*/ 6970191 w 6970191"/>
              <a:gd name="connsiteY1" fmla="*/ 1780130 h 2557487"/>
              <a:gd name="connsiteX2" fmla="*/ 6970191 w 6970191"/>
              <a:gd name="connsiteY2" fmla="*/ 2551613 h 2557487"/>
              <a:gd name="connsiteX3" fmla="*/ 6390175 w 6970191"/>
              <a:gd name="connsiteY3" fmla="*/ 2557487 h 2557487"/>
              <a:gd name="connsiteX4" fmla="*/ 0 w 6970191"/>
              <a:gd name="connsiteY4" fmla="*/ 0 h 2557487"/>
              <a:gd name="connsiteX0" fmla="*/ 0 w 6973366"/>
              <a:gd name="connsiteY0" fmla="*/ 0 h 2557963"/>
              <a:gd name="connsiteX1" fmla="*/ 6970191 w 6973366"/>
              <a:gd name="connsiteY1" fmla="*/ 1780130 h 2557963"/>
              <a:gd name="connsiteX2" fmla="*/ 6973366 w 6973366"/>
              <a:gd name="connsiteY2" fmla="*/ 2557963 h 2557963"/>
              <a:gd name="connsiteX3" fmla="*/ 6390175 w 6973366"/>
              <a:gd name="connsiteY3" fmla="*/ 2557487 h 2557963"/>
              <a:gd name="connsiteX4" fmla="*/ 0 w 6973366"/>
              <a:gd name="connsiteY4" fmla="*/ 0 h 2557963"/>
              <a:gd name="connsiteX0" fmla="*/ 0 w 6973366"/>
              <a:gd name="connsiteY0" fmla="*/ 0 h 2557963"/>
              <a:gd name="connsiteX1" fmla="*/ 6960666 w 6973366"/>
              <a:gd name="connsiteY1" fmla="*/ 1780130 h 2557963"/>
              <a:gd name="connsiteX2" fmla="*/ 6973366 w 6973366"/>
              <a:gd name="connsiteY2" fmla="*/ 2557963 h 2557963"/>
              <a:gd name="connsiteX3" fmla="*/ 6390175 w 6973366"/>
              <a:gd name="connsiteY3" fmla="*/ 2557487 h 2557963"/>
              <a:gd name="connsiteX4" fmla="*/ 0 w 6973366"/>
              <a:gd name="connsiteY4" fmla="*/ 0 h 2557963"/>
              <a:gd name="connsiteX0" fmla="*/ 0 w 6976681"/>
              <a:gd name="connsiteY0" fmla="*/ 0 h 2557963"/>
              <a:gd name="connsiteX1" fmla="*/ 6976541 w 6976681"/>
              <a:gd name="connsiteY1" fmla="*/ 1783305 h 2557963"/>
              <a:gd name="connsiteX2" fmla="*/ 6973366 w 6976681"/>
              <a:gd name="connsiteY2" fmla="*/ 2557963 h 2557963"/>
              <a:gd name="connsiteX3" fmla="*/ 6390175 w 6976681"/>
              <a:gd name="connsiteY3" fmla="*/ 2557487 h 2557963"/>
              <a:gd name="connsiteX4" fmla="*/ 0 w 6976681"/>
              <a:gd name="connsiteY4" fmla="*/ 0 h 2557963"/>
              <a:gd name="connsiteX0" fmla="*/ 0 w 6976681"/>
              <a:gd name="connsiteY0" fmla="*/ 0 h 2557963"/>
              <a:gd name="connsiteX1" fmla="*/ 6976541 w 6976681"/>
              <a:gd name="connsiteY1" fmla="*/ 1783305 h 2557963"/>
              <a:gd name="connsiteX2" fmla="*/ 6973366 w 6976681"/>
              <a:gd name="connsiteY2" fmla="*/ 2557963 h 2557963"/>
              <a:gd name="connsiteX3" fmla="*/ 6380650 w 6976681"/>
              <a:gd name="connsiteY3" fmla="*/ 2557487 h 2557963"/>
              <a:gd name="connsiteX4" fmla="*/ 0 w 6976681"/>
              <a:gd name="connsiteY4" fmla="*/ 0 h 2557963"/>
              <a:gd name="connsiteX0" fmla="*/ 0 w 6973506"/>
              <a:gd name="connsiteY0" fmla="*/ 0 h 2561138"/>
              <a:gd name="connsiteX1" fmla="*/ 6973366 w 6973506"/>
              <a:gd name="connsiteY1" fmla="*/ 1786480 h 2561138"/>
              <a:gd name="connsiteX2" fmla="*/ 6970191 w 6973506"/>
              <a:gd name="connsiteY2" fmla="*/ 2561138 h 2561138"/>
              <a:gd name="connsiteX3" fmla="*/ 6377475 w 6973506"/>
              <a:gd name="connsiteY3" fmla="*/ 2560662 h 2561138"/>
              <a:gd name="connsiteX4" fmla="*/ 0 w 6973506"/>
              <a:gd name="connsiteY4" fmla="*/ 0 h 2561138"/>
              <a:gd name="connsiteX0" fmla="*/ 0 w 6973506"/>
              <a:gd name="connsiteY0" fmla="*/ 0 h 2561138"/>
              <a:gd name="connsiteX1" fmla="*/ 6973366 w 6973506"/>
              <a:gd name="connsiteY1" fmla="*/ 1786480 h 2561138"/>
              <a:gd name="connsiteX2" fmla="*/ 6970191 w 6973506"/>
              <a:gd name="connsiteY2" fmla="*/ 2561138 h 2561138"/>
              <a:gd name="connsiteX3" fmla="*/ 6361600 w 6973506"/>
              <a:gd name="connsiteY3" fmla="*/ 2560662 h 2561138"/>
              <a:gd name="connsiteX4" fmla="*/ 0 w 6973506"/>
              <a:gd name="connsiteY4" fmla="*/ 0 h 2561138"/>
              <a:gd name="connsiteX0" fmla="*/ 0 w 6973506"/>
              <a:gd name="connsiteY0" fmla="*/ 0 h 2561138"/>
              <a:gd name="connsiteX1" fmla="*/ 6973366 w 6973506"/>
              <a:gd name="connsiteY1" fmla="*/ 1786480 h 2561138"/>
              <a:gd name="connsiteX2" fmla="*/ 6970191 w 6973506"/>
              <a:gd name="connsiteY2" fmla="*/ 2561138 h 2561138"/>
              <a:gd name="connsiteX3" fmla="*/ 6317150 w 6973506"/>
              <a:gd name="connsiteY3" fmla="*/ 2560662 h 2561138"/>
              <a:gd name="connsiteX4" fmla="*/ 0 w 6973506"/>
              <a:gd name="connsiteY4" fmla="*/ 0 h 2561138"/>
              <a:gd name="connsiteX0" fmla="*/ 0 w 6973506"/>
              <a:gd name="connsiteY0" fmla="*/ 0 h 2561138"/>
              <a:gd name="connsiteX1" fmla="*/ 6973366 w 6973506"/>
              <a:gd name="connsiteY1" fmla="*/ 1786480 h 2561138"/>
              <a:gd name="connsiteX2" fmla="*/ 6970191 w 6973506"/>
              <a:gd name="connsiteY2" fmla="*/ 2561138 h 2561138"/>
              <a:gd name="connsiteX3" fmla="*/ 6348900 w 6973506"/>
              <a:gd name="connsiteY3" fmla="*/ 2560662 h 2561138"/>
              <a:gd name="connsiteX4" fmla="*/ 0 w 6973506"/>
              <a:gd name="connsiteY4" fmla="*/ 0 h 2561138"/>
              <a:gd name="connsiteX0" fmla="*/ 0 w 6973506"/>
              <a:gd name="connsiteY0" fmla="*/ 0 h 2443663"/>
              <a:gd name="connsiteX1" fmla="*/ 6973366 w 6973506"/>
              <a:gd name="connsiteY1" fmla="*/ 1669005 h 2443663"/>
              <a:gd name="connsiteX2" fmla="*/ 6970191 w 6973506"/>
              <a:gd name="connsiteY2" fmla="*/ 2443663 h 2443663"/>
              <a:gd name="connsiteX3" fmla="*/ 6348900 w 6973506"/>
              <a:gd name="connsiteY3" fmla="*/ 2443187 h 2443663"/>
              <a:gd name="connsiteX4" fmla="*/ 0 w 6973506"/>
              <a:gd name="connsiteY4" fmla="*/ 0 h 2443663"/>
              <a:gd name="connsiteX0" fmla="*/ 0 w 6976681"/>
              <a:gd name="connsiteY0" fmla="*/ 0 h 2561138"/>
              <a:gd name="connsiteX1" fmla="*/ 6976541 w 6976681"/>
              <a:gd name="connsiteY1" fmla="*/ 1786480 h 2561138"/>
              <a:gd name="connsiteX2" fmla="*/ 6973366 w 6976681"/>
              <a:gd name="connsiteY2" fmla="*/ 2561138 h 2561138"/>
              <a:gd name="connsiteX3" fmla="*/ 6352075 w 6976681"/>
              <a:gd name="connsiteY3" fmla="*/ 2560662 h 2561138"/>
              <a:gd name="connsiteX4" fmla="*/ 0 w 6976681"/>
              <a:gd name="connsiteY4" fmla="*/ 0 h 25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6681" h="2561138">
                <a:moveTo>
                  <a:pt x="0" y="0"/>
                </a:moveTo>
                <a:lnTo>
                  <a:pt x="6976541" y="1786480"/>
                </a:lnTo>
                <a:cubicBezTo>
                  <a:pt x="6977599" y="2045758"/>
                  <a:pt x="6972308" y="2301860"/>
                  <a:pt x="6973366" y="2561138"/>
                </a:cubicBezTo>
                <a:lnTo>
                  <a:pt x="6352075" y="2560662"/>
                </a:lnTo>
                <a:lnTo>
                  <a:pt x="0" y="0"/>
                </a:lnTo>
                <a:close/>
              </a:path>
            </a:pathLst>
          </a:custGeom>
          <a:solidFill>
            <a:schemeClr val="bg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lIns="101870" tIns="50935" rIns="101870" bIns="50935" anchor="ctr"/>
          <a:lstStyle/>
          <a:p>
            <a:pPr>
              <a:defRPr/>
            </a:pPr>
            <a:endParaRPr lang="en-US"/>
          </a:p>
        </p:txBody>
      </p:sp>
      <p:pic>
        <p:nvPicPr>
          <p:cNvPr id="3078" name="Picture 8" descr="ForeSee_4c.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38" y="4437063"/>
            <a:ext cx="19113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Lst>
  <p:timing>
    <p:tnLst>
      <p:par>
        <p:cTn id="1" dur="indefinite" restart="never" nodeType="tmRoot"/>
      </p:par>
    </p:tnLst>
  </p:timing>
  <p:hf sldNum="0" hdr="0" ftr="0" dt="0"/>
  <p:txStyles>
    <p:titleStyle>
      <a:lvl1pPr algn="ctr" defTabSz="1017588" rtl="0" eaLnBrk="1" fontAlgn="base" hangingPunct="1">
        <a:spcBef>
          <a:spcPct val="0"/>
        </a:spcBef>
        <a:spcAft>
          <a:spcPct val="0"/>
        </a:spcAft>
        <a:defRPr sz="4900" kern="1200">
          <a:solidFill>
            <a:schemeClr val="tx1"/>
          </a:solidFill>
          <a:latin typeface="+mj-lt"/>
          <a:ea typeface="+mj-ea"/>
          <a:cs typeface="+mj-cs"/>
        </a:defRPr>
      </a:lvl1pPr>
      <a:lvl2pPr algn="ctr" defTabSz="1017588" rtl="0" eaLnBrk="1" fontAlgn="base" hangingPunct="1">
        <a:spcBef>
          <a:spcPct val="0"/>
        </a:spcBef>
        <a:spcAft>
          <a:spcPct val="0"/>
        </a:spcAft>
        <a:defRPr sz="4900">
          <a:solidFill>
            <a:schemeClr val="tx1"/>
          </a:solidFill>
          <a:latin typeface="Arial" charset="0"/>
        </a:defRPr>
      </a:lvl2pPr>
      <a:lvl3pPr algn="ctr" defTabSz="1017588" rtl="0" eaLnBrk="1" fontAlgn="base" hangingPunct="1">
        <a:spcBef>
          <a:spcPct val="0"/>
        </a:spcBef>
        <a:spcAft>
          <a:spcPct val="0"/>
        </a:spcAft>
        <a:defRPr sz="4900">
          <a:solidFill>
            <a:schemeClr val="tx1"/>
          </a:solidFill>
          <a:latin typeface="Arial" charset="0"/>
        </a:defRPr>
      </a:lvl3pPr>
      <a:lvl4pPr algn="ctr" defTabSz="1017588" rtl="0" eaLnBrk="1" fontAlgn="base" hangingPunct="1">
        <a:spcBef>
          <a:spcPct val="0"/>
        </a:spcBef>
        <a:spcAft>
          <a:spcPct val="0"/>
        </a:spcAft>
        <a:defRPr sz="4900">
          <a:solidFill>
            <a:schemeClr val="tx1"/>
          </a:solidFill>
          <a:latin typeface="Arial" charset="0"/>
        </a:defRPr>
      </a:lvl4pPr>
      <a:lvl5pPr algn="ctr" defTabSz="1017588" rtl="0" eaLnBrk="1" fontAlgn="base" hangingPunct="1">
        <a:spcBef>
          <a:spcPct val="0"/>
        </a:spcBef>
        <a:spcAft>
          <a:spcPct val="0"/>
        </a:spcAft>
        <a:defRPr sz="4900">
          <a:solidFill>
            <a:schemeClr val="tx1"/>
          </a:solidFill>
          <a:latin typeface="Arial" charset="0"/>
        </a:defRPr>
      </a:lvl5pPr>
      <a:lvl6pPr marL="457200" algn="ctr" defTabSz="1017588" rtl="0" eaLnBrk="1" fontAlgn="base" hangingPunct="1">
        <a:spcBef>
          <a:spcPct val="0"/>
        </a:spcBef>
        <a:spcAft>
          <a:spcPct val="0"/>
        </a:spcAft>
        <a:defRPr sz="4900">
          <a:solidFill>
            <a:schemeClr val="tx1"/>
          </a:solidFill>
          <a:latin typeface="Arial" charset="0"/>
        </a:defRPr>
      </a:lvl6pPr>
      <a:lvl7pPr marL="914400" algn="ctr" defTabSz="1017588" rtl="0" eaLnBrk="1" fontAlgn="base" hangingPunct="1">
        <a:spcBef>
          <a:spcPct val="0"/>
        </a:spcBef>
        <a:spcAft>
          <a:spcPct val="0"/>
        </a:spcAft>
        <a:defRPr sz="4900">
          <a:solidFill>
            <a:schemeClr val="tx1"/>
          </a:solidFill>
          <a:latin typeface="Arial" charset="0"/>
        </a:defRPr>
      </a:lvl7pPr>
      <a:lvl8pPr marL="1371600" algn="ctr" defTabSz="1017588" rtl="0" eaLnBrk="1" fontAlgn="base" hangingPunct="1">
        <a:spcBef>
          <a:spcPct val="0"/>
        </a:spcBef>
        <a:spcAft>
          <a:spcPct val="0"/>
        </a:spcAft>
        <a:defRPr sz="4900">
          <a:solidFill>
            <a:schemeClr val="tx1"/>
          </a:solidFill>
          <a:latin typeface="Arial" charset="0"/>
        </a:defRPr>
      </a:lvl8pPr>
      <a:lvl9pPr marL="1828800" algn="ctr" defTabSz="1017588" rtl="0" eaLnBrk="1" fontAlgn="base" hangingPunct="1">
        <a:spcBef>
          <a:spcPct val="0"/>
        </a:spcBef>
        <a:spcAft>
          <a:spcPct val="0"/>
        </a:spcAft>
        <a:defRPr sz="4900">
          <a:solidFill>
            <a:schemeClr val="tx1"/>
          </a:solidFill>
          <a:latin typeface="Arial" charset="0"/>
        </a:defRPr>
      </a:lvl9pPr>
    </p:titleStyle>
    <p:bodyStyle>
      <a:lvl1pPr marL="381000" indent="-381000" algn="l" defTabSz="1017588" rtl="0" eaLnBrk="1" fontAlgn="base" hangingPunct="1">
        <a:spcBef>
          <a:spcPct val="20000"/>
        </a:spcBef>
        <a:spcAft>
          <a:spcPct val="0"/>
        </a:spcAft>
        <a:buFont typeface="Arial" charset="0"/>
        <a:buChar char="•"/>
        <a:defRPr sz="3600" kern="1200">
          <a:solidFill>
            <a:schemeClr val="tx1"/>
          </a:solidFill>
          <a:latin typeface="+mn-lt"/>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1175"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0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13"/>
          <p:cNvGrpSpPr>
            <a:grpSpLocks/>
          </p:cNvGrpSpPr>
          <p:nvPr/>
        </p:nvGrpSpPr>
        <p:grpSpPr bwMode="auto">
          <a:xfrm flipH="1">
            <a:off x="6078538" y="0"/>
            <a:ext cx="3979862" cy="1690688"/>
            <a:chOff x="-1" y="1"/>
            <a:chExt cx="3618297" cy="1491800"/>
          </a:xfrm>
        </p:grpSpPr>
        <p:sp>
          <p:nvSpPr>
            <p:cNvPr id="2" name="Isosceles Triangle 7"/>
            <p:cNvSpPr/>
            <p:nvPr/>
          </p:nvSpPr>
          <p:spPr>
            <a:xfrm rot="5400000" flipH="1">
              <a:off x="1063248" y="-1063248"/>
              <a:ext cx="1491800" cy="3618297"/>
            </a:xfrm>
            <a:prstGeom prst="triangle">
              <a:avLst>
                <a:gd name="adj" fmla="val 100000"/>
              </a:avLst>
            </a:prstGeom>
            <a:solidFill>
              <a:srgbClr val="62BA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9" name="Isosceles Triangle 8"/>
            <p:cNvSpPr/>
            <p:nvPr/>
          </p:nvSpPr>
          <p:spPr>
            <a:xfrm rot="5400000" flipH="1">
              <a:off x="423481" y="-423481"/>
              <a:ext cx="1037957" cy="1884921"/>
            </a:xfrm>
            <a:prstGeom prst="triangle">
              <a:avLst>
                <a:gd name="adj" fmla="val 100000"/>
              </a:avLst>
            </a:prstGeom>
            <a:solidFill>
              <a:srgbClr val="79C6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pic>
        <p:nvPicPr>
          <p:cNvPr id="2051" name="Picture 9" descr="ForeSee_r_c_no-ic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75" y="304800"/>
            <a:ext cx="1139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bwMode="auto">
          <a:xfrm>
            <a:off x="0" y="7432228"/>
            <a:ext cx="10058400" cy="340172"/>
          </a:xfrm>
          <a:prstGeom prst="rect">
            <a:avLst/>
          </a:prstGeom>
          <a:solidFill>
            <a:schemeClr val="bg1">
              <a:lumMod val="85000"/>
            </a:schemeClr>
          </a:solidFill>
          <a:ln w="9525">
            <a:noFill/>
            <a:miter lim="800000"/>
            <a:headEnd/>
            <a:tailEnd/>
          </a:ln>
          <a:effectLst/>
        </p:spPr>
        <p:txBody>
          <a:bodyPr wrap="none" lIns="101870" tIns="50935" rIns="101870" bIns="50935" anchor="ctr"/>
          <a:lstStyle/>
          <a:p>
            <a:pPr>
              <a:defRPr/>
            </a:pPr>
            <a:endParaRPr lang="en-US" sz="800" dirty="0">
              <a:solidFill>
                <a:schemeClr val="tx1">
                  <a:lumMod val="65000"/>
                  <a:lumOff val="35000"/>
                </a:schemeClr>
              </a:solidFill>
              <a:cs typeface="+mn-cs"/>
            </a:endParaRPr>
          </a:p>
        </p:txBody>
      </p:sp>
      <p:sp>
        <p:nvSpPr>
          <p:cNvPr id="12" name="Rectangle 11"/>
          <p:cNvSpPr/>
          <p:nvPr/>
        </p:nvSpPr>
        <p:spPr>
          <a:xfrm>
            <a:off x="9601712" y="7421595"/>
            <a:ext cx="342900" cy="238125"/>
          </a:xfrm>
          <a:prstGeom prst="rect">
            <a:avLst/>
          </a:prstGeom>
        </p:spPr>
        <p:txBody>
          <a:bodyPr wrap="none" lIns="101882" tIns="50941" rIns="101882" bIns="50941">
            <a:spAutoFit/>
          </a:bodyPr>
          <a:lstStyle/>
          <a:p>
            <a:pPr>
              <a:defRPr/>
            </a:pPr>
            <a:fld id="{F1EFAA8B-75AF-431B-9B5F-D609062E2A0C}" type="slidenum">
              <a:rPr lang="en-US" sz="900">
                <a:solidFill>
                  <a:schemeClr val="tx1">
                    <a:lumMod val="65000"/>
                    <a:lumOff val="35000"/>
                  </a:schemeClr>
                </a:solidFill>
                <a:cs typeface="+mn-cs"/>
              </a:rPr>
              <a:pPr>
                <a:defRPr/>
              </a:pPr>
              <a:t>‹#›</a:t>
            </a:fld>
            <a:endParaRPr lang="en-US" sz="900" dirty="0">
              <a:solidFill>
                <a:schemeClr val="tx1">
                  <a:lumMod val="65000"/>
                  <a:lumOff val="35000"/>
                </a:schemeClr>
              </a:solidFill>
              <a:cs typeface="+mn-cs"/>
            </a:endParaRPr>
          </a:p>
        </p:txBody>
      </p:sp>
      <p:sp>
        <p:nvSpPr>
          <p:cNvPr id="13" name="Rectangle 12"/>
          <p:cNvSpPr/>
          <p:nvPr/>
        </p:nvSpPr>
        <p:spPr>
          <a:xfrm>
            <a:off x="200919" y="7421595"/>
            <a:ext cx="1927379" cy="241376"/>
          </a:xfrm>
          <a:prstGeom prst="rect">
            <a:avLst/>
          </a:prstGeom>
        </p:spPr>
        <p:txBody>
          <a:bodyPr wrap="none" lIns="101882" tIns="50941" rIns="101882" bIns="50941">
            <a:spAutoFit/>
          </a:bodyPr>
          <a:lstStyle/>
          <a:p>
            <a:pPr algn="l"/>
            <a:r>
              <a:rPr lang="en-US" sz="900" dirty="0" smtClean="0">
                <a:solidFill>
                  <a:srgbClr val="595959"/>
                </a:solidFill>
              </a:rPr>
              <a:t>EPA.gov </a:t>
            </a:r>
            <a:r>
              <a:rPr lang="en-US" sz="900" dirty="0">
                <a:solidFill>
                  <a:srgbClr val="595959"/>
                </a:solidFill>
              </a:rPr>
              <a:t>&gt; Usability Audit Review</a:t>
            </a:r>
          </a:p>
        </p:txBody>
      </p:sp>
    </p:spTree>
  </p:cSld>
  <p:clrMap bg1="lt1" tx1="dk1" bg2="lt2" tx2="dk2" accent1="accent1" accent2="accent2" accent3="accent3" accent4="accent4" accent5="accent5" accent6="accent6" hlink="hlink" folHlink="folHlink"/>
  <p:sldLayoutIdLst>
    <p:sldLayoutId id="2147483847"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2" descr="ForeSee_r_c_no-icc.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275" y="304800"/>
            <a:ext cx="1139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26"/>
          <p:cNvSpPr/>
          <p:nvPr/>
        </p:nvSpPr>
        <p:spPr bwMode="auto">
          <a:xfrm>
            <a:off x="1309688" y="173038"/>
            <a:ext cx="8748712" cy="776287"/>
          </a:xfrm>
          <a:custGeom>
            <a:avLst/>
            <a:gdLst>
              <a:gd name="connsiteX0" fmla="*/ 0 w 7953375"/>
              <a:gd name="connsiteY0" fmla="*/ 495300 h 1009650"/>
              <a:gd name="connsiteX1" fmla="*/ 1123950 w 7953375"/>
              <a:gd name="connsiteY1" fmla="*/ 0 h 1009650"/>
              <a:gd name="connsiteX2" fmla="*/ 7943850 w 7953375"/>
              <a:gd name="connsiteY2" fmla="*/ 0 h 1009650"/>
              <a:gd name="connsiteX3" fmla="*/ 7953375 w 7953375"/>
              <a:gd name="connsiteY3" fmla="*/ 1009650 h 1009650"/>
              <a:gd name="connsiteX4" fmla="*/ 1171575 w 7953375"/>
              <a:gd name="connsiteY4" fmla="*/ 1009650 h 1009650"/>
              <a:gd name="connsiteX5" fmla="*/ 0 w 7953375"/>
              <a:gd name="connsiteY5" fmla="*/ 49530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75" h="1009650">
                <a:moveTo>
                  <a:pt x="0" y="495300"/>
                </a:moveTo>
                <a:lnTo>
                  <a:pt x="1123950" y="0"/>
                </a:lnTo>
                <a:lnTo>
                  <a:pt x="7943850" y="0"/>
                </a:lnTo>
                <a:lnTo>
                  <a:pt x="7953375" y="1009650"/>
                </a:lnTo>
                <a:lnTo>
                  <a:pt x="1171575" y="1009650"/>
                </a:lnTo>
                <a:lnTo>
                  <a:pt x="0" y="495300"/>
                </a:lnTo>
                <a:close/>
              </a:path>
            </a:pathLst>
          </a:custGeom>
          <a:gradFill>
            <a:gsLst>
              <a:gs pos="0">
                <a:schemeClr val="bg1"/>
              </a:gs>
              <a:gs pos="4000">
                <a:srgbClr val="F3C0B7"/>
              </a:gs>
              <a:gs pos="17000">
                <a:srgbClr val="E56655"/>
              </a:gs>
            </a:gsLst>
            <a:lin ang="0" scaled="0"/>
          </a:gradFill>
          <a:ln w="9525" cap="flat" cmpd="sng" algn="ctr">
            <a:noFill/>
            <a:prstDash val="solid"/>
            <a:round/>
            <a:headEnd type="none" w="med" len="med"/>
            <a:tailEnd type="none" w="med" len="med"/>
          </a:ln>
          <a:effectLst/>
        </p:spPr>
        <p:txBody>
          <a:bodyPr lIns="101882" tIns="50941" rIns="101882" bIns="50941"/>
          <a:lstStyle/>
          <a:p>
            <a:pPr marL="383829" indent="-256475" algn="l" defTabSz="1018824">
              <a:lnSpc>
                <a:spcPct val="90000"/>
              </a:lnSpc>
              <a:spcBef>
                <a:spcPct val="20000"/>
              </a:spcBef>
              <a:buFontTx/>
              <a:buChar char="–"/>
              <a:defRPr/>
            </a:pPr>
            <a:endParaRPr lang="en-US" sz="1800">
              <a:solidFill>
                <a:schemeClr val="tx1">
                  <a:lumMod val="65000"/>
                  <a:lumOff val="35000"/>
                </a:schemeClr>
              </a:solidFill>
              <a:cs typeface="+mn-cs"/>
            </a:endParaRPr>
          </a:p>
        </p:txBody>
      </p:sp>
      <p:sp>
        <p:nvSpPr>
          <p:cNvPr id="7" name="Rectangle 3"/>
          <p:cNvSpPr>
            <a:spLocks noChangeArrowheads="1"/>
          </p:cNvSpPr>
          <p:nvPr/>
        </p:nvSpPr>
        <p:spPr bwMode="auto">
          <a:xfrm>
            <a:off x="0" y="7432228"/>
            <a:ext cx="10058400" cy="340172"/>
          </a:xfrm>
          <a:prstGeom prst="rect">
            <a:avLst/>
          </a:prstGeom>
          <a:solidFill>
            <a:schemeClr val="bg1">
              <a:lumMod val="85000"/>
            </a:schemeClr>
          </a:solidFill>
          <a:ln w="9525">
            <a:noFill/>
            <a:miter lim="800000"/>
            <a:headEnd/>
            <a:tailEnd/>
          </a:ln>
          <a:effectLst/>
        </p:spPr>
        <p:txBody>
          <a:bodyPr wrap="none" lIns="101870" tIns="50935" rIns="101870" bIns="50935" anchor="ctr"/>
          <a:lstStyle/>
          <a:p>
            <a:pPr>
              <a:defRPr/>
            </a:pPr>
            <a:endParaRPr lang="en-US" sz="800" dirty="0">
              <a:solidFill>
                <a:schemeClr val="tx1">
                  <a:lumMod val="65000"/>
                  <a:lumOff val="35000"/>
                </a:schemeClr>
              </a:solidFill>
              <a:cs typeface="+mn-cs"/>
            </a:endParaRPr>
          </a:p>
        </p:txBody>
      </p:sp>
      <p:sp>
        <p:nvSpPr>
          <p:cNvPr id="9" name="Rectangle 8"/>
          <p:cNvSpPr/>
          <p:nvPr/>
        </p:nvSpPr>
        <p:spPr>
          <a:xfrm>
            <a:off x="9601712" y="7421595"/>
            <a:ext cx="342900" cy="238125"/>
          </a:xfrm>
          <a:prstGeom prst="rect">
            <a:avLst/>
          </a:prstGeom>
        </p:spPr>
        <p:txBody>
          <a:bodyPr wrap="none" lIns="101882" tIns="50941" rIns="101882" bIns="50941">
            <a:spAutoFit/>
          </a:bodyPr>
          <a:lstStyle/>
          <a:p>
            <a:pPr>
              <a:defRPr/>
            </a:pPr>
            <a:fld id="{F1EFAA8B-75AF-431B-9B5F-D609062E2A0C}" type="slidenum">
              <a:rPr lang="en-US" sz="900">
                <a:solidFill>
                  <a:schemeClr val="tx1">
                    <a:lumMod val="65000"/>
                    <a:lumOff val="35000"/>
                  </a:schemeClr>
                </a:solidFill>
                <a:cs typeface="+mn-cs"/>
              </a:rPr>
              <a:pPr>
                <a:defRPr/>
              </a:pPr>
              <a:t>‹#›</a:t>
            </a:fld>
            <a:endParaRPr lang="en-US" sz="900" dirty="0">
              <a:solidFill>
                <a:schemeClr val="tx1">
                  <a:lumMod val="65000"/>
                  <a:lumOff val="35000"/>
                </a:schemeClr>
              </a:solidFill>
              <a:cs typeface="+mn-cs"/>
            </a:endParaRPr>
          </a:p>
        </p:txBody>
      </p:sp>
      <p:sp>
        <p:nvSpPr>
          <p:cNvPr id="10" name="Rectangle 9"/>
          <p:cNvSpPr/>
          <p:nvPr/>
        </p:nvSpPr>
        <p:spPr>
          <a:xfrm>
            <a:off x="200919" y="7421595"/>
            <a:ext cx="1927379" cy="241376"/>
          </a:xfrm>
          <a:prstGeom prst="rect">
            <a:avLst/>
          </a:prstGeom>
        </p:spPr>
        <p:txBody>
          <a:bodyPr wrap="none" lIns="101882" tIns="50941" rIns="101882" bIns="50941">
            <a:spAutoFit/>
          </a:bodyPr>
          <a:lstStyle/>
          <a:p>
            <a:pPr algn="l"/>
            <a:r>
              <a:rPr lang="en-US" sz="900" dirty="0" smtClean="0">
                <a:solidFill>
                  <a:srgbClr val="595959"/>
                </a:solidFill>
              </a:rPr>
              <a:t>EPA.gov </a:t>
            </a:r>
            <a:r>
              <a:rPr lang="en-US" sz="900" dirty="0">
                <a:solidFill>
                  <a:srgbClr val="595959"/>
                </a:solidFill>
              </a:rPr>
              <a:t>&gt; Usability Audit Review</a:t>
            </a:r>
          </a:p>
        </p:txBody>
      </p:sp>
    </p:spTree>
  </p:cSld>
  <p:clrMap bg1="lt1" tx1="dk1" bg2="lt2" tx2="dk2" accent1="accent1" accent2="accent2" accent3="accent3" accent4="accent4" accent5="accent5" accent6="accent6" hlink="hlink" folHlink="folHlink"/>
  <p:sldLayoutIdLst>
    <p:sldLayoutId id="2147483825" r:id="rId1"/>
    <p:sldLayoutId id="2147483823" r:id="rId2"/>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100" b="1">
          <a:solidFill>
            <a:schemeClr val="bg1"/>
          </a:solidFill>
          <a:latin typeface="+mj-lt"/>
          <a:ea typeface="+mj-ea"/>
          <a:cs typeface="+mj-cs"/>
        </a:defRPr>
      </a:lvl1pPr>
      <a:lvl2pPr algn="l" rtl="0" eaLnBrk="1" fontAlgn="base" hangingPunct="1">
        <a:spcBef>
          <a:spcPct val="0"/>
        </a:spcBef>
        <a:spcAft>
          <a:spcPct val="0"/>
        </a:spcAft>
        <a:defRPr sz="3100" b="1">
          <a:solidFill>
            <a:schemeClr val="bg1"/>
          </a:solidFill>
          <a:latin typeface="Arial" charset="0"/>
        </a:defRPr>
      </a:lvl2pPr>
      <a:lvl3pPr algn="l" rtl="0" eaLnBrk="1" fontAlgn="base" hangingPunct="1">
        <a:spcBef>
          <a:spcPct val="0"/>
        </a:spcBef>
        <a:spcAft>
          <a:spcPct val="0"/>
        </a:spcAft>
        <a:defRPr sz="3100" b="1">
          <a:solidFill>
            <a:schemeClr val="bg1"/>
          </a:solidFill>
          <a:latin typeface="Arial" charset="0"/>
        </a:defRPr>
      </a:lvl3pPr>
      <a:lvl4pPr algn="l" rtl="0" eaLnBrk="1" fontAlgn="base" hangingPunct="1">
        <a:spcBef>
          <a:spcPct val="0"/>
        </a:spcBef>
        <a:spcAft>
          <a:spcPct val="0"/>
        </a:spcAft>
        <a:defRPr sz="3100" b="1">
          <a:solidFill>
            <a:schemeClr val="bg1"/>
          </a:solidFill>
          <a:latin typeface="Arial" charset="0"/>
        </a:defRPr>
      </a:lvl4pPr>
      <a:lvl5pPr algn="l" rtl="0" eaLnBrk="1" fontAlgn="base" hangingPunct="1">
        <a:spcBef>
          <a:spcPct val="0"/>
        </a:spcBef>
        <a:spcAft>
          <a:spcPct val="0"/>
        </a:spcAft>
        <a:defRPr sz="3100" b="1">
          <a:solidFill>
            <a:schemeClr val="bg1"/>
          </a:solidFill>
          <a:latin typeface="Arial" charset="0"/>
        </a:defRPr>
      </a:lvl5pPr>
      <a:lvl6pPr marL="509412" algn="l" rtl="0" eaLnBrk="1" fontAlgn="base" hangingPunct="1">
        <a:spcBef>
          <a:spcPct val="0"/>
        </a:spcBef>
        <a:spcAft>
          <a:spcPct val="0"/>
        </a:spcAft>
        <a:defRPr sz="3100" b="1">
          <a:solidFill>
            <a:schemeClr val="bg1"/>
          </a:solidFill>
          <a:latin typeface="Arial" charset="0"/>
        </a:defRPr>
      </a:lvl6pPr>
      <a:lvl7pPr marL="1018824" algn="l" rtl="0" eaLnBrk="1" fontAlgn="base" hangingPunct="1">
        <a:spcBef>
          <a:spcPct val="0"/>
        </a:spcBef>
        <a:spcAft>
          <a:spcPct val="0"/>
        </a:spcAft>
        <a:defRPr sz="3100" b="1">
          <a:solidFill>
            <a:schemeClr val="bg1"/>
          </a:solidFill>
          <a:latin typeface="Arial" charset="0"/>
        </a:defRPr>
      </a:lvl7pPr>
      <a:lvl8pPr marL="1528237" algn="l" rtl="0" eaLnBrk="1" fontAlgn="base" hangingPunct="1">
        <a:spcBef>
          <a:spcPct val="0"/>
        </a:spcBef>
        <a:spcAft>
          <a:spcPct val="0"/>
        </a:spcAft>
        <a:defRPr sz="3100" b="1">
          <a:solidFill>
            <a:schemeClr val="bg1"/>
          </a:solidFill>
          <a:latin typeface="Arial" charset="0"/>
        </a:defRPr>
      </a:lvl8pPr>
      <a:lvl9pPr marL="2037649" algn="l" rtl="0" eaLnBrk="1" fontAlgn="base" hangingPunct="1">
        <a:spcBef>
          <a:spcPct val="0"/>
        </a:spcBef>
        <a:spcAft>
          <a:spcPct val="0"/>
        </a:spcAft>
        <a:defRPr sz="3100" b="1">
          <a:solidFill>
            <a:schemeClr val="bg1"/>
          </a:solidFill>
          <a:latin typeface="Arial" charset="0"/>
        </a:defRPr>
      </a:lvl9pPr>
    </p:titleStyle>
    <p:bodyStyle>
      <a:lvl1pPr marL="381000" indent="-381000" algn="l" rtl="0" eaLnBrk="1" fontAlgn="base" hangingPunct="1">
        <a:spcBef>
          <a:spcPct val="20000"/>
        </a:spcBef>
        <a:spcAft>
          <a:spcPct val="0"/>
        </a:spcAft>
        <a:defRPr sz="1000">
          <a:solidFill>
            <a:schemeClr val="tx1"/>
          </a:solidFill>
          <a:latin typeface="+mn-lt"/>
          <a:ea typeface="+mn-ea"/>
          <a:cs typeface="+mn-cs"/>
        </a:defRPr>
      </a:lvl1pPr>
      <a:lvl2pPr marL="827088" indent="-317500" algn="l" rtl="0" eaLnBrk="1" fontAlgn="base" hangingPunct="1">
        <a:spcBef>
          <a:spcPct val="20000"/>
        </a:spcBef>
        <a:spcAft>
          <a:spcPct val="0"/>
        </a:spcAft>
        <a:buChar char="–"/>
        <a:defRPr sz="2200">
          <a:solidFill>
            <a:schemeClr val="tx1"/>
          </a:solidFill>
          <a:latin typeface="+mn-lt"/>
        </a:defRPr>
      </a:lvl2pPr>
      <a:lvl3pPr marL="1273175" indent="-254000" algn="l" rtl="0" eaLnBrk="1" fontAlgn="base" hangingPunct="1">
        <a:spcBef>
          <a:spcPct val="20000"/>
        </a:spcBef>
        <a:spcAft>
          <a:spcPct val="0"/>
        </a:spcAft>
        <a:buChar char="•"/>
        <a:defRPr sz="2700">
          <a:solidFill>
            <a:schemeClr val="tx1"/>
          </a:solidFill>
          <a:latin typeface="+mn-lt"/>
        </a:defRPr>
      </a:lvl3pPr>
      <a:lvl4pPr marL="1782763" indent="-254000" algn="l" rtl="0" eaLnBrk="1" fontAlgn="base" hangingPunct="1">
        <a:spcBef>
          <a:spcPct val="20000"/>
        </a:spcBef>
        <a:spcAft>
          <a:spcPct val="0"/>
        </a:spcAft>
        <a:buChar char="–"/>
        <a:defRPr sz="2200">
          <a:solidFill>
            <a:schemeClr val="tx1"/>
          </a:solidFill>
          <a:latin typeface="+mn-lt"/>
        </a:defRPr>
      </a:lvl4pPr>
      <a:lvl5pPr marL="2292350" indent="-254000" algn="l" rtl="0" eaLnBrk="1" fontAlgn="base" hangingPunct="1">
        <a:spcBef>
          <a:spcPct val="20000"/>
        </a:spcBef>
        <a:spcAft>
          <a:spcPct val="0"/>
        </a:spcAft>
        <a:buChar char="»"/>
        <a:defRPr sz="2200">
          <a:solidFill>
            <a:schemeClr val="tx1"/>
          </a:solidFill>
          <a:latin typeface="+mn-lt"/>
        </a:defRPr>
      </a:lvl5pPr>
      <a:lvl6pPr marL="2801767" indent="-254706" algn="l" rtl="0" eaLnBrk="1" fontAlgn="base" hangingPunct="1">
        <a:spcBef>
          <a:spcPct val="20000"/>
        </a:spcBef>
        <a:spcAft>
          <a:spcPct val="0"/>
        </a:spcAft>
        <a:buChar char="»"/>
        <a:defRPr sz="2200">
          <a:solidFill>
            <a:schemeClr val="tx1"/>
          </a:solidFill>
          <a:latin typeface="+mn-lt"/>
        </a:defRPr>
      </a:lvl6pPr>
      <a:lvl7pPr marL="3311180" indent="-254706" algn="l" rtl="0" eaLnBrk="1" fontAlgn="base" hangingPunct="1">
        <a:spcBef>
          <a:spcPct val="20000"/>
        </a:spcBef>
        <a:spcAft>
          <a:spcPct val="0"/>
        </a:spcAft>
        <a:buChar char="»"/>
        <a:defRPr sz="2200">
          <a:solidFill>
            <a:schemeClr val="tx1"/>
          </a:solidFill>
          <a:latin typeface="+mn-lt"/>
        </a:defRPr>
      </a:lvl7pPr>
      <a:lvl8pPr marL="3820592" indent="-254706" algn="l" rtl="0" eaLnBrk="1" fontAlgn="base" hangingPunct="1">
        <a:spcBef>
          <a:spcPct val="20000"/>
        </a:spcBef>
        <a:spcAft>
          <a:spcPct val="0"/>
        </a:spcAft>
        <a:buChar char="»"/>
        <a:defRPr sz="2200">
          <a:solidFill>
            <a:schemeClr val="tx1"/>
          </a:solidFill>
          <a:latin typeface="+mn-lt"/>
        </a:defRPr>
      </a:lvl8pPr>
      <a:lvl9pPr marL="4330004" indent="-254706"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9" name="Picture 13" descr="ForeSee_r_c_no-ic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130175"/>
            <a:ext cx="86201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bwMode="auto">
          <a:xfrm>
            <a:off x="1139825" y="77788"/>
            <a:ext cx="6616700" cy="488950"/>
          </a:xfrm>
          <a:custGeom>
            <a:avLst/>
            <a:gdLst>
              <a:gd name="connsiteX0" fmla="*/ 0 w 7953375"/>
              <a:gd name="connsiteY0" fmla="*/ 495300 h 1009650"/>
              <a:gd name="connsiteX1" fmla="*/ 1123950 w 7953375"/>
              <a:gd name="connsiteY1" fmla="*/ 0 h 1009650"/>
              <a:gd name="connsiteX2" fmla="*/ 7943850 w 7953375"/>
              <a:gd name="connsiteY2" fmla="*/ 0 h 1009650"/>
              <a:gd name="connsiteX3" fmla="*/ 7953375 w 7953375"/>
              <a:gd name="connsiteY3" fmla="*/ 1009650 h 1009650"/>
              <a:gd name="connsiteX4" fmla="*/ 1171575 w 7953375"/>
              <a:gd name="connsiteY4" fmla="*/ 1009650 h 1009650"/>
              <a:gd name="connsiteX5" fmla="*/ 0 w 7953375"/>
              <a:gd name="connsiteY5" fmla="*/ 49530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75" h="1009650">
                <a:moveTo>
                  <a:pt x="0" y="495300"/>
                </a:moveTo>
                <a:lnTo>
                  <a:pt x="1123950" y="0"/>
                </a:lnTo>
                <a:lnTo>
                  <a:pt x="7943850" y="0"/>
                </a:lnTo>
                <a:lnTo>
                  <a:pt x="7953375" y="1009650"/>
                </a:lnTo>
                <a:lnTo>
                  <a:pt x="1171575" y="1009650"/>
                </a:lnTo>
                <a:lnTo>
                  <a:pt x="0" y="495300"/>
                </a:lnTo>
                <a:close/>
              </a:path>
            </a:pathLst>
          </a:custGeom>
          <a:gradFill>
            <a:gsLst>
              <a:gs pos="0">
                <a:schemeClr val="bg1"/>
              </a:gs>
              <a:gs pos="4000">
                <a:srgbClr val="F3C0B7"/>
              </a:gs>
              <a:gs pos="17000">
                <a:srgbClr val="E56655"/>
              </a:gs>
            </a:gsLst>
            <a:lin ang="0" scaled="0"/>
          </a:gradFill>
          <a:ln w="9525" cap="flat" cmpd="sng" algn="ctr">
            <a:noFill/>
            <a:prstDash val="solid"/>
            <a:round/>
            <a:headEnd type="none" w="med" len="med"/>
            <a:tailEnd type="none" w="med" len="med"/>
          </a:ln>
          <a:effectLst/>
        </p:spPr>
        <p:txBody>
          <a:bodyPr lIns="101882" tIns="50941" rIns="101882" bIns="50941"/>
          <a:lstStyle/>
          <a:p>
            <a:pPr marL="383829" indent="-256475" algn="l" defTabSz="1018824">
              <a:lnSpc>
                <a:spcPct val="90000"/>
              </a:lnSpc>
              <a:spcBef>
                <a:spcPct val="20000"/>
              </a:spcBef>
              <a:buFontTx/>
              <a:buChar char="–"/>
              <a:defRPr/>
            </a:pPr>
            <a:endParaRPr lang="en-US" sz="1800">
              <a:solidFill>
                <a:schemeClr val="tx1">
                  <a:lumMod val="65000"/>
                  <a:lumOff val="35000"/>
                </a:schemeClr>
              </a:solidFill>
              <a:cs typeface="+mn-cs"/>
            </a:endParaRPr>
          </a:p>
        </p:txBody>
      </p:sp>
      <p:sp>
        <p:nvSpPr>
          <p:cNvPr id="16" name="Rectangle 15"/>
          <p:cNvSpPr/>
          <p:nvPr/>
        </p:nvSpPr>
        <p:spPr bwMode="auto">
          <a:xfrm>
            <a:off x="7742238" y="76200"/>
            <a:ext cx="2316162" cy="490538"/>
          </a:xfrm>
          <a:prstGeom prst="rect">
            <a:avLst/>
          </a:prstGeom>
          <a:solidFill>
            <a:srgbClr val="E56655"/>
          </a:solidFill>
          <a:ln w="28575" cap="flat" cmpd="sng" algn="ctr">
            <a:noFill/>
            <a:prstDash val="solid"/>
            <a:round/>
            <a:headEnd type="none" w="med" len="med"/>
            <a:tailEnd type="none" w="med" len="med"/>
          </a:ln>
          <a:effectLst/>
        </p:spPr>
        <p:txBody>
          <a:bodyPr wrap="none" anchor="ctr"/>
          <a:lstStyle/>
          <a:p>
            <a:pPr defTabSz="1019175">
              <a:defRPr/>
            </a:pPr>
            <a:endParaRPr lang="en-US">
              <a:solidFill>
                <a:schemeClr val="tx1"/>
              </a:solidFill>
              <a:cs typeface="+mn-cs"/>
            </a:endParaRPr>
          </a:p>
        </p:txBody>
      </p:sp>
      <p:sp>
        <p:nvSpPr>
          <p:cNvPr id="8" name="Rectangle 3"/>
          <p:cNvSpPr>
            <a:spLocks noChangeArrowheads="1"/>
          </p:cNvSpPr>
          <p:nvPr/>
        </p:nvSpPr>
        <p:spPr bwMode="auto">
          <a:xfrm>
            <a:off x="0" y="7432228"/>
            <a:ext cx="10058400" cy="340172"/>
          </a:xfrm>
          <a:prstGeom prst="rect">
            <a:avLst/>
          </a:prstGeom>
          <a:solidFill>
            <a:schemeClr val="bg1">
              <a:lumMod val="85000"/>
            </a:schemeClr>
          </a:solidFill>
          <a:ln w="9525">
            <a:noFill/>
            <a:miter lim="800000"/>
            <a:headEnd/>
            <a:tailEnd/>
          </a:ln>
          <a:effectLst/>
        </p:spPr>
        <p:txBody>
          <a:bodyPr wrap="none" lIns="101870" tIns="50935" rIns="101870" bIns="50935" anchor="ctr"/>
          <a:lstStyle/>
          <a:p>
            <a:pPr>
              <a:defRPr/>
            </a:pPr>
            <a:endParaRPr lang="en-US" sz="800" dirty="0">
              <a:solidFill>
                <a:schemeClr val="tx1">
                  <a:lumMod val="65000"/>
                  <a:lumOff val="35000"/>
                </a:schemeClr>
              </a:solidFill>
              <a:cs typeface="+mn-cs"/>
            </a:endParaRPr>
          </a:p>
        </p:txBody>
      </p:sp>
      <p:sp>
        <p:nvSpPr>
          <p:cNvPr id="9" name="Rectangle 8"/>
          <p:cNvSpPr/>
          <p:nvPr/>
        </p:nvSpPr>
        <p:spPr>
          <a:xfrm>
            <a:off x="9601712" y="7421595"/>
            <a:ext cx="342900" cy="238125"/>
          </a:xfrm>
          <a:prstGeom prst="rect">
            <a:avLst/>
          </a:prstGeom>
        </p:spPr>
        <p:txBody>
          <a:bodyPr wrap="none" lIns="101882" tIns="50941" rIns="101882" bIns="50941">
            <a:spAutoFit/>
          </a:bodyPr>
          <a:lstStyle/>
          <a:p>
            <a:pPr>
              <a:defRPr/>
            </a:pPr>
            <a:fld id="{F1EFAA8B-75AF-431B-9B5F-D609062E2A0C}" type="slidenum">
              <a:rPr lang="en-US" sz="900">
                <a:solidFill>
                  <a:schemeClr val="tx1">
                    <a:lumMod val="65000"/>
                    <a:lumOff val="35000"/>
                  </a:schemeClr>
                </a:solidFill>
                <a:cs typeface="+mn-cs"/>
              </a:rPr>
              <a:pPr>
                <a:defRPr/>
              </a:pPr>
              <a:t>‹#›</a:t>
            </a:fld>
            <a:endParaRPr lang="en-US" sz="900" dirty="0">
              <a:solidFill>
                <a:schemeClr val="tx1">
                  <a:lumMod val="65000"/>
                  <a:lumOff val="35000"/>
                </a:schemeClr>
              </a:solidFill>
              <a:cs typeface="+mn-cs"/>
            </a:endParaRPr>
          </a:p>
        </p:txBody>
      </p:sp>
      <p:sp>
        <p:nvSpPr>
          <p:cNvPr id="12" name="Rectangle 11"/>
          <p:cNvSpPr/>
          <p:nvPr/>
        </p:nvSpPr>
        <p:spPr>
          <a:xfrm>
            <a:off x="200919" y="7421595"/>
            <a:ext cx="1927379" cy="241376"/>
          </a:xfrm>
          <a:prstGeom prst="rect">
            <a:avLst/>
          </a:prstGeom>
        </p:spPr>
        <p:txBody>
          <a:bodyPr wrap="none" lIns="101882" tIns="50941" rIns="101882" bIns="50941">
            <a:spAutoFit/>
          </a:bodyPr>
          <a:lstStyle/>
          <a:p>
            <a:pPr algn="l"/>
            <a:r>
              <a:rPr lang="en-US" sz="900" dirty="0" smtClean="0">
                <a:solidFill>
                  <a:srgbClr val="595959"/>
                </a:solidFill>
              </a:rPr>
              <a:t>EPA.gov </a:t>
            </a:r>
            <a:r>
              <a:rPr lang="en-US" sz="900" dirty="0">
                <a:solidFill>
                  <a:srgbClr val="595959"/>
                </a:solidFill>
              </a:rPr>
              <a:t>&gt; Usability Audit Review</a:t>
            </a:r>
          </a:p>
        </p:txBody>
      </p:sp>
    </p:spTree>
  </p:cSld>
  <p:clrMap bg1="lt1" tx1="dk1" bg2="lt2" tx2="dk2" accent1="accent1" accent2="accent2" accent3="accent3" accent4="accent4" accent5="accent5" accent6="accent6" hlink="hlink" folHlink="folHlink"/>
  <p:sldLayoutIdLst>
    <p:sldLayoutId id="2147483831" r:id="rId1"/>
  </p:sldLayoutIdLst>
  <p:timing>
    <p:tnLst>
      <p:par>
        <p:cTn id="1" dur="indefinite" restart="never" nodeType="tmRoot"/>
      </p:par>
    </p:tnLst>
  </p:timing>
  <p:hf sldNum="0" hdr="0" ftr="0" dt="0"/>
  <p:txStyles>
    <p:titleStyle>
      <a:lvl1pPr algn="ctr" defTabSz="1019175" rtl="0" eaLnBrk="0" fontAlgn="base" hangingPunct="0">
        <a:spcBef>
          <a:spcPct val="0"/>
        </a:spcBef>
        <a:spcAft>
          <a:spcPct val="0"/>
        </a:spcAft>
        <a:defRPr sz="3200" b="1">
          <a:solidFill>
            <a:schemeClr val="tx1"/>
          </a:solidFill>
          <a:latin typeface="+mj-lt"/>
          <a:ea typeface="+mj-ea"/>
          <a:cs typeface="+mj-cs"/>
        </a:defRPr>
      </a:lvl1pPr>
      <a:lvl2pPr algn="ctr" defTabSz="1019175" rtl="0" eaLnBrk="0" fontAlgn="base" hangingPunct="0">
        <a:spcBef>
          <a:spcPct val="0"/>
        </a:spcBef>
        <a:spcAft>
          <a:spcPct val="0"/>
        </a:spcAft>
        <a:defRPr sz="3200" b="1">
          <a:solidFill>
            <a:schemeClr val="tx1"/>
          </a:solidFill>
          <a:latin typeface="Arial" charset="0"/>
        </a:defRPr>
      </a:lvl2pPr>
      <a:lvl3pPr algn="ctr" defTabSz="1019175" rtl="0" eaLnBrk="0" fontAlgn="base" hangingPunct="0">
        <a:spcBef>
          <a:spcPct val="0"/>
        </a:spcBef>
        <a:spcAft>
          <a:spcPct val="0"/>
        </a:spcAft>
        <a:defRPr sz="3200" b="1">
          <a:solidFill>
            <a:schemeClr val="tx1"/>
          </a:solidFill>
          <a:latin typeface="Arial" charset="0"/>
        </a:defRPr>
      </a:lvl3pPr>
      <a:lvl4pPr algn="ctr" defTabSz="1019175" rtl="0" eaLnBrk="0" fontAlgn="base" hangingPunct="0">
        <a:spcBef>
          <a:spcPct val="0"/>
        </a:spcBef>
        <a:spcAft>
          <a:spcPct val="0"/>
        </a:spcAft>
        <a:defRPr sz="3200" b="1">
          <a:solidFill>
            <a:schemeClr val="tx1"/>
          </a:solidFill>
          <a:latin typeface="Arial" charset="0"/>
        </a:defRPr>
      </a:lvl4pPr>
      <a:lvl5pPr algn="ctr" defTabSz="1019175" rtl="0" eaLnBrk="0" fontAlgn="base" hangingPunct="0">
        <a:spcBef>
          <a:spcPct val="0"/>
        </a:spcBef>
        <a:spcAft>
          <a:spcPct val="0"/>
        </a:spcAft>
        <a:defRPr sz="3200" b="1">
          <a:solidFill>
            <a:schemeClr val="tx1"/>
          </a:solidFill>
          <a:latin typeface="Arial" charset="0"/>
        </a:defRPr>
      </a:lvl5pPr>
      <a:lvl6pPr marL="457200" algn="ctr" defTabSz="1019175" rtl="0" fontAlgn="base">
        <a:spcBef>
          <a:spcPct val="0"/>
        </a:spcBef>
        <a:spcAft>
          <a:spcPct val="0"/>
        </a:spcAft>
        <a:defRPr sz="3200" b="1">
          <a:solidFill>
            <a:schemeClr val="tx1"/>
          </a:solidFill>
          <a:latin typeface="Arial" charset="0"/>
        </a:defRPr>
      </a:lvl6pPr>
      <a:lvl7pPr marL="914400" algn="ctr" defTabSz="1019175" rtl="0" fontAlgn="base">
        <a:spcBef>
          <a:spcPct val="0"/>
        </a:spcBef>
        <a:spcAft>
          <a:spcPct val="0"/>
        </a:spcAft>
        <a:defRPr sz="3200" b="1">
          <a:solidFill>
            <a:schemeClr val="tx1"/>
          </a:solidFill>
          <a:latin typeface="Arial" charset="0"/>
        </a:defRPr>
      </a:lvl7pPr>
      <a:lvl8pPr marL="1371600" algn="ctr" defTabSz="1019175" rtl="0" fontAlgn="base">
        <a:spcBef>
          <a:spcPct val="0"/>
        </a:spcBef>
        <a:spcAft>
          <a:spcPct val="0"/>
        </a:spcAft>
        <a:defRPr sz="3200" b="1">
          <a:solidFill>
            <a:schemeClr val="tx1"/>
          </a:solidFill>
          <a:latin typeface="Arial" charset="0"/>
        </a:defRPr>
      </a:lvl8pPr>
      <a:lvl9pPr marL="1828800" algn="ctr" defTabSz="1019175" rtl="0" fontAlgn="base">
        <a:spcBef>
          <a:spcPct val="0"/>
        </a:spcBef>
        <a:spcAft>
          <a:spcPct val="0"/>
        </a:spcAft>
        <a:defRPr sz="3200" b="1">
          <a:solidFill>
            <a:schemeClr val="tx1"/>
          </a:solidFill>
          <a:latin typeface="Arial" charset="0"/>
        </a:defRPr>
      </a:lvl9pPr>
    </p:titleStyle>
    <p:bodyStyle>
      <a:lvl1pPr marL="342900" indent="-342900" algn="l" defTabSz="1019175" rtl="0" eaLnBrk="0" fontAlgn="base" hangingPunct="0">
        <a:spcBef>
          <a:spcPct val="20000"/>
        </a:spcBef>
        <a:spcAft>
          <a:spcPct val="0"/>
        </a:spcAft>
        <a:defRPr sz="10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2" descr="ForeSee_r_c_no-ic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75" y="304800"/>
            <a:ext cx="1139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26"/>
          <p:cNvSpPr/>
          <p:nvPr/>
        </p:nvSpPr>
        <p:spPr bwMode="auto">
          <a:xfrm>
            <a:off x="1309688" y="173038"/>
            <a:ext cx="8748712" cy="776287"/>
          </a:xfrm>
          <a:custGeom>
            <a:avLst/>
            <a:gdLst>
              <a:gd name="connsiteX0" fmla="*/ 0 w 7953375"/>
              <a:gd name="connsiteY0" fmla="*/ 495300 h 1009650"/>
              <a:gd name="connsiteX1" fmla="*/ 1123950 w 7953375"/>
              <a:gd name="connsiteY1" fmla="*/ 0 h 1009650"/>
              <a:gd name="connsiteX2" fmla="*/ 7943850 w 7953375"/>
              <a:gd name="connsiteY2" fmla="*/ 0 h 1009650"/>
              <a:gd name="connsiteX3" fmla="*/ 7953375 w 7953375"/>
              <a:gd name="connsiteY3" fmla="*/ 1009650 h 1009650"/>
              <a:gd name="connsiteX4" fmla="*/ 1171575 w 7953375"/>
              <a:gd name="connsiteY4" fmla="*/ 1009650 h 1009650"/>
              <a:gd name="connsiteX5" fmla="*/ 0 w 7953375"/>
              <a:gd name="connsiteY5" fmla="*/ 49530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75" h="1009650">
                <a:moveTo>
                  <a:pt x="0" y="495300"/>
                </a:moveTo>
                <a:lnTo>
                  <a:pt x="1123950" y="0"/>
                </a:lnTo>
                <a:lnTo>
                  <a:pt x="7943850" y="0"/>
                </a:lnTo>
                <a:lnTo>
                  <a:pt x="7953375" y="1009650"/>
                </a:lnTo>
                <a:lnTo>
                  <a:pt x="1171575" y="1009650"/>
                </a:lnTo>
                <a:lnTo>
                  <a:pt x="0" y="495300"/>
                </a:lnTo>
                <a:close/>
              </a:path>
            </a:pathLst>
          </a:custGeom>
          <a:gradFill>
            <a:gsLst>
              <a:gs pos="0">
                <a:schemeClr val="bg1"/>
              </a:gs>
              <a:gs pos="4000">
                <a:srgbClr val="F3C0B7"/>
              </a:gs>
              <a:gs pos="17000">
                <a:srgbClr val="E56655"/>
              </a:gs>
            </a:gsLst>
            <a:lin ang="0" scaled="0"/>
          </a:gradFill>
          <a:ln w="9525" cap="flat" cmpd="sng" algn="ctr">
            <a:noFill/>
            <a:prstDash val="solid"/>
            <a:round/>
            <a:headEnd type="none" w="med" len="med"/>
            <a:tailEnd type="none" w="med" len="med"/>
          </a:ln>
          <a:effectLst/>
        </p:spPr>
        <p:txBody>
          <a:bodyPr lIns="101882" tIns="50941" rIns="101882" bIns="50941"/>
          <a:lstStyle/>
          <a:p>
            <a:pPr marL="383829" indent="-256475" algn="l" defTabSz="1018824">
              <a:lnSpc>
                <a:spcPct val="90000"/>
              </a:lnSpc>
              <a:spcBef>
                <a:spcPct val="20000"/>
              </a:spcBef>
              <a:buFontTx/>
              <a:buChar char="–"/>
              <a:defRPr/>
            </a:pPr>
            <a:endParaRPr lang="en-US" sz="1800">
              <a:solidFill>
                <a:schemeClr val="tx1">
                  <a:lumMod val="65000"/>
                  <a:lumOff val="35000"/>
                </a:schemeClr>
              </a:solidFill>
              <a:cs typeface="+mn-cs"/>
            </a:endParaRPr>
          </a:p>
        </p:txBody>
      </p:sp>
      <p:sp>
        <p:nvSpPr>
          <p:cNvPr id="7" name="Rectangle 3"/>
          <p:cNvSpPr>
            <a:spLocks noChangeArrowheads="1"/>
          </p:cNvSpPr>
          <p:nvPr/>
        </p:nvSpPr>
        <p:spPr bwMode="auto">
          <a:xfrm>
            <a:off x="0" y="7432228"/>
            <a:ext cx="10058400" cy="340172"/>
          </a:xfrm>
          <a:prstGeom prst="rect">
            <a:avLst/>
          </a:prstGeom>
          <a:solidFill>
            <a:schemeClr val="bg1">
              <a:lumMod val="85000"/>
            </a:schemeClr>
          </a:solidFill>
          <a:ln w="9525">
            <a:noFill/>
            <a:miter lim="800000"/>
            <a:headEnd/>
            <a:tailEnd/>
          </a:ln>
          <a:effectLst/>
        </p:spPr>
        <p:txBody>
          <a:bodyPr wrap="none" lIns="101870" tIns="50935" rIns="101870" bIns="50935" anchor="ctr"/>
          <a:lstStyle/>
          <a:p>
            <a:pPr>
              <a:defRPr/>
            </a:pPr>
            <a:endParaRPr lang="en-US" sz="800" dirty="0">
              <a:solidFill>
                <a:schemeClr val="tx1">
                  <a:lumMod val="65000"/>
                  <a:lumOff val="35000"/>
                </a:schemeClr>
              </a:solidFill>
              <a:cs typeface="+mn-cs"/>
            </a:endParaRPr>
          </a:p>
        </p:txBody>
      </p:sp>
      <p:sp>
        <p:nvSpPr>
          <p:cNvPr id="9" name="Rectangle 8"/>
          <p:cNvSpPr/>
          <p:nvPr/>
        </p:nvSpPr>
        <p:spPr>
          <a:xfrm>
            <a:off x="9601712" y="7421595"/>
            <a:ext cx="342900" cy="238125"/>
          </a:xfrm>
          <a:prstGeom prst="rect">
            <a:avLst/>
          </a:prstGeom>
        </p:spPr>
        <p:txBody>
          <a:bodyPr wrap="none" lIns="101882" tIns="50941" rIns="101882" bIns="50941">
            <a:spAutoFit/>
          </a:bodyPr>
          <a:lstStyle/>
          <a:p>
            <a:pPr>
              <a:defRPr/>
            </a:pPr>
            <a:fld id="{F1EFAA8B-75AF-431B-9B5F-D609062E2A0C}" type="slidenum">
              <a:rPr lang="en-US" sz="900">
                <a:solidFill>
                  <a:schemeClr val="tx1">
                    <a:lumMod val="65000"/>
                    <a:lumOff val="35000"/>
                  </a:schemeClr>
                </a:solidFill>
                <a:cs typeface="+mn-cs"/>
              </a:rPr>
              <a:pPr>
                <a:defRPr/>
              </a:pPr>
              <a:t>‹#›</a:t>
            </a:fld>
            <a:endParaRPr lang="en-US" sz="900" dirty="0">
              <a:solidFill>
                <a:schemeClr val="tx1">
                  <a:lumMod val="65000"/>
                  <a:lumOff val="35000"/>
                </a:schemeClr>
              </a:solidFill>
              <a:cs typeface="+mn-cs"/>
            </a:endParaRPr>
          </a:p>
        </p:txBody>
      </p:sp>
      <p:sp>
        <p:nvSpPr>
          <p:cNvPr id="10" name="Rectangle 9"/>
          <p:cNvSpPr/>
          <p:nvPr/>
        </p:nvSpPr>
        <p:spPr>
          <a:xfrm>
            <a:off x="200919" y="7421595"/>
            <a:ext cx="1927379" cy="241376"/>
          </a:xfrm>
          <a:prstGeom prst="rect">
            <a:avLst/>
          </a:prstGeom>
        </p:spPr>
        <p:txBody>
          <a:bodyPr wrap="none" lIns="101882" tIns="50941" rIns="101882" bIns="50941">
            <a:spAutoFit/>
          </a:bodyPr>
          <a:lstStyle/>
          <a:p>
            <a:pPr algn="l"/>
            <a:r>
              <a:rPr lang="en-US" sz="900" dirty="0" smtClean="0">
                <a:solidFill>
                  <a:srgbClr val="595959"/>
                </a:solidFill>
              </a:rPr>
              <a:t>EPA.gov </a:t>
            </a:r>
            <a:r>
              <a:rPr lang="en-US" sz="900" dirty="0">
                <a:solidFill>
                  <a:srgbClr val="595959"/>
                </a:solidFill>
              </a:rPr>
              <a:t>&gt; Usability Audit Review</a:t>
            </a:r>
          </a:p>
        </p:txBody>
      </p:sp>
    </p:spTree>
    <p:extLst>
      <p:ext uri="{BB962C8B-B14F-4D97-AF65-F5344CB8AC3E}">
        <p14:creationId xmlns:p14="http://schemas.microsoft.com/office/powerpoint/2010/main" val="2306139545"/>
      </p:ext>
    </p:extLst>
  </p:cSld>
  <p:clrMap bg1="lt1" tx1="dk1" bg2="lt2" tx2="dk2" accent1="accent1" accent2="accent2" accent3="accent3" accent4="accent4" accent5="accent5" accent6="accent6" hlink="hlink" folHlink="folHlink"/>
  <p:sldLayoutIdLst>
    <p:sldLayoutId id="2147483846"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100" b="1">
          <a:solidFill>
            <a:schemeClr val="bg1"/>
          </a:solidFill>
          <a:latin typeface="+mj-lt"/>
          <a:ea typeface="+mj-ea"/>
          <a:cs typeface="+mj-cs"/>
        </a:defRPr>
      </a:lvl1pPr>
      <a:lvl2pPr algn="l" rtl="0" eaLnBrk="1" fontAlgn="base" hangingPunct="1">
        <a:spcBef>
          <a:spcPct val="0"/>
        </a:spcBef>
        <a:spcAft>
          <a:spcPct val="0"/>
        </a:spcAft>
        <a:defRPr sz="3100" b="1">
          <a:solidFill>
            <a:schemeClr val="bg1"/>
          </a:solidFill>
          <a:latin typeface="Arial" charset="0"/>
        </a:defRPr>
      </a:lvl2pPr>
      <a:lvl3pPr algn="l" rtl="0" eaLnBrk="1" fontAlgn="base" hangingPunct="1">
        <a:spcBef>
          <a:spcPct val="0"/>
        </a:spcBef>
        <a:spcAft>
          <a:spcPct val="0"/>
        </a:spcAft>
        <a:defRPr sz="3100" b="1">
          <a:solidFill>
            <a:schemeClr val="bg1"/>
          </a:solidFill>
          <a:latin typeface="Arial" charset="0"/>
        </a:defRPr>
      </a:lvl3pPr>
      <a:lvl4pPr algn="l" rtl="0" eaLnBrk="1" fontAlgn="base" hangingPunct="1">
        <a:spcBef>
          <a:spcPct val="0"/>
        </a:spcBef>
        <a:spcAft>
          <a:spcPct val="0"/>
        </a:spcAft>
        <a:defRPr sz="3100" b="1">
          <a:solidFill>
            <a:schemeClr val="bg1"/>
          </a:solidFill>
          <a:latin typeface="Arial" charset="0"/>
        </a:defRPr>
      </a:lvl4pPr>
      <a:lvl5pPr algn="l" rtl="0" eaLnBrk="1" fontAlgn="base" hangingPunct="1">
        <a:spcBef>
          <a:spcPct val="0"/>
        </a:spcBef>
        <a:spcAft>
          <a:spcPct val="0"/>
        </a:spcAft>
        <a:defRPr sz="3100" b="1">
          <a:solidFill>
            <a:schemeClr val="bg1"/>
          </a:solidFill>
          <a:latin typeface="Arial" charset="0"/>
        </a:defRPr>
      </a:lvl5pPr>
      <a:lvl6pPr marL="509412" algn="l" rtl="0" eaLnBrk="1" fontAlgn="base" hangingPunct="1">
        <a:spcBef>
          <a:spcPct val="0"/>
        </a:spcBef>
        <a:spcAft>
          <a:spcPct val="0"/>
        </a:spcAft>
        <a:defRPr sz="3100" b="1">
          <a:solidFill>
            <a:schemeClr val="bg1"/>
          </a:solidFill>
          <a:latin typeface="Arial" charset="0"/>
        </a:defRPr>
      </a:lvl6pPr>
      <a:lvl7pPr marL="1018824" algn="l" rtl="0" eaLnBrk="1" fontAlgn="base" hangingPunct="1">
        <a:spcBef>
          <a:spcPct val="0"/>
        </a:spcBef>
        <a:spcAft>
          <a:spcPct val="0"/>
        </a:spcAft>
        <a:defRPr sz="3100" b="1">
          <a:solidFill>
            <a:schemeClr val="bg1"/>
          </a:solidFill>
          <a:latin typeface="Arial" charset="0"/>
        </a:defRPr>
      </a:lvl7pPr>
      <a:lvl8pPr marL="1528237" algn="l" rtl="0" eaLnBrk="1" fontAlgn="base" hangingPunct="1">
        <a:spcBef>
          <a:spcPct val="0"/>
        </a:spcBef>
        <a:spcAft>
          <a:spcPct val="0"/>
        </a:spcAft>
        <a:defRPr sz="3100" b="1">
          <a:solidFill>
            <a:schemeClr val="bg1"/>
          </a:solidFill>
          <a:latin typeface="Arial" charset="0"/>
        </a:defRPr>
      </a:lvl8pPr>
      <a:lvl9pPr marL="2037649" algn="l" rtl="0" eaLnBrk="1" fontAlgn="base" hangingPunct="1">
        <a:spcBef>
          <a:spcPct val="0"/>
        </a:spcBef>
        <a:spcAft>
          <a:spcPct val="0"/>
        </a:spcAft>
        <a:defRPr sz="3100" b="1">
          <a:solidFill>
            <a:schemeClr val="bg1"/>
          </a:solidFill>
          <a:latin typeface="Arial" charset="0"/>
        </a:defRPr>
      </a:lvl9pPr>
    </p:titleStyle>
    <p:bodyStyle>
      <a:lvl1pPr marL="381000" indent="-381000" algn="l" rtl="0" eaLnBrk="1" fontAlgn="base" hangingPunct="1">
        <a:spcBef>
          <a:spcPct val="20000"/>
        </a:spcBef>
        <a:spcAft>
          <a:spcPct val="0"/>
        </a:spcAft>
        <a:defRPr sz="1000">
          <a:solidFill>
            <a:schemeClr val="tx1"/>
          </a:solidFill>
          <a:latin typeface="+mn-lt"/>
          <a:ea typeface="+mn-ea"/>
          <a:cs typeface="+mn-cs"/>
        </a:defRPr>
      </a:lvl1pPr>
      <a:lvl2pPr marL="827088" indent="-317500" algn="l" rtl="0" eaLnBrk="1" fontAlgn="base" hangingPunct="1">
        <a:spcBef>
          <a:spcPct val="20000"/>
        </a:spcBef>
        <a:spcAft>
          <a:spcPct val="0"/>
        </a:spcAft>
        <a:buChar char="–"/>
        <a:defRPr sz="2200">
          <a:solidFill>
            <a:schemeClr val="tx1"/>
          </a:solidFill>
          <a:latin typeface="+mn-lt"/>
        </a:defRPr>
      </a:lvl2pPr>
      <a:lvl3pPr marL="1273175" indent="-254000" algn="l" rtl="0" eaLnBrk="1" fontAlgn="base" hangingPunct="1">
        <a:spcBef>
          <a:spcPct val="20000"/>
        </a:spcBef>
        <a:spcAft>
          <a:spcPct val="0"/>
        </a:spcAft>
        <a:buChar char="•"/>
        <a:defRPr sz="2700">
          <a:solidFill>
            <a:schemeClr val="tx1"/>
          </a:solidFill>
          <a:latin typeface="+mn-lt"/>
        </a:defRPr>
      </a:lvl3pPr>
      <a:lvl4pPr marL="1782763" indent="-254000" algn="l" rtl="0" eaLnBrk="1" fontAlgn="base" hangingPunct="1">
        <a:spcBef>
          <a:spcPct val="20000"/>
        </a:spcBef>
        <a:spcAft>
          <a:spcPct val="0"/>
        </a:spcAft>
        <a:buChar char="–"/>
        <a:defRPr sz="2200">
          <a:solidFill>
            <a:schemeClr val="tx1"/>
          </a:solidFill>
          <a:latin typeface="+mn-lt"/>
        </a:defRPr>
      </a:lvl4pPr>
      <a:lvl5pPr marL="2292350" indent="-254000" algn="l" rtl="0" eaLnBrk="1" fontAlgn="base" hangingPunct="1">
        <a:spcBef>
          <a:spcPct val="20000"/>
        </a:spcBef>
        <a:spcAft>
          <a:spcPct val="0"/>
        </a:spcAft>
        <a:buChar char="»"/>
        <a:defRPr sz="2200">
          <a:solidFill>
            <a:schemeClr val="tx1"/>
          </a:solidFill>
          <a:latin typeface="+mn-lt"/>
        </a:defRPr>
      </a:lvl5pPr>
      <a:lvl6pPr marL="2801767" indent="-254706" algn="l" rtl="0" eaLnBrk="1" fontAlgn="base" hangingPunct="1">
        <a:spcBef>
          <a:spcPct val="20000"/>
        </a:spcBef>
        <a:spcAft>
          <a:spcPct val="0"/>
        </a:spcAft>
        <a:buChar char="»"/>
        <a:defRPr sz="2200">
          <a:solidFill>
            <a:schemeClr val="tx1"/>
          </a:solidFill>
          <a:latin typeface="+mn-lt"/>
        </a:defRPr>
      </a:lvl6pPr>
      <a:lvl7pPr marL="3311180" indent="-254706" algn="l" rtl="0" eaLnBrk="1" fontAlgn="base" hangingPunct="1">
        <a:spcBef>
          <a:spcPct val="20000"/>
        </a:spcBef>
        <a:spcAft>
          <a:spcPct val="0"/>
        </a:spcAft>
        <a:buChar char="»"/>
        <a:defRPr sz="2200">
          <a:solidFill>
            <a:schemeClr val="tx1"/>
          </a:solidFill>
          <a:latin typeface="+mn-lt"/>
        </a:defRPr>
      </a:lvl7pPr>
      <a:lvl8pPr marL="3820592" indent="-254706" algn="l" rtl="0" eaLnBrk="1" fontAlgn="base" hangingPunct="1">
        <a:spcBef>
          <a:spcPct val="20000"/>
        </a:spcBef>
        <a:spcAft>
          <a:spcPct val="0"/>
        </a:spcAft>
        <a:buChar char="»"/>
        <a:defRPr sz="2200">
          <a:solidFill>
            <a:schemeClr val="tx1"/>
          </a:solidFill>
          <a:latin typeface="+mn-lt"/>
        </a:defRPr>
      </a:lvl8pPr>
      <a:lvl9pPr marL="4330004" indent="-254706"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10058400" cy="7772400"/>
          </a:xfrm>
          <a:prstGeom prst="rect">
            <a:avLst/>
          </a:prstGeom>
          <a:solidFill>
            <a:srgbClr val="E1523D"/>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101858" tIns="50929" rIns="101858" bIns="50929" anchor="ctr"/>
          <a:lstStyle/>
          <a:p>
            <a:pPr>
              <a:defRPr/>
            </a:pPr>
            <a:endParaRPr lang="en-US">
              <a:solidFill>
                <a:schemeClr val="lt1"/>
              </a:solidFill>
              <a:latin typeface="+mn-lt"/>
              <a:cs typeface="+mn-cs"/>
            </a:endParaRPr>
          </a:p>
        </p:txBody>
      </p:sp>
      <p:pic>
        <p:nvPicPr>
          <p:cNvPr id="12" name="Picture 11" descr="ForeSee_r_c.jpg"/>
          <p:cNvPicPr>
            <a:picLocks noChangeAspect="1"/>
          </p:cNvPicPr>
          <p:nvPr/>
        </p:nvPicPr>
        <p:blipFill>
          <a:blip r:embed="rId3" cstate="print">
            <a:duotone>
              <a:schemeClr val="bg2">
                <a:shade val="45000"/>
                <a:satMod val="135000"/>
              </a:schemeClr>
              <a:prstClr val="white"/>
            </a:duotone>
            <a:lum bright="100000" contrast="100000"/>
            <a:extLst>
              <a:ext uri="{28A0092B-C50C-407E-A947-70E740481C1C}">
                <a14:useLocalDpi xmlns:a14="http://schemas.microsoft.com/office/drawing/2010/main" val="0"/>
              </a:ext>
            </a:extLst>
          </a:blip>
          <a:stretch>
            <a:fillRect/>
          </a:stretch>
        </p:blipFill>
        <p:spPr>
          <a:xfrm>
            <a:off x="3017520" y="2867662"/>
            <a:ext cx="4107180" cy="1866895"/>
          </a:xfrm>
          <a:prstGeom prst="rect">
            <a:avLst/>
          </a:prstGeom>
          <a:noFill/>
        </p:spPr>
      </p:pic>
    </p:spTree>
  </p:cSld>
  <p:clrMap bg1="lt1" tx1="dk1" bg2="lt2" tx2="dk2" accent1="accent1" accent2="accent2" accent3="accent3" accent4="accent4" accent5="accent5" accent6="accent6" hlink="hlink" folHlink="folHlink"/>
  <p:sldLayoutIdLst>
    <p:sldLayoutId id="2147483828" r:id="rId1"/>
  </p:sldLayoutIdLst>
  <p:timing>
    <p:tnLst>
      <p:par>
        <p:cTn id="1" dur="indefinite" restart="never" nodeType="tmRoot"/>
      </p:par>
    </p:tnLst>
  </p:timing>
  <p:hf sldNum="0" hdr="0" ftr="0" dt="0"/>
  <p:txStyles>
    <p:titleStyle>
      <a:lvl1pPr algn="ctr" defTabSz="1017588" rtl="0" eaLnBrk="0" fontAlgn="base" hangingPunct="0">
        <a:spcBef>
          <a:spcPct val="0"/>
        </a:spcBef>
        <a:spcAft>
          <a:spcPct val="0"/>
        </a:spcAft>
        <a:defRPr sz="4900" kern="1200">
          <a:solidFill>
            <a:schemeClr val="tx1"/>
          </a:solidFill>
          <a:latin typeface="+mj-lt"/>
          <a:ea typeface="+mj-ea"/>
          <a:cs typeface="+mj-cs"/>
        </a:defRPr>
      </a:lvl1pPr>
      <a:lvl2pPr algn="ctr" defTabSz="1017588" rtl="0" eaLnBrk="0" fontAlgn="base" hangingPunct="0">
        <a:spcBef>
          <a:spcPct val="0"/>
        </a:spcBef>
        <a:spcAft>
          <a:spcPct val="0"/>
        </a:spcAft>
        <a:defRPr sz="4900">
          <a:solidFill>
            <a:schemeClr val="tx1"/>
          </a:solidFill>
          <a:latin typeface="Calibri" pitchFamily="34" charset="0"/>
        </a:defRPr>
      </a:lvl2pPr>
      <a:lvl3pPr algn="ctr" defTabSz="1017588" rtl="0" eaLnBrk="0" fontAlgn="base" hangingPunct="0">
        <a:spcBef>
          <a:spcPct val="0"/>
        </a:spcBef>
        <a:spcAft>
          <a:spcPct val="0"/>
        </a:spcAft>
        <a:defRPr sz="4900">
          <a:solidFill>
            <a:schemeClr val="tx1"/>
          </a:solidFill>
          <a:latin typeface="Calibri" pitchFamily="34" charset="0"/>
        </a:defRPr>
      </a:lvl3pPr>
      <a:lvl4pPr algn="ctr" defTabSz="1017588" rtl="0" eaLnBrk="0" fontAlgn="base" hangingPunct="0">
        <a:spcBef>
          <a:spcPct val="0"/>
        </a:spcBef>
        <a:spcAft>
          <a:spcPct val="0"/>
        </a:spcAft>
        <a:defRPr sz="4900">
          <a:solidFill>
            <a:schemeClr val="tx1"/>
          </a:solidFill>
          <a:latin typeface="Calibri" pitchFamily="34" charset="0"/>
        </a:defRPr>
      </a:lvl4pPr>
      <a:lvl5pPr algn="ctr" defTabSz="1017588" rtl="0" eaLnBrk="0" fontAlgn="base" hangingPunct="0">
        <a:spcBef>
          <a:spcPct val="0"/>
        </a:spcBef>
        <a:spcAft>
          <a:spcPct val="0"/>
        </a:spcAft>
        <a:defRPr sz="4900">
          <a:solidFill>
            <a:schemeClr val="tx1"/>
          </a:solidFill>
          <a:latin typeface="Calibri" pitchFamily="34" charset="0"/>
        </a:defRPr>
      </a:lvl5pPr>
      <a:lvl6pPr marL="457200" algn="ctr" defTabSz="1017588" rtl="0" fontAlgn="base">
        <a:spcBef>
          <a:spcPct val="0"/>
        </a:spcBef>
        <a:spcAft>
          <a:spcPct val="0"/>
        </a:spcAft>
        <a:defRPr sz="4900">
          <a:solidFill>
            <a:schemeClr val="tx1"/>
          </a:solidFill>
          <a:latin typeface="Calibri" pitchFamily="34" charset="0"/>
        </a:defRPr>
      </a:lvl6pPr>
      <a:lvl7pPr marL="914400" algn="ctr" defTabSz="1017588" rtl="0" fontAlgn="base">
        <a:spcBef>
          <a:spcPct val="0"/>
        </a:spcBef>
        <a:spcAft>
          <a:spcPct val="0"/>
        </a:spcAft>
        <a:defRPr sz="4900">
          <a:solidFill>
            <a:schemeClr val="tx1"/>
          </a:solidFill>
          <a:latin typeface="Calibri" pitchFamily="34" charset="0"/>
        </a:defRPr>
      </a:lvl7pPr>
      <a:lvl8pPr marL="1371600" algn="ctr" defTabSz="1017588" rtl="0" fontAlgn="base">
        <a:spcBef>
          <a:spcPct val="0"/>
        </a:spcBef>
        <a:spcAft>
          <a:spcPct val="0"/>
        </a:spcAft>
        <a:defRPr sz="4900">
          <a:solidFill>
            <a:schemeClr val="tx1"/>
          </a:solidFill>
          <a:latin typeface="Calibri" pitchFamily="34" charset="0"/>
        </a:defRPr>
      </a:lvl8pPr>
      <a:lvl9pPr marL="1828800" algn="ctr" defTabSz="1017588" rtl="0" fontAlgn="base">
        <a:spcBef>
          <a:spcPct val="0"/>
        </a:spcBef>
        <a:spcAft>
          <a:spcPct val="0"/>
        </a:spcAft>
        <a:defRPr sz="4900">
          <a:solidFill>
            <a:schemeClr val="tx1"/>
          </a:solidFill>
          <a:latin typeface="Calibri" pitchFamily="34" charset="0"/>
        </a:defRPr>
      </a:lvl9pPr>
    </p:titleStyle>
    <p:bodyStyle>
      <a:lvl1pPr marL="381000" indent="-381000" algn="l" defTabSz="1017588"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7088" indent="-317500" algn="l" defTabSz="1017588"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81175" indent="-254000" algn="l" defTabSz="10175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90763" indent="-254000" algn="l" defTabSz="10175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801112" indent="-254646" algn="l" defTabSz="101858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406" indent="-254646" algn="l" defTabSz="101858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9698" indent="-254646" algn="l" defTabSz="101858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8992" indent="-254646" algn="l" defTabSz="1018586"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2" descr="ForeSee_r_c_no-icc.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8275" y="304800"/>
            <a:ext cx="1139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26"/>
          <p:cNvSpPr/>
          <p:nvPr/>
        </p:nvSpPr>
        <p:spPr>
          <a:xfrm>
            <a:off x="1309688" y="173038"/>
            <a:ext cx="8748712" cy="776287"/>
          </a:xfrm>
          <a:custGeom>
            <a:avLst/>
            <a:gdLst>
              <a:gd name="connsiteX0" fmla="*/ 0 w 7953375"/>
              <a:gd name="connsiteY0" fmla="*/ 495300 h 1009650"/>
              <a:gd name="connsiteX1" fmla="*/ 1123950 w 7953375"/>
              <a:gd name="connsiteY1" fmla="*/ 0 h 1009650"/>
              <a:gd name="connsiteX2" fmla="*/ 7943850 w 7953375"/>
              <a:gd name="connsiteY2" fmla="*/ 0 h 1009650"/>
              <a:gd name="connsiteX3" fmla="*/ 7953375 w 7953375"/>
              <a:gd name="connsiteY3" fmla="*/ 1009650 h 1009650"/>
              <a:gd name="connsiteX4" fmla="*/ 1171575 w 7953375"/>
              <a:gd name="connsiteY4" fmla="*/ 1009650 h 1009650"/>
              <a:gd name="connsiteX5" fmla="*/ 0 w 7953375"/>
              <a:gd name="connsiteY5" fmla="*/ 49530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75" h="1009650">
                <a:moveTo>
                  <a:pt x="0" y="495300"/>
                </a:moveTo>
                <a:lnTo>
                  <a:pt x="1123950" y="0"/>
                </a:lnTo>
                <a:lnTo>
                  <a:pt x="7943850" y="0"/>
                </a:lnTo>
                <a:lnTo>
                  <a:pt x="7953375" y="1009650"/>
                </a:lnTo>
                <a:lnTo>
                  <a:pt x="1171575" y="1009650"/>
                </a:lnTo>
                <a:lnTo>
                  <a:pt x="0" y="495300"/>
                </a:lnTo>
                <a:close/>
              </a:path>
            </a:pathLst>
          </a:custGeom>
          <a:gradFill>
            <a:gsLst>
              <a:gs pos="0">
                <a:schemeClr val="bg1"/>
              </a:gs>
              <a:gs pos="4000">
                <a:srgbClr val="F3C0B7"/>
              </a:gs>
              <a:gs pos="17000">
                <a:srgbClr val="E56655"/>
              </a:gs>
            </a:gsLst>
            <a:lin ang="0" scaled="0"/>
            <a:tileRect/>
          </a:gradFill>
          <a:ln w="9525" cap="flat" cmpd="sng" algn="ctr">
            <a:noFill/>
            <a:prstDash val="solid"/>
            <a:round/>
            <a:headEnd type="none" w="med" len="med"/>
            <a:tailEnd type="none" w="med" len="med"/>
          </a:ln>
          <a:effectLst/>
        </p:spPr>
        <p:txBody>
          <a:bodyPr lIns="101882" tIns="50941" rIns="101882" bIns="50941"/>
          <a:lstStyle/>
          <a:p>
            <a:pPr marL="383829" indent="-256475" algn="l" defTabSz="1018824">
              <a:lnSpc>
                <a:spcPct val="90000"/>
              </a:lnSpc>
              <a:spcBef>
                <a:spcPct val="20000"/>
              </a:spcBef>
              <a:buFontTx/>
              <a:buChar char="–"/>
              <a:defRPr/>
            </a:pPr>
            <a:endParaRPr lang="en-US" sz="1800">
              <a:solidFill>
                <a:srgbClr val="151515">
                  <a:lumMod val="65000"/>
                  <a:lumOff val="35000"/>
                </a:srgbClr>
              </a:solidFill>
              <a:cs typeface="+mn-cs"/>
            </a:endParaRPr>
          </a:p>
        </p:txBody>
      </p:sp>
      <p:sp>
        <p:nvSpPr>
          <p:cNvPr id="7" name="Rectangle 3"/>
          <p:cNvSpPr>
            <a:spLocks noChangeArrowheads="1"/>
          </p:cNvSpPr>
          <p:nvPr/>
        </p:nvSpPr>
        <p:spPr>
          <a:xfrm>
            <a:off x="0" y="7432228"/>
            <a:ext cx="10058400" cy="340172"/>
          </a:xfrm>
          <a:prstGeom prst="rect">
            <a:avLst/>
          </a:prstGeom>
          <a:solidFill>
            <a:schemeClr val="bg1">
              <a:lumMod val="85000"/>
            </a:schemeClr>
          </a:solidFill>
          <a:ln w="9525">
            <a:noFill/>
            <a:miter lim="800000"/>
          </a:ln>
          <a:effectLst/>
        </p:spPr>
        <p:txBody>
          <a:bodyPr wrap="none" lIns="101870" tIns="50935" rIns="101870" bIns="50935" anchor="ctr"/>
          <a:lstStyle/>
          <a:p>
            <a:pPr>
              <a:defRPr/>
            </a:pPr>
            <a:endParaRPr lang="en-US" sz="800">
              <a:solidFill>
                <a:srgbClr val="151515">
                  <a:lumMod val="65000"/>
                  <a:lumOff val="35000"/>
                </a:srgbClr>
              </a:solidFill>
              <a:cs typeface="+mn-cs"/>
            </a:endParaRPr>
          </a:p>
        </p:txBody>
      </p:sp>
      <p:sp>
        <p:nvSpPr>
          <p:cNvPr id="9" name="Rectangle 8"/>
          <p:cNvSpPr/>
          <p:nvPr/>
        </p:nvSpPr>
        <p:spPr>
          <a:xfrm>
            <a:off x="9601712" y="7421595"/>
            <a:ext cx="342900" cy="238125"/>
          </a:xfrm>
          <a:prstGeom prst="rect">
            <a:avLst/>
          </a:prstGeom>
        </p:spPr>
        <p:txBody>
          <a:bodyPr wrap="none" lIns="101882" tIns="50941" rIns="101882" bIns="50941">
            <a:spAutoFit/>
          </a:bodyPr>
          <a:lstStyle/>
          <a:p>
            <a:pPr>
              <a:defRPr/>
            </a:pPr>
            <a:fld id="{F1EFAA8B-75AF-431B-9B5F-D609062E2A0C}" type="slidenum">
              <a:rPr lang="en-US" sz="900">
                <a:solidFill>
                  <a:srgbClr val="151515">
                    <a:lumMod val="65000"/>
                    <a:lumOff val="35000"/>
                  </a:srgbClr>
                </a:solidFill>
                <a:cs typeface="+mn-cs"/>
              </a:rPr>
              <a:pPr>
                <a:defRPr/>
              </a:pPr>
              <a:t>‹#›</a:t>
            </a:fld>
            <a:endParaRPr lang="en-US" sz="900">
              <a:solidFill>
                <a:srgbClr val="151515">
                  <a:lumMod val="65000"/>
                  <a:lumOff val="35000"/>
                </a:srgbClr>
              </a:solidFill>
              <a:cs typeface="+mn-cs"/>
            </a:endParaRPr>
          </a:p>
        </p:txBody>
      </p:sp>
      <p:sp>
        <p:nvSpPr>
          <p:cNvPr id="10" name="Rectangle 9"/>
          <p:cNvSpPr/>
          <p:nvPr/>
        </p:nvSpPr>
        <p:spPr>
          <a:xfrm>
            <a:off x="200919" y="7421595"/>
            <a:ext cx="1927379" cy="241376"/>
          </a:xfrm>
          <a:prstGeom prst="rect">
            <a:avLst/>
          </a:prstGeom>
        </p:spPr>
        <p:txBody>
          <a:bodyPr wrap="none" lIns="101882" tIns="50941" rIns="101882" bIns="50941">
            <a:spAutoFit/>
          </a:bodyPr>
          <a:lstStyle/>
          <a:p>
            <a:pPr algn="l"/>
            <a:r>
              <a:rPr lang="en-US" sz="900" dirty="0" smtClean="0">
                <a:solidFill>
                  <a:srgbClr val="595959"/>
                </a:solidFill>
              </a:rPr>
              <a:t>EPA.gov </a:t>
            </a:r>
            <a:r>
              <a:rPr lang="en-US" sz="900" dirty="0">
                <a:solidFill>
                  <a:srgbClr val="595959"/>
                </a:solidFill>
              </a:rPr>
              <a:t>&gt; Usability Audit Review</a:t>
            </a:r>
          </a:p>
        </p:txBody>
      </p:sp>
    </p:spTree>
    <p:extLst>
      <p:ext uri="{BB962C8B-B14F-4D97-AF65-F5344CB8AC3E}">
        <p14:creationId xmlns:p14="http://schemas.microsoft.com/office/powerpoint/2010/main" val="1552452453"/>
      </p:ext>
    </p:extLst>
  </p:cSld>
  <p:clrMap bg1="lt1" tx1="dk1" bg2="lt2" tx2="dk2" accent1="accent1" accent2="accent2" accent3="accent3" accent4="accent4" accent5="accent5" accent6="accent6" hlink="hlink" folHlink="folHlink"/>
  <p:sldLayoutIdLst>
    <p:sldLayoutId id="2147483849" r:id="rId1"/>
    <p:sldLayoutId id="2147483850" r:id="rId2"/>
  </p:sldLayoutIdLst>
  <p:timing>
    <p:tnLst>
      <p:par>
        <p:cTn id="1" dur="indefinite" restart="never" nodeType="tmRoot"/>
      </p:par>
    </p:tnLst>
  </p:timing>
  <p:txStyles>
    <p:titleStyle>
      <a:lvl1pPr algn="l" rtl="0" eaLnBrk="1" fontAlgn="base" hangingPunct="1">
        <a:spcBef>
          <a:spcPct val="0"/>
        </a:spcBef>
        <a:spcAft>
          <a:spcPct val="0"/>
        </a:spcAft>
        <a:defRPr sz="3100" b="1">
          <a:solidFill>
            <a:schemeClr val="bg1"/>
          </a:solidFill>
          <a:latin typeface="+mj-lt"/>
          <a:ea typeface="+mj-ea"/>
          <a:cs typeface="+mj-cs"/>
        </a:defRPr>
      </a:lvl1pPr>
      <a:lvl2pPr algn="l" rtl="0" eaLnBrk="1" fontAlgn="base" hangingPunct="1">
        <a:spcBef>
          <a:spcPct val="0"/>
        </a:spcBef>
        <a:spcAft>
          <a:spcPct val="0"/>
        </a:spcAft>
        <a:defRPr sz="3100" b="1">
          <a:solidFill>
            <a:schemeClr val="bg1"/>
          </a:solidFill>
          <a:latin typeface="Arial" charset="0"/>
        </a:defRPr>
      </a:lvl2pPr>
      <a:lvl3pPr algn="l" rtl="0" eaLnBrk="1" fontAlgn="base" hangingPunct="1">
        <a:spcBef>
          <a:spcPct val="0"/>
        </a:spcBef>
        <a:spcAft>
          <a:spcPct val="0"/>
        </a:spcAft>
        <a:defRPr sz="3100" b="1">
          <a:solidFill>
            <a:schemeClr val="bg1"/>
          </a:solidFill>
          <a:latin typeface="Arial" charset="0"/>
        </a:defRPr>
      </a:lvl3pPr>
      <a:lvl4pPr algn="l" rtl="0" eaLnBrk="1" fontAlgn="base" hangingPunct="1">
        <a:spcBef>
          <a:spcPct val="0"/>
        </a:spcBef>
        <a:spcAft>
          <a:spcPct val="0"/>
        </a:spcAft>
        <a:defRPr sz="3100" b="1">
          <a:solidFill>
            <a:schemeClr val="bg1"/>
          </a:solidFill>
          <a:latin typeface="Arial" charset="0"/>
        </a:defRPr>
      </a:lvl4pPr>
      <a:lvl5pPr algn="l" rtl="0" eaLnBrk="1" fontAlgn="base" hangingPunct="1">
        <a:spcBef>
          <a:spcPct val="0"/>
        </a:spcBef>
        <a:spcAft>
          <a:spcPct val="0"/>
        </a:spcAft>
        <a:defRPr sz="3100" b="1">
          <a:solidFill>
            <a:schemeClr val="bg1"/>
          </a:solidFill>
          <a:latin typeface="Arial" charset="0"/>
        </a:defRPr>
      </a:lvl5pPr>
      <a:lvl6pPr marL="509412" algn="l" rtl="0" eaLnBrk="1" fontAlgn="base" hangingPunct="1">
        <a:spcBef>
          <a:spcPct val="0"/>
        </a:spcBef>
        <a:spcAft>
          <a:spcPct val="0"/>
        </a:spcAft>
        <a:defRPr sz="3100" b="1">
          <a:solidFill>
            <a:schemeClr val="bg1"/>
          </a:solidFill>
          <a:latin typeface="Arial" charset="0"/>
        </a:defRPr>
      </a:lvl6pPr>
      <a:lvl7pPr marL="1018824" algn="l" rtl="0" eaLnBrk="1" fontAlgn="base" hangingPunct="1">
        <a:spcBef>
          <a:spcPct val="0"/>
        </a:spcBef>
        <a:spcAft>
          <a:spcPct val="0"/>
        </a:spcAft>
        <a:defRPr sz="3100" b="1">
          <a:solidFill>
            <a:schemeClr val="bg1"/>
          </a:solidFill>
          <a:latin typeface="Arial" charset="0"/>
        </a:defRPr>
      </a:lvl7pPr>
      <a:lvl8pPr marL="1528237" algn="l" rtl="0" eaLnBrk="1" fontAlgn="base" hangingPunct="1">
        <a:spcBef>
          <a:spcPct val="0"/>
        </a:spcBef>
        <a:spcAft>
          <a:spcPct val="0"/>
        </a:spcAft>
        <a:defRPr sz="3100" b="1">
          <a:solidFill>
            <a:schemeClr val="bg1"/>
          </a:solidFill>
          <a:latin typeface="Arial" charset="0"/>
        </a:defRPr>
      </a:lvl8pPr>
      <a:lvl9pPr marL="2037649" algn="l" rtl="0" eaLnBrk="1" fontAlgn="base" hangingPunct="1">
        <a:spcBef>
          <a:spcPct val="0"/>
        </a:spcBef>
        <a:spcAft>
          <a:spcPct val="0"/>
        </a:spcAft>
        <a:defRPr sz="3100" b="1">
          <a:solidFill>
            <a:schemeClr val="bg1"/>
          </a:solidFill>
          <a:latin typeface="Arial" charset="0"/>
        </a:defRPr>
      </a:lvl9pPr>
    </p:titleStyle>
    <p:bodyStyle>
      <a:lvl1pPr marL="381000" indent="-381000" algn="l" rtl="0" eaLnBrk="1" fontAlgn="base" hangingPunct="1">
        <a:spcBef>
          <a:spcPct val="20000"/>
        </a:spcBef>
        <a:spcAft>
          <a:spcPct val="0"/>
        </a:spcAft>
        <a:defRPr sz="1000">
          <a:solidFill>
            <a:schemeClr val="tx1"/>
          </a:solidFill>
          <a:latin typeface="+mn-lt"/>
          <a:ea typeface="+mn-ea"/>
          <a:cs typeface="+mn-cs"/>
        </a:defRPr>
      </a:lvl1pPr>
      <a:lvl2pPr marL="827088" indent="-317500" algn="l" rtl="0" eaLnBrk="1" fontAlgn="base" hangingPunct="1">
        <a:spcBef>
          <a:spcPct val="20000"/>
        </a:spcBef>
        <a:spcAft>
          <a:spcPct val="0"/>
        </a:spcAft>
        <a:buChar char="–"/>
        <a:defRPr sz="2200">
          <a:solidFill>
            <a:schemeClr val="tx1"/>
          </a:solidFill>
          <a:latin typeface="+mn-lt"/>
        </a:defRPr>
      </a:lvl2pPr>
      <a:lvl3pPr marL="1273175" indent="-254000" algn="l" rtl="0" eaLnBrk="1" fontAlgn="base" hangingPunct="1">
        <a:spcBef>
          <a:spcPct val="20000"/>
        </a:spcBef>
        <a:spcAft>
          <a:spcPct val="0"/>
        </a:spcAft>
        <a:buChar char="•"/>
        <a:defRPr sz="2700">
          <a:solidFill>
            <a:schemeClr val="tx1"/>
          </a:solidFill>
          <a:latin typeface="+mn-lt"/>
        </a:defRPr>
      </a:lvl3pPr>
      <a:lvl4pPr marL="1782763" indent="-254000" algn="l" rtl="0" eaLnBrk="1" fontAlgn="base" hangingPunct="1">
        <a:spcBef>
          <a:spcPct val="20000"/>
        </a:spcBef>
        <a:spcAft>
          <a:spcPct val="0"/>
        </a:spcAft>
        <a:buChar char="–"/>
        <a:defRPr sz="2200">
          <a:solidFill>
            <a:schemeClr val="tx1"/>
          </a:solidFill>
          <a:latin typeface="+mn-lt"/>
        </a:defRPr>
      </a:lvl4pPr>
      <a:lvl5pPr marL="2292350" indent="-254000" algn="l" rtl="0" eaLnBrk="1" fontAlgn="base" hangingPunct="1">
        <a:spcBef>
          <a:spcPct val="20000"/>
        </a:spcBef>
        <a:spcAft>
          <a:spcPct val="0"/>
        </a:spcAft>
        <a:buChar char="»"/>
        <a:defRPr sz="2200">
          <a:solidFill>
            <a:schemeClr val="tx1"/>
          </a:solidFill>
          <a:latin typeface="+mn-lt"/>
        </a:defRPr>
      </a:lvl5pPr>
      <a:lvl6pPr marL="2801767" indent="-254706" algn="l" rtl="0" eaLnBrk="1" fontAlgn="base" hangingPunct="1">
        <a:spcBef>
          <a:spcPct val="20000"/>
        </a:spcBef>
        <a:spcAft>
          <a:spcPct val="0"/>
        </a:spcAft>
        <a:buChar char="»"/>
        <a:defRPr sz="2200">
          <a:solidFill>
            <a:schemeClr val="tx1"/>
          </a:solidFill>
          <a:latin typeface="+mn-lt"/>
        </a:defRPr>
      </a:lvl6pPr>
      <a:lvl7pPr marL="3311180" indent="-254706" algn="l" rtl="0" eaLnBrk="1" fontAlgn="base" hangingPunct="1">
        <a:spcBef>
          <a:spcPct val="20000"/>
        </a:spcBef>
        <a:spcAft>
          <a:spcPct val="0"/>
        </a:spcAft>
        <a:buChar char="»"/>
        <a:defRPr sz="2200">
          <a:solidFill>
            <a:schemeClr val="tx1"/>
          </a:solidFill>
          <a:latin typeface="+mn-lt"/>
        </a:defRPr>
      </a:lvl7pPr>
      <a:lvl8pPr marL="3820592" indent="-254706" algn="l" rtl="0" eaLnBrk="1" fontAlgn="base" hangingPunct="1">
        <a:spcBef>
          <a:spcPct val="20000"/>
        </a:spcBef>
        <a:spcAft>
          <a:spcPct val="0"/>
        </a:spcAft>
        <a:buChar char="»"/>
        <a:defRPr sz="2200">
          <a:solidFill>
            <a:schemeClr val="tx1"/>
          </a:solidFill>
          <a:latin typeface="+mn-lt"/>
        </a:defRPr>
      </a:lvl8pPr>
      <a:lvl9pPr marL="4330004" indent="-254706"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9" name="Picture 13" descr="ForeSee_r_c_no-ic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6388" y="130175"/>
            <a:ext cx="86201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1139825" y="77788"/>
            <a:ext cx="6616700" cy="488950"/>
          </a:xfrm>
          <a:custGeom>
            <a:avLst/>
            <a:gdLst>
              <a:gd name="connsiteX0" fmla="*/ 0 w 7953375"/>
              <a:gd name="connsiteY0" fmla="*/ 495300 h 1009650"/>
              <a:gd name="connsiteX1" fmla="*/ 1123950 w 7953375"/>
              <a:gd name="connsiteY1" fmla="*/ 0 h 1009650"/>
              <a:gd name="connsiteX2" fmla="*/ 7943850 w 7953375"/>
              <a:gd name="connsiteY2" fmla="*/ 0 h 1009650"/>
              <a:gd name="connsiteX3" fmla="*/ 7953375 w 7953375"/>
              <a:gd name="connsiteY3" fmla="*/ 1009650 h 1009650"/>
              <a:gd name="connsiteX4" fmla="*/ 1171575 w 7953375"/>
              <a:gd name="connsiteY4" fmla="*/ 1009650 h 1009650"/>
              <a:gd name="connsiteX5" fmla="*/ 0 w 7953375"/>
              <a:gd name="connsiteY5" fmla="*/ 49530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75" h="1009650">
                <a:moveTo>
                  <a:pt x="0" y="495300"/>
                </a:moveTo>
                <a:lnTo>
                  <a:pt x="1123950" y="0"/>
                </a:lnTo>
                <a:lnTo>
                  <a:pt x="7943850" y="0"/>
                </a:lnTo>
                <a:lnTo>
                  <a:pt x="7953375" y="1009650"/>
                </a:lnTo>
                <a:lnTo>
                  <a:pt x="1171575" y="1009650"/>
                </a:lnTo>
                <a:lnTo>
                  <a:pt x="0" y="495300"/>
                </a:lnTo>
                <a:close/>
              </a:path>
            </a:pathLst>
          </a:custGeom>
          <a:gradFill>
            <a:gsLst>
              <a:gs pos="0">
                <a:schemeClr val="bg1"/>
              </a:gs>
              <a:gs pos="4000">
                <a:srgbClr val="F3C0B7"/>
              </a:gs>
              <a:gs pos="17000">
                <a:srgbClr val="E56655"/>
              </a:gs>
            </a:gsLst>
            <a:lin ang="0" scaled="0"/>
            <a:tileRect/>
          </a:gradFill>
          <a:ln w="9525" cap="flat" cmpd="sng" algn="ctr">
            <a:noFill/>
            <a:prstDash val="solid"/>
            <a:round/>
            <a:headEnd type="none" w="med" len="med"/>
            <a:tailEnd type="none" w="med" len="med"/>
          </a:ln>
          <a:effectLst/>
        </p:spPr>
        <p:txBody>
          <a:bodyPr lIns="101882" tIns="50941" rIns="101882" bIns="50941"/>
          <a:lstStyle/>
          <a:p>
            <a:pPr marL="383829" indent="-256475" algn="l" defTabSz="1018824">
              <a:lnSpc>
                <a:spcPct val="90000"/>
              </a:lnSpc>
              <a:spcBef>
                <a:spcPct val="20000"/>
              </a:spcBef>
              <a:buFontTx/>
              <a:buChar char="–"/>
              <a:defRPr/>
            </a:pPr>
            <a:endParaRPr lang="en-US" sz="1800">
              <a:solidFill>
                <a:srgbClr val="000000">
                  <a:lumMod val="65000"/>
                  <a:lumOff val="35000"/>
                </a:srgbClr>
              </a:solidFill>
              <a:cs typeface="+mn-cs"/>
            </a:endParaRPr>
          </a:p>
        </p:txBody>
      </p:sp>
      <p:sp>
        <p:nvSpPr>
          <p:cNvPr id="16" name="Rectangle 15"/>
          <p:cNvSpPr/>
          <p:nvPr/>
        </p:nvSpPr>
        <p:spPr>
          <a:xfrm>
            <a:off x="7742238" y="76200"/>
            <a:ext cx="2316162" cy="490538"/>
          </a:xfrm>
          <a:prstGeom prst="rect">
            <a:avLst/>
          </a:prstGeom>
          <a:solidFill>
            <a:srgbClr val="E56655"/>
          </a:solidFill>
          <a:ln w="28575" cap="flat" cmpd="sng" algn="ctr">
            <a:noFill/>
            <a:prstDash val="solid"/>
            <a:round/>
            <a:headEnd type="none" w="med" len="med"/>
            <a:tailEnd type="none" w="med" len="med"/>
          </a:ln>
          <a:effectLst/>
        </p:spPr>
        <p:txBody>
          <a:bodyPr wrap="none" anchor="ctr"/>
          <a:lstStyle/>
          <a:p>
            <a:pPr defTabSz="1019175">
              <a:defRPr/>
            </a:pPr>
            <a:endParaRPr lang="en-US">
              <a:solidFill>
                <a:srgbClr val="000000"/>
              </a:solidFill>
              <a:cs typeface="+mn-cs"/>
            </a:endParaRPr>
          </a:p>
        </p:txBody>
      </p:sp>
      <p:sp>
        <p:nvSpPr>
          <p:cNvPr id="8" name="Rectangle 3"/>
          <p:cNvSpPr>
            <a:spLocks noChangeArrowheads="1"/>
          </p:cNvSpPr>
          <p:nvPr/>
        </p:nvSpPr>
        <p:spPr>
          <a:xfrm>
            <a:off x="0" y="7432228"/>
            <a:ext cx="10058400" cy="340172"/>
          </a:xfrm>
          <a:prstGeom prst="rect">
            <a:avLst/>
          </a:prstGeom>
          <a:solidFill>
            <a:schemeClr val="bg1">
              <a:lumMod val="85000"/>
            </a:schemeClr>
          </a:solidFill>
          <a:ln w="9525">
            <a:noFill/>
            <a:miter lim="800000"/>
          </a:ln>
          <a:effectLst/>
        </p:spPr>
        <p:txBody>
          <a:bodyPr wrap="none" lIns="101870" tIns="50935" rIns="101870" bIns="50935" anchor="ctr"/>
          <a:lstStyle/>
          <a:p>
            <a:pPr>
              <a:defRPr/>
            </a:pPr>
            <a:endParaRPr lang="en-US" sz="800">
              <a:solidFill>
                <a:srgbClr val="000000">
                  <a:lumMod val="65000"/>
                  <a:lumOff val="35000"/>
                </a:srgbClr>
              </a:solidFill>
              <a:cs typeface="+mn-cs"/>
            </a:endParaRPr>
          </a:p>
        </p:txBody>
      </p:sp>
      <p:sp>
        <p:nvSpPr>
          <p:cNvPr id="9" name="Rectangle 8"/>
          <p:cNvSpPr/>
          <p:nvPr/>
        </p:nvSpPr>
        <p:spPr>
          <a:xfrm>
            <a:off x="9601712" y="7421595"/>
            <a:ext cx="342900" cy="238125"/>
          </a:xfrm>
          <a:prstGeom prst="rect">
            <a:avLst/>
          </a:prstGeom>
        </p:spPr>
        <p:txBody>
          <a:bodyPr wrap="none" lIns="101882" tIns="50941" rIns="101882" bIns="50941">
            <a:spAutoFit/>
          </a:bodyPr>
          <a:lstStyle/>
          <a:p>
            <a:pPr>
              <a:defRPr/>
            </a:pPr>
            <a:fld id="{F1EFAA8B-75AF-431B-9B5F-D609062E2A0C}" type="slidenum">
              <a:rPr lang="en-US" sz="900">
                <a:solidFill>
                  <a:srgbClr val="000000">
                    <a:lumMod val="65000"/>
                    <a:lumOff val="35000"/>
                  </a:srgbClr>
                </a:solidFill>
                <a:cs typeface="+mn-cs"/>
              </a:rPr>
              <a:pPr>
                <a:defRPr/>
              </a:pPr>
              <a:t>‹#›</a:t>
            </a:fld>
            <a:endParaRPr lang="en-US" sz="900">
              <a:solidFill>
                <a:srgbClr val="000000">
                  <a:lumMod val="65000"/>
                  <a:lumOff val="35000"/>
                </a:srgbClr>
              </a:solidFill>
              <a:cs typeface="+mn-cs"/>
            </a:endParaRPr>
          </a:p>
        </p:txBody>
      </p:sp>
      <p:sp>
        <p:nvSpPr>
          <p:cNvPr id="12" name="Rectangle 11"/>
          <p:cNvSpPr/>
          <p:nvPr/>
        </p:nvSpPr>
        <p:spPr>
          <a:xfrm>
            <a:off x="200919" y="7421595"/>
            <a:ext cx="1927379" cy="241376"/>
          </a:xfrm>
          <a:prstGeom prst="rect">
            <a:avLst/>
          </a:prstGeom>
        </p:spPr>
        <p:txBody>
          <a:bodyPr wrap="none" lIns="101882" tIns="50941" rIns="101882" bIns="50941">
            <a:spAutoFit/>
          </a:bodyPr>
          <a:lstStyle/>
          <a:p>
            <a:pPr algn="l"/>
            <a:r>
              <a:rPr lang="en-US" sz="900" dirty="0" smtClean="0">
                <a:solidFill>
                  <a:srgbClr val="595959"/>
                </a:solidFill>
              </a:rPr>
              <a:t>EPA.gov </a:t>
            </a:r>
            <a:r>
              <a:rPr lang="en-US" sz="900" dirty="0">
                <a:solidFill>
                  <a:srgbClr val="595959"/>
                </a:solidFill>
              </a:rPr>
              <a:t>&gt; Usability Audit Review</a:t>
            </a:r>
          </a:p>
        </p:txBody>
      </p:sp>
    </p:spTree>
    <p:extLst>
      <p:ext uri="{BB962C8B-B14F-4D97-AF65-F5344CB8AC3E}">
        <p14:creationId xmlns:p14="http://schemas.microsoft.com/office/powerpoint/2010/main" val="2350900352"/>
      </p:ext>
    </p:extLst>
  </p:cSld>
  <p:clrMap bg1="lt1" tx1="dk1" bg2="lt2" tx2="dk2" accent1="accent1" accent2="accent2" accent3="accent3" accent4="accent4" accent5="accent5" accent6="accent6" hlink="hlink" folHlink="folHlink"/>
  <p:sldLayoutIdLst>
    <p:sldLayoutId id="2147483852" r:id="rId1"/>
  </p:sldLayoutIdLst>
  <p:timing>
    <p:tnLst>
      <p:par>
        <p:cTn id="1" dur="indefinite" restart="never" nodeType="tmRoot"/>
      </p:par>
    </p:tnLst>
  </p:timing>
  <p:txStyles>
    <p:titleStyle>
      <a:lvl1pPr algn="ctr" defTabSz="1019175" rtl="0" eaLnBrk="0" fontAlgn="base" hangingPunct="0">
        <a:spcBef>
          <a:spcPct val="0"/>
        </a:spcBef>
        <a:spcAft>
          <a:spcPct val="0"/>
        </a:spcAft>
        <a:defRPr sz="3200" b="1">
          <a:solidFill>
            <a:schemeClr val="tx1"/>
          </a:solidFill>
          <a:latin typeface="+mj-lt"/>
          <a:ea typeface="+mj-ea"/>
          <a:cs typeface="+mj-cs"/>
        </a:defRPr>
      </a:lvl1pPr>
      <a:lvl2pPr algn="ctr" defTabSz="1019175" rtl="0" eaLnBrk="0" fontAlgn="base" hangingPunct="0">
        <a:spcBef>
          <a:spcPct val="0"/>
        </a:spcBef>
        <a:spcAft>
          <a:spcPct val="0"/>
        </a:spcAft>
        <a:defRPr sz="3200" b="1">
          <a:solidFill>
            <a:schemeClr val="tx1"/>
          </a:solidFill>
          <a:latin typeface="Arial" charset="0"/>
        </a:defRPr>
      </a:lvl2pPr>
      <a:lvl3pPr algn="ctr" defTabSz="1019175" rtl="0" eaLnBrk="0" fontAlgn="base" hangingPunct="0">
        <a:spcBef>
          <a:spcPct val="0"/>
        </a:spcBef>
        <a:spcAft>
          <a:spcPct val="0"/>
        </a:spcAft>
        <a:defRPr sz="3200" b="1">
          <a:solidFill>
            <a:schemeClr val="tx1"/>
          </a:solidFill>
          <a:latin typeface="Arial" charset="0"/>
        </a:defRPr>
      </a:lvl3pPr>
      <a:lvl4pPr algn="ctr" defTabSz="1019175" rtl="0" eaLnBrk="0" fontAlgn="base" hangingPunct="0">
        <a:spcBef>
          <a:spcPct val="0"/>
        </a:spcBef>
        <a:spcAft>
          <a:spcPct val="0"/>
        </a:spcAft>
        <a:defRPr sz="3200" b="1">
          <a:solidFill>
            <a:schemeClr val="tx1"/>
          </a:solidFill>
          <a:latin typeface="Arial" charset="0"/>
        </a:defRPr>
      </a:lvl4pPr>
      <a:lvl5pPr algn="ctr" defTabSz="1019175" rtl="0" eaLnBrk="0" fontAlgn="base" hangingPunct="0">
        <a:spcBef>
          <a:spcPct val="0"/>
        </a:spcBef>
        <a:spcAft>
          <a:spcPct val="0"/>
        </a:spcAft>
        <a:defRPr sz="3200" b="1">
          <a:solidFill>
            <a:schemeClr val="tx1"/>
          </a:solidFill>
          <a:latin typeface="Arial" charset="0"/>
        </a:defRPr>
      </a:lvl5pPr>
      <a:lvl6pPr marL="457200" algn="ctr" defTabSz="1019175" rtl="0" fontAlgn="base">
        <a:spcBef>
          <a:spcPct val="0"/>
        </a:spcBef>
        <a:spcAft>
          <a:spcPct val="0"/>
        </a:spcAft>
        <a:defRPr sz="3200" b="1">
          <a:solidFill>
            <a:schemeClr val="tx1"/>
          </a:solidFill>
          <a:latin typeface="Arial" charset="0"/>
        </a:defRPr>
      </a:lvl6pPr>
      <a:lvl7pPr marL="914400" algn="ctr" defTabSz="1019175" rtl="0" fontAlgn="base">
        <a:spcBef>
          <a:spcPct val="0"/>
        </a:spcBef>
        <a:spcAft>
          <a:spcPct val="0"/>
        </a:spcAft>
        <a:defRPr sz="3200" b="1">
          <a:solidFill>
            <a:schemeClr val="tx1"/>
          </a:solidFill>
          <a:latin typeface="Arial" charset="0"/>
        </a:defRPr>
      </a:lvl7pPr>
      <a:lvl8pPr marL="1371600" algn="ctr" defTabSz="1019175" rtl="0" fontAlgn="base">
        <a:spcBef>
          <a:spcPct val="0"/>
        </a:spcBef>
        <a:spcAft>
          <a:spcPct val="0"/>
        </a:spcAft>
        <a:defRPr sz="3200" b="1">
          <a:solidFill>
            <a:schemeClr val="tx1"/>
          </a:solidFill>
          <a:latin typeface="Arial" charset="0"/>
        </a:defRPr>
      </a:lvl8pPr>
      <a:lvl9pPr marL="1828800" algn="ctr" defTabSz="1019175" rtl="0" fontAlgn="base">
        <a:spcBef>
          <a:spcPct val="0"/>
        </a:spcBef>
        <a:spcAft>
          <a:spcPct val="0"/>
        </a:spcAft>
        <a:defRPr sz="3200" b="1">
          <a:solidFill>
            <a:schemeClr val="tx1"/>
          </a:solidFill>
          <a:latin typeface="Arial" charset="0"/>
        </a:defRPr>
      </a:lvl9pPr>
    </p:titleStyle>
    <p:bodyStyle>
      <a:lvl1pPr marL="342900" indent="-342900" algn="l" defTabSz="1019175" rtl="0" eaLnBrk="0" fontAlgn="base" hangingPunct="0">
        <a:spcBef>
          <a:spcPct val="20000"/>
        </a:spcBef>
        <a:spcAft>
          <a:spcPct val="0"/>
        </a:spcAft>
        <a:defRPr sz="10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7" descr="ForeSee_r_c_no-ic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06388" y="130175"/>
            <a:ext cx="86201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a:xfrm>
            <a:off x="0" y="7432228"/>
            <a:ext cx="10058400" cy="340172"/>
          </a:xfrm>
          <a:prstGeom prst="rect">
            <a:avLst/>
          </a:prstGeom>
          <a:solidFill>
            <a:schemeClr val="bg1">
              <a:lumMod val="85000"/>
            </a:schemeClr>
          </a:solidFill>
          <a:ln w="9525">
            <a:noFill/>
            <a:miter lim="800000"/>
          </a:ln>
          <a:effectLst/>
        </p:spPr>
        <p:txBody>
          <a:bodyPr wrap="none" lIns="101870" tIns="50935" rIns="101870" bIns="50935" anchor="ctr"/>
          <a:lstStyle/>
          <a:p>
            <a:pPr>
              <a:defRPr/>
            </a:pPr>
            <a:endParaRPr lang="en-US" sz="800">
              <a:solidFill>
                <a:srgbClr val="000000">
                  <a:lumMod val="65000"/>
                  <a:lumOff val="35000"/>
                </a:srgbClr>
              </a:solidFill>
              <a:cs typeface="+mn-cs"/>
            </a:endParaRPr>
          </a:p>
        </p:txBody>
      </p:sp>
      <p:sp>
        <p:nvSpPr>
          <p:cNvPr id="11" name="Rectangle 10"/>
          <p:cNvSpPr/>
          <p:nvPr/>
        </p:nvSpPr>
        <p:spPr>
          <a:xfrm>
            <a:off x="9601712" y="7421595"/>
            <a:ext cx="342900" cy="238125"/>
          </a:xfrm>
          <a:prstGeom prst="rect">
            <a:avLst/>
          </a:prstGeom>
        </p:spPr>
        <p:txBody>
          <a:bodyPr wrap="none" lIns="101882" tIns="50941" rIns="101882" bIns="50941">
            <a:spAutoFit/>
          </a:bodyPr>
          <a:lstStyle/>
          <a:p>
            <a:pPr>
              <a:defRPr/>
            </a:pPr>
            <a:fld id="{F1EFAA8B-75AF-431B-9B5F-D609062E2A0C}" type="slidenum">
              <a:rPr lang="en-US" sz="900">
                <a:solidFill>
                  <a:srgbClr val="000000">
                    <a:lumMod val="65000"/>
                    <a:lumOff val="35000"/>
                  </a:srgbClr>
                </a:solidFill>
                <a:cs typeface="+mn-cs"/>
              </a:rPr>
              <a:pPr>
                <a:defRPr/>
              </a:pPr>
              <a:t>‹#›</a:t>
            </a:fld>
            <a:endParaRPr lang="en-US" sz="900">
              <a:solidFill>
                <a:srgbClr val="000000">
                  <a:lumMod val="65000"/>
                  <a:lumOff val="35000"/>
                </a:srgbClr>
              </a:solidFill>
              <a:cs typeface="+mn-cs"/>
            </a:endParaRPr>
          </a:p>
        </p:txBody>
      </p:sp>
      <p:sp>
        <p:nvSpPr>
          <p:cNvPr id="12" name="Rectangle 11"/>
          <p:cNvSpPr/>
          <p:nvPr/>
        </p:nvSpPr>
        <p:spPr>
          <a:xfrm>
            <a:off x="200919" y="7421595"/>
            <a:ext cx="1927379" cy="241376"/>
          </a:xfrm>
          <a:prstGeom prst="rect">
            <a:avLst/>
          </a:prstGeom>
        </p:spPr>
        <p:txBody>
          <a:bodyPr wrap="none" lIns="101882" tIns="50941" rIns="101882" bIns="50941">
            <a:spAutoFit/>
          </a:bodyPr>
          <a:lstStyle/>
          <a:p>
            <a:pPr algn="l"/>
            <a:r>
              <a:rPr lang="en-US" sz="900" dirty="0" smtClean="0">
                <a:solidFill>
                  <a:srgbClr val="595959"/>
                </a:solidFill>
              </a:rPr>
              <a:t>EPA.gov </a:t>
            </a:r>
            <a:r>
              <a:rPr lang="en-US" sz="900" dirty="0">
                <a:solidFill>
                  <a:srgbClr val="595959"/>
                </a:solidFill>
              </a:rPr>
              <a:t>&gt; Usability Audit Review</a:t>
            </a:r>
          </a:p>
        </p:txBody>
      </p:sp>
      <p:sp>
        <p:nvSpPr>
          <p:cNvPr id="9" name="Freeform 8"/>
          <p:cNvSpPr/>
          <p:nvPr/>
        </p:nvSpPr>
        <p:spPr>
          <a:xfrm>
            <a:off x="1139825" y="77788"/>
            <a:ext cx="6616700" cy="488950"/>
          </a:xfrm>
          <a:custGeom>
            <a:avLst/>
            <a:gdLst>
              <a:gd name="connsiteX0" fmla="*/ 0 w 7953375"/>
              <a:gd name="connsiteY0" fmla="*/ 495300 h 1009650"/>
              <a:gd name="connsiteX1" fmla="*/ 1123950 w 7953375"/>
              <a:gd name="connsiteY1" fmla="*/ 0 h 1009650"/>
              <a:gd name="connsiteX2" fmla="*/ 7943850 w 7953375"/>
              <a:gd name="connsiteY2" fmla="*/ 0 h 1009650"/>
              <a:gd name="connsiteX3" fmla="*/ 7953375 w 7953375"/>
              <a:gd name="connsiteY3" fmla="*/ 1009650 h 1009650"/>
              <a:gd name="connsiteX4" fmla="*/ 1171575 w 7953375"/>
              <a:gd name="connsiteY4" fmla="*/ 1009650 h 1009650"/>
              <a:gd name="connsiteX5" fmla="*/ 0 w 7953375"/>
              <a:gd name="connsiteY5" fmla="*/ 49530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75" h="1009650">
                <a:moveTo>
                  <a:pt x="0" y="495300"/>
                </a:moveTo>
                <a:lnTo>
                  <a:pt x="1123950" y="0"/>
                </a:lnTo>
                <a:lnTo>
                  <a:pt x="7943850" y="0"/>
                </a:lnTo>
                <a:lnTo>
                  <a:pt x="7953375" y="1009650"/>
                </a:lnTo>
                <a:lnTo>
                  <a:pt x="1171575" y="1009650"/>
                </a:lnTo>
                <a:lnTo>
                  <a:pt x="0" y="495300"/>
                </a:lnTo>
                <a:close/>
              </a:path>
            </a:pathLst>
          </a:custGeom>
          <a:gradFill>
            <a:gsLst>
              <a:gs pos="0">
                <a:schemeClr val="bg1"/>
              </a:gs>
              <a:gs pos="4000">
                <a:srgbClr val="F3C0B7"/>
              </a:gs>
              <a:gs pos="17000">
                <a:srgbClr val="E56655"/>
              </a:gs>
            </a:gsLst>
            <a:lin ang="0" scaled="0"/>
            <a:tileRect/>
          </a:gradFill>
          <a:ln w="9525" cap="flat" cmpd="sng" algn="ctr">
            <a:noFill/>
            <a:prstDash val="solid"/>
            <a:round/>
            <a:headEnd type="none" w="med" len="med"/>
            <a:tailEnd type="none" w="med" len="med"/>
          </a:ln>
          <a:effectLst/>
        </p:spPr>
        <p:txBody>
          <a:bodyPr lIns="101882" tIns="50941" rIns="101882" bIns="50941"/>
          <a:lstStyle/>
          <a:p>
            <a:pPr marL="383829" indent="-256475" algn="l" defTabSz="1018824">
              <a:lnSpc>
                <a:spcPct val="90000"/>
              </a:lnSpc>
              <a:spcBef>
                <a:spcPct val="20000"/>
              </a:spcBef>
              <a:buFontTx/>
              <a:buChar char="–"/>
              <a:defRPr/>
            </a:pPr>
            <a:endParaRPr lang="en-US" sz="1800">
              <a:solidFill>
                <a:srgbClr val="000000">
                  <a:lumMod val="65000"/>
                  <a:lumOff val="35000"/>
                </a:srgbClr>
              </a:solidFill>
              <a:cs typeface="+mn-cs"/>
            </a:endParaRPr>
          </a:p>
        </p:txBody>
      </p:sp>
      <p:sp>
        <p:nvSpPr>
          <p:cNvPr id="13" name="Rectangle 12"/>
          <p:cNvSpPr/>
          <p:nvPr/>
        </p:nvSpPr>
        <p:spPr>
          <a:xfrm>
            <a:off x="7742238" y="76200"/>
            <a:ext cx="2316162" cy="490538"/>
          </a:xfrm>
          <a:prstGeom prst="rect">
            <a:avLst/>
          </a:prstGeom>
          <a:solidFill>
            <a:srgbClr val="E56655"/>
          </a:solidFill>
          <a:ln w="28575" cap="flat" cmpd="sng" algn="ctr">
            <a:noFill/>
            <a:prstDash val="solid"/>
            <a:round/>
            <a:headEnd type="none" w="med" len="med"/>
            <a:tailEnd type="none" w="med" len="med"/>
          </a:ln>
          <a:effectLst/>
        </p:spPr>
        <p:txBody>
          <a:bodyPr wrap="none" anchor="ctr"/>
          <a:lstStyle/>
          <a:p>
            <a:pPr defTabSz="1019175">
              <a:defRPr/>
            </a:pPr>
            <a:endParaRPr lang="en-US">
              <a:solidFill>
                <a:srgbClr val="000000"/>
              </a:solidFill>
              <a:cs typeface="+mn-cs"/>
            </a:endParaRPr>
          </a:p>
        </p:txBody>
      </p:sp>
    </p:spTree>
    <p:extLst>
      <p:ext uri="{BB962C8B-B14F-4D97-AF65-F5344CB8AC3E}">
        <p14:creationId xmlns:p14="http://schemas.microsoft.com/office/powerpoint/2010/main" val="2627680785"/>
      </p:ext>
    </p:extLst>
  </p:cSld>
  <p:clrMap bg1="lt1" tx1="dk1" bg2="lt2" tx2="dk2" accent1="accent1" accent2="accent2" accent3="accent3" accent4="accent4" accent5="accent5" accent6="accent6" hlink="hlink" folHlink="folHlink"/>
  <p:sldLayoutIdLst>
    <p:sldLayoutId id="2147483854" r:id="rId1"/>
    <p:sldLayoutId id="2147483855" r:id="rId2"/>
  </p:sldLayoutIdLst>
  <p:timing>
    <p:tnLst>
      <p:par>
        <p:cTn id="1" dur="indefinite" restart="never" nodeType="tmRoot"/>
      </p:par>
    </p:tnLst>
  </p:timing>
  <p:txStyles>
    <p:titleStyle>
      <a:lvl1pPr algn="l" defTabSz="1019175" rtl="0" eaLnBrk="0" fontAlgn="base" hangingPunct="0">
        <a:spcBef>
          <a:spcPct val="0"/>
        </a:spcBef>
        <a:spcAft>
          <a:spcPct val="0"/>
        </a:spcAft>
        <a:defRPr sz="2200" b="1">
          <a:solidFill>
            <a:schemeClr val="bg1"/>
          </a:solidFill>
          <a:latin typeface="+mj-lt"/>
          <a:ea typeface="+mj-ea"/>
          <a:cs typeface="+mj-cs"/>
        </a:defRPr>
      </a:lvl1pPr>
      <a:lvl2pPr algn="l" defTabSz="1019175" rtl="0" eaLnBrk="0" fontAlgn="base" hangingPunct="0">
        <a:spcBef>
          <a:spcPct val="0"/>
        </a:spcBef>
        <a:spcAft>
          <a:spcPct val="0"/>
        </a:spcAft>
        <a:defRPr sz="2200" b="1">
          <a:solidFill>
            <a:schemeClr val="bg1"/>
          </a:solidFill>
          <a:latin typeface="Arial" charset="0"/>
        </a:defRPr>
      </a:lvl2pPr>
      <a:lvl3pPr algn="l" defTabSz="1019175" rtl="0" eaLnBrk="0" fontAlgn="base" hangingPunct="0">
        <a:spcBef>
          <a:spcPct val="0"/>
        </a:spcBef>
        <a:spcAft>
          <a:spcPct val="0"/>
        </a:spcAft>
        <a:defRPr sz="2200" b="1">
          <a:solidFill>
            <a:schemeClr val="bg1"/>
          </a:solidFill>
          <a:latin typeface="Arial" charset="0"/>
        </a:defRPr>
      </a:lvl3pPr>
      <a:lvl4pPr algn="l" defTabSz="1019175" rtl="0" eaLnBrk="0" fontAlgn="base" hangingPunct="0">
        <a:spcBef>
          <a:spcPct val="0"/>
        </a:spcBef>
        <a:spcAft>
          <a:spcPct val="0"/>
        </a:spcAft>
        <a:defRPr sz="2200" b="1">
          <a:solidFill>
            <a:schemeClr val="bg1"/>
          </a:solidFill>
          <a:latin typeface="Arial" charset="0"/>
        </a:defRPr>
      </a:lvl4pPr>
      <a:lvl5pPr algn="l" defTabSz="1019175" rtl="0" eaLnBrk="0" fontAlgn="base" hangingPunct="0">
        <a:spcBef>
          <a:spcPct val="0"/>
        </a:spcBef>
        <a:spcAft>
          <a:spcPct val="0"/>
        </a:spcAft>
        <a:defRPr sz="2200" b="1">
          <a:solidFill>
            <a:schemeClr val="bg1"/>
          </a:solidFill>
          <a:latin typeface="Arial" charset="0"/>
        </a:defRPr>
      </a:lvl5pPr>
      <a:lvl6pPr marL="457200" algn="l" defTabSz="1019175" rtl="0" eaLnBrk="1" fontAlgn="base" hangingPunct="1">
        <a:spcBef>
          <a:spcPct val="0"/>
        </a:spcBef>
        <a:spcAft>
          <a:spcPct val="0"/>
        </a:spcAft>
        <a:defRPr sz="2200" b="1">
          <a:solidFill>
            <a:schemeClr val="bg1"/>
          </a:solidFill>
          <a:latin typeface="Arial" charset="0"/>
        </a:defRPr>
      </a:lvl6pPr>
      <a:lvl7pPr marL="914400" algn="l" defTabSz="1019175" rtl="0" eaLnBrk="1" fontAlgn="base" hangingPunct="1">
        <a:spcBef>
          <a:spcPct val="0"/>
        </a:spcBef>
        <a:spcAft>
          <a:spcPct val="0"/>
        </a:spcAft>
        <a:defRPr sz="2200" b="1">
          <a:solidFill>
            <a:schemeClr val="bg1"/>
          </a:solidFill>
          <a:latin typeface="Arial" charset="0"/>
        </a:defRPr>
      </a:lvl7pPr>
      <a:lvl8pPr marL="1371600" algn="l" defTabSz="1019175" rtl="0" eaLnBrk="1" fontAlgn="base" hangingPunct="1">
        <a:spcBef>
          <a:spcPct val="0"/>
        </a:spcBef>
        <a:spcAft>
          <a:spcPct val="0"/>
        </a:spcAft>
        <a:defRPr sz="2200" b="1">
          <a:solidFill>
            <a:schemeClr val="bg1"/>
          </a:solidFill>
          <a:latin typeface="Arial" charset="0"/>
        </a:defRPr>
      </a:lvl8pPr>
      <a:lvl9pPr marL="1828800" algn="l" defTabSz="1019175" rtl="0" eaLnBrk="1" fontAlgn="base" hangingPunct="1">
        <a:spcBef>
          <a:spcPct val="0"/>
        </a:spcBef>
        <a:spcAft>
          <a:spcPct val="0"/>
        </a:spcAft>
        <a:defRPr sz="2200" b="1">
          <a:solidFill>
            <a:schemeClr val="bg1"/>
          </a:solidFill>
          <a:latin typeface="Arial" charset="0"/>
        </a:defRPr>
      </a:lvl9pPr>
    </p:titleStyle>
    <p:bodyStyle>
      <a:lvl1pPr marL="342900" indent="-342900" algn="l" defTabSz="1019175" rtl="0" eaLnBrk="0" fontAlgn="base" hangingPunct="0">
        <a:spcBef>
          <a:spcPct val="20000"/>
        </a:spcBef>
        <a:spcAft>
          <a:spcPct val="0"/>
        </a:spcAft>
        <a:defRPr sz="1000">
          <a:solidFill>
            <a:schemeClr val="tx1"/>
          </a:solidFill>
          <a:latin typeface="+mn-lt"/>
          <a:ea typeface="+mn-ea"/>
          <a:cs typeface="+mn-cs"/>
          <a:sym typeface="Symbol PS" pitchFamily="18" charset="2"/>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eaLnBrk="1" fontAlgn="base" hangingPunct="1">
        <a:spcBef>
          <a:spcPct val="20000"/>
        </a:spcBef>
        <a:spcAft>
          <a:spcPct val="0"/>
        </a:spcAft>
        <a:buChar char="»"/>
        <a:defRPr sz="2200">
          <a:solidFill>
            <a:schemeClr val="tx1"/>
          </a:solidFill>
          <a:latin typeface="+mn-lt"/>
        </a:defRPr>
      </a:lvl6pPr>
      <a:lvl7pPr marL="3206750" indent="-254000" algn="l" defTabSz="1019175" rtl="0" eaLnBrk="1" fontAlgn="base" hangingPunct="1">
        <a:spcBef>
          <a:spcPct val="20000"/>
        </a:spcBef>
        <a:spcAft>
          <a:spcPct val="0"/>
        </a:spcAft>
        <a:buChar char="»"/>
        <a:defRPr sz="2200">
          <a:solidFill>
            <a:schemeClr val="tx1"/>
          </a:solidFill>
          <a:latin typeface="+mn-lt"/>
        </a:defRPr>
      </a:lvl7pPr>
      <a:lvl8pPr marL="3663950" indent="-254000" algn="l" defTabSz="1019175" rtl="0" eaLnBrk="1" fontAlgn="base" hangingPunct="1">
        <a:spcBef>
          <a:spcPct val="20000"/>
        </a:spcBef>
        <a:spcAft>
          <a:spcPct val="0"/>
        </a:spcAft>
        <a:buChar char="»"/>
        <a:defRPr sz="2200">
          <a:solidFill>
            <a:schemeClr val="tx1"/>
          </a:solidFill>
          <a:latin typeface="+mn-lt"/>
        </a:defRPr>
      </a:lvl8pPr>
      <a:lvl9pPr marL="4121150" indent="-254000" algn="l" defTabSz="1019175"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60.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3.xml"/><Relationship Id="rId1" Type="http://schemas.openxmlformats.org/officeDocument/2006/relationships/slideLayout" Target="../slideLayouts/slideLayout11.xml"/><Relationship Id="rId4" Type="http://schemas.openxmlformats.org/officeDocument/2006/relationships/image" Target="../media/image79.png"/></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81.png"/></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6"/>
          <p:cNvSpPr>
            <a:spLocks noChangeArrowheads="1"/>
          </p:cNvSpPr>
          <p:nvPr/>
        </p:nvSpPr>
        <p:spPr bwMode="auto">
          <a:xfrm>
            <a:off x="0" y="0"/>
            <a:ext cx="10058400" cy="1381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en-US">
              <a:solidFill>
                <a:schemeClr val="tx1"/>
              </a:solidFill>
            </a:endParaRPr>
          </a:p>
        </p:txBody>
      </p:sp>
      <p:sp>
        <p:nvSpPr>
          <p:cNvPr id="14" name="Title 13"/>
          <p:cNvSpPr>
            <a:spLocks noGrp="1"/>
          </p:cNvSpPr>
          <p:nvPr>
            <p:ph type="ctrTitle"/>
          </p:nvPr>
        </p:nvSpPr>
        <p:spPr>
          <a:xfrm>
            <a:off x="2231136" y="777875"/>
            <a:ext cx="7037388" cy="517525"/>
          </a:xfrm>
        </p:spPr>
        <p:txBody>
          <a:bodyPr vert="horz" wrap="square" numCol="1" anchor="t" anchorCtr="0" compatLnSpc="1">
            <a:prstTxWarp prst="textNoShape">
              <a:avLst/>
            </a:prstTxWarp>
          </a:bodyPr>
          <a:lstStyle/>
          <a:p>
            <a:pPr eaLnBrk="1" hangingPunct="1">
              <a:spcBef>
                <a:spcPct val="0"/>
              </a:spcBef>
            </a:pPr>
            <a:r>
              <a:rPr lang="en-US" cap="none" dirty="0" smtClean="0">
                <a:solidFill>
                  <a:srgbClr val="E1523D"/>
                </a:solidFill>
                <a:latin typeface="Arial" charset="0"/>
                <a:cs typeface="Arial" charset="0"/>
              </a:rPr>
              <a:t>EPA.gov</a:t>
            </a:r>
          </a:p>
        </p:txBody>
      </p:sp>
      <p:sp>
        <p:nvSpPr>
          <p:cNvPr id="15" name="Text Placeholder 14"/>
          <p:cNvSpPr>
            <a:spLocks noGrp="1"/>
          </p:cNvSpPr>
          <p:nvPr>
            <p:ph type="body" sz="quarter" idx="11"/>
          </p:nvPr>
        </p:nvSpPr>
        <p:spPr>
          <a:xfrm>
            <a:off x="2304288" y="6994525"/>
            <a:ext cx="7040563" cy="431800"/>
          </a:xfrm>
        </p:spPr>
        <p:txBody>
          <a:bodyPr/>
          <a:lstStyle/>
          <a:p>
            <a:pPr marL="382015" indent="-382015" defTabSz="1018705" eaLnBrk="1" fontAlgn="auto" hangingPunct="1">
              <a:spcAft>
                <a:spcPts val="0"/>
              </a:spcAft>
              <a:buFont typeface="Arial" pitchFamily="34" charset="0"/>
              <a:buNone/>
              <a:defRPr/>
            </a:pPr>
            <a:r>
              <a:rPr lang="en-US" dirty="0" smtClean="0"/>
              <a:t>Susan Lindstrom, Usability Auditor</a:t>
            </a:r>
            <a:endParaRPr lang="en-US" dirty="0"/>
          </a:p>
        </p:txBody>
      </p:sp>
      <p:sp>
        <p:nvSpPr>
          <p:cNvPr id="16" name="Text Placeholder 15"/>
          <p:cNvSpPr>
            <a:spLocks noGrp="1"/>
          </p:cNvSpPr>
          <p:nvPr>
            <p:ph type="body" sz="quarter" idx="12"/>
          </p:nvPr>
        </p:nvSpPr>
        <p:spPr>
          <a:xfrm>
            <a:off x="2304288" y="7254875"/>
            <a:ext cx="7040563" cy="431800"/>
          </a:xfrm>
        </p:spPr>
        <p:txBody>
          <a:bodyPr vert="horz" wrap="square" numCol="1" anchor="t" anchorCtr="0" compatLnSpc="1">
            <a:prstTxWarp prst="textNoShape">
              <a:avLst/>
            </a:prstTxWarp>
          </a:bodyPr>
          <a:lstStyle/>
          <a:p>
            <a:pPr eaLnBrk="1" hangingPunct="1"/>
            <a:r>
              <a:rPr lang="en-US" dirty="0" smtClean="0">
                <a:solidFill>
                  <a:srgbClr val="7F7F7F"/>
                </a:solidFill>
                <a:latin typeface="Arial" charset="0"/>
                <a:cs typeface="Arial" charset="0"/>
              </a:rPr>
              <a:t>July 2014</a:t>
            </a:r>
          </a:p>
        </p:txBody>
      </p:sp>
      <p:sp>
        <p:nvSpPr>
          <p:cNvPr id="17" name="Text Placeholder 16"/>
          <p:cNvSpPr>
            <a:spLocks noGrp="1"/>
          </p:cNvSpPr>
          <p:nvPr>
            <p:ph type="body" sz="quarter" idx="13"/>
          </p:nvPr>
        </p:nvSpPr>
        <p:spPr>
          <a:xfrm>
            <a:off x="2231136" y="1295400"/>
            <a:ext cx="6454775" cy="517525"/>
          </a:xfrm>
        </p:spPr>
        <p:txBody>
          <a:bodyPr/>
          <a:lstStyle/>
          <a:p>
            <a:pPr marL="382015" indent="-382015" defTabSz="1018705" eaLnBrk="1" fontAlgn="auto" hangingPunct="1">
              <a:spcAft>
                <a:spcPts val="0"/>
              </a:spcAft>
              <a:buFont typeface="Arial" pitchFamily="34" charset="0"/>
              <a:buNone/>
              <a:defRPr/>
            </a:pPr>
            <a:r>
              <a:rPr lang="en-US" dirty="0" smtClean="0"/>
              <a:t>Usability Audit Review</a:t>
            </a:r>
            <a:endParaRPr lang="en-US" dirty="0"/>
          </a:p>
        </p:txBody>
      </p:sp>
      <p:sp>
        <p:nvSpPr>
          <p:cNvPr id="8199" name="Text Placeholder 17"/>
          <p:cNvSpPr>
            <a:spLocks noGrp="1"/>
          </p:cNvSpPr>
          <p:nvPr>
            <p:ph type="body" sz="quarter" idx="14"/>
          </p:nvPr>
        </p:nvSpPr>
        <p:spPr bwMode="auto">
          <a:xfrm>
            <a:off x="2231136" y="1812925"/>
            <a:ext cx="6454775" cy="51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US" dirty="0" smtClean="0">
                <a:solidFill>
                  <a:srgbClr val="7F7F7F"/>
                </a:solidFill>
                <a:latin typeface="Arial" charset="0"/>
                <a:cs typeface="Arial" charset="0"/>
              </a:rPr>
              <a:t>Search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sz="3600" smtClean="0">
                <a:solidFill>
                  <a:srgbClr val="404040"/>
                </a:solidFill>
                <a:latin typeface="Arial" charset="0"/>
                <a:cs typeface="Arial" charset="0"/>
              </a:rPr>
              <a:t>Agenda</a:t>
            </a:r>
          </a:p>
        </p:txBody>
      </p:sp>
      <p:sp>
        <p:nvSpPr>
          <p:cNvPr id="17411" name="Text Placeholder 9"/>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Font typeface="Arial" charset="0"/>
              <a:buChar char="˃"/>
            </a:pPr>
            <a:r>
              <a:rPr lang="en-US" sz="2800" dirty="0" smtClean="0">
                <a:solidFill>
                  <a:srgbClr val="7F7F7F"/>
                </a:solidFill>
                <a:latin typeface="Arial" charset="0"/>
                <a:cs typeface="Arial" charset="0"/>
              </a:rPr>
              <a:t>Overview of Usability Audit Review</a:t>
            </a:r>
          </a:p>
          <a:p>
            <a:pPr eaLnBrk="1" hangingPunct="1">
              <a:buFont typeface="Arial" charset="0"/>
              <a:buChar char="˃"/>
            </a:pPr>
            <a:r>
              <a:rPr lang="en-US" sz="2800" b="1" dirty="0" smtClean="0">
                <a:solidFill>
                  <a:srgbClr val="009CDE"/>
                </a:solidFill>
                <a:latin typeface="Arial" charset="0"/>
                <a:cs typeface="Arial" charset="0"/>
              </a:rPr>
              <a:t>Specifications and Scope</a:t>
            </a:r>
          </a:p>
          <a:p>
            <a:pPr eaLnBrk="1" hangingPunct="1">
              <a:buFont typeface="Arial" charset="0"/>
              <a:buChar char="˃"/>
            </a:pPr>
            <a:r>
              <a:rPr lang="en-US" sz="2800" dirty="0" smtClean="0">
                <a:solidFill>
                  <a:srgbClr val="7F7F7F"/>
                </a:solidFill>
                <a:latin typeface="Arial" charset="0"/>
                <a:cs typeface="Arial" charset="0"/>
              </a:rPr>
              <a:t>Usability Compliance Rating</a:t>
            </a:r>
          </a:p>
          <a:p>
            <a:pPr eaLnBrk="1" hangingPunct="1">
              <a:buFont typeface="Arial" charset="0"/>
              <a:buChar char="˃"/>
            </a:pPr>
            <a:r>
              <a:rPr lang="en-US" sz="2800" dirty="0" smtClean="0">
                <a:solidFill>
                  <a:srgbClr val="7F7F7F"/>
                </a:solidFill>
                <a:latin typeface="Arial" charset="0"/>
                <a:cs typeface="Arial" charset="0"/>
              </a:rPr>
              <a:t>Top 10 Critical Usability Issues</a:t>
            </a:r>
          </a:p>
          <a:p>
            <a:pPr eaLnBrk="1" hangingPunct="1">
              <a:buFont typeface="Arial" charset="0"/>
              <a:buChar char="˃"/>
            </a:pPr>
            <a:r>
              <a:rPr lang="en-US" sz="2800" dirty="0" smtClean="0">
                <a:solidFill>
                  <a:srgbClr val="7F7F7F"/>
                </a:solidFill>
                <a:latin typeface="Arial" charset="0"/>
                <a:cs typeface="Arial" charset="0"/>
              </a:rPr>
              <a:t>Bottom Line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prstGeom prst="rect">
            <a:avLst/>
          </a:prstGeom>
        </p:spPr>
        <p:txBody>
          <a:bodyPr>
            <a:normAutofit/>
          </a:bodyPr>
          <a:lstStyle/>
          <a:p>
            <a:pPr>
              <a:buFont typeface="Arial" charset="0"/>
              <a:buChar char="˃"/>
            </a:pPr>
            <a:r>
              <a:rPr lang="en-US" dirty="0" smtClean="0">
                <a:solidFill>
                  <a:srgbClr val="585858"/>
                </a:solidFill>
              </a:rPr>
              <a:t>June - July 2014</a:t>
            </a:r>
          </a:p>
          <a:p>
            <a:pPr>
              <a:buFont typeface="Arial" charset="0"/>
              <a:buChar char="˃"/>
            </a:pPr>
            <a:r>
              <a:rPr lang="en-US" dirty="0" smtClean="0">
                <a:solidFill>
                  <a:srgbClr val="585858"/>
                </a:solidFill>
              </a:rPr>
              <a:t>1024 x 768</a:t>
            </a:r>
          </a:p>
          <a:p>
            <a:pPr>
              <a:buFont typeface="Arial" charset="0"/>
              <a:buChar char="˃"/>
            </a:pPr>
            <a:r>
              <a:rPr lang="en-US" dirty="0" smtClean="0">
                <a:solidFill>
                  <a:srgbClr val="585858"/>
                </a:solidFill>
              </a:rPr>
              <a:t>Iterative Evaluation</a:t>
            </a:r>
          </a:p>
        </p:txBody>
      </p:sp>
      <p:sp>
        <p:nvSpPr>
          <p:cNvPr id="18434"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smtClean="0"/>
              <a:t>Specifications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sz="quarter" idx="10"/>
          </p:nvPr>
        </p:nvSpPr>
        <p:spPr/>
        <p:txBody>
          <a:bodyPr/>
          <a:lstStyle/>
          <a:p>
            <a:r>
              <a:rPr lang="en-US" dirty="0"/>
              <a:t>Search functionality is assessed to gauge the effectiveness of searching content. The audit evaluates whether Search functionality provides visitors with the information, features, and functionalities necessary to home in on accurate and relevant information of interest. The audit also assesses the degree to which visitors are provided with implicit and explicit assistance during the search process.</a:t>
            </a:r>
            <a:endParaRPr lang="en-US" dirty="0" smtClean="0"/>
          </a:p>
        </p:txBody>
      </p:sp>
      <p:sp>
        <p:nvSpPr>
          <p:cNvPr id="19459" name="Rectangle 2"/>
          <p:cNvSpPr>
            <a:spLocks noGrp="1" noChangeArrowheads="1"/>
          </p:cNvSpPr>
          <p:nvPr>
            <p:ph type="title"/>
          </p:nvPr>
        </p:nvSpPr>
        <p:spPr/>
        <p:txBody>
          <a:bodyPr/>
          <a:lstStyle/>
          <a:p>
            <a:r>
              <a:rPr lang="en-US" dirty="0" smtClean="0"/>
              <a:t>Search</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74800" y="1104610"/>
            <a:ext cx="7494220" cy="444357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9275" y="2115021"/>
            <a:ext cx="6717347" cy="396192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Agenda</a:t>
            </a:r>
          </a:p>
        </p:txBody>
      </p:sp>
      <p:sp>
        <p:nvSpPr>
          <p:cNvPr id="22531" name="Text Placeholder 9"/>
          <p:cNvSpPr>
            <a:spLocks noGrp="1"/>
          </p:cNvSpPr>
          <p:nvPr>
            <p:ph type="body" sz="quarter" idx="12"/>
          </p:nvPr>
        </p:nvSpPr>
        <p:spPr/>
        <p:txBody>
          <a:bodyPr/>
          <a:lstStyle/>
          <a:p>
            <a:r>
              <a:rPr lang="en-US" sz="2800" dirty="0" smtClean="0"/>
              <a:t>Overview of Usability Audit Review</a:t>
            </a:r>
          </a:p>
          <a:p>
            <a:r>
              <a:rPr lang="en-US" sz="2800" dirty="0" smtClean="0"/>
              <a:t>Specifications and Scope</a:t>
            </a:r>
          </a:p>
          <a:p>
            <a:r>
              <a:rPr lang="en-US" sz="2800" b="1" dirty="0" smtClean="0">
                <a:solidFill>
                  <a:srgbClr val="009CDE"/>
                </a:solidFill>
              </a:rPr>
              <a:t>Usability Compliance Rating</a:t>
            </a:r>
          </a:p>
          <a:p>
            <a:r>
              <a:rPr lang="en-US" sz="2800" dirty="0" smtClean="0"/>
              <a:t>Top 10 Critical Usability Issues</a:t>
            </a:r>
          </a:p>
          <a:p>
            <a:r>
              <a:rPr lang="en-US" sz="2800" dirty="0" smtClean="0"/>
              <a:t>Bottom Line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1" name="Rectangle 3"/>
          <p:cNvSpPr>
            <a:spLocks noGrp="1" noChangeArrowheads="1"/>
          </p:cNvSpPr>
          <p:nvPr>
            <p:ph type="body" sz="quarter" idx="10"/>
          </p:nvPr>
        </p:nvSpPr>
        <p:spPr>
          <a:prstGeom prst="rect">
            <a:avLst/>
          </a:prstGeom>
        </p:spPr>
        <p:txBody>
          <a:bodyPr>
            <a:normAutofit/>
          </a:bodyPr>
          <a:lstStyle/>
          <a:p>
            <a:pPr marL="0" indent="0"/>
            <a:r>
              <a:rPr lang="en-US" dirty="0"/>
              <a:t>The Usability Compliance Rating measures compliance with pass or fail metrics that are all weighted equally. The average rating across all Usability Audit Reviews conducted by ForeSee is approximately 55%, so this score </a:t>
            </a:r>
            <a:r>
              <a:rPr lang="en-US"/>
              <a:t>is </a:t>
            </a:r>
            <a:r>
              <a:rPr lang="en-US" dirty="0"/>
              <a:t>above</a:t>
            </a:r>
            <a:r>
              <a:rPr lang="en-US"/>
              <a:t> that of </a:t>
            </a:r>
            <a:r>
              <a:rPr lang="en-US" smtClean="0"/>
              <a:t>other </a:t>
            </a:r>
            <a:r>
              <a:rPr lang="en-US" dirty="0"/>
              <a:t>ForeSee clients. Keep in mind that each Usability Audit Review is focused on a specific area, so the compliance rating is not indicative of the usability of the site as a whole. This report exclusively outlines those instances of failure to comply with best practice; instances where EPA.gov exhibits strong usability are not the focus.</a:t>
            </a:r>
          </a:p>
        </p:txBody>
      </p:sp>
      <p:sp>
        <p:nvSpPr>
          <p:cNvPr id="23555"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How Search Measures Up</a:t>
            </a:r>
          </a:p>
        </p:txBody>
      </p:sp>
      <p:sp>
        <p:nvSpPr>
          <p:cNvPr id="348184" name="AutoShape 24"/>
          <p:cNvSpPr>
            <a:spLocks noChangeArrowheads="1"/>
          </p:cNvSpPr>
          <p:nvPr/>
        </p:nvSpPr>
        <p:spPr bwMode="auto">
          <a:xfrm>
            <a:off x="2686050" y="4065588"/>
            <a:ext cx="4686300" cy="1403350"/>
          </a:xfrm>
          <a:prstGeom prst="roundRect">
            <a:avLst>
              <a:gd name="adj" fmla="val 16667"/>
            </a:avLst>
          </a:prstGeom>
          <a:solidFill>
            <a:srgbClr val="009CDE"/>
          </a:solidFill>
          <a:ln w="25400">
            <a:noFill/>
            <a:round/>
            <a:headEnd/>
            <a:tailEnd/>
          </a:ln>
        </p:spPr>
        <p:txBody>
          <a:bodyPr wrap="none" lIns="91408" tIns="45704" rIns="91408" bIns="45704" anchor="ctr"/>
          <a:lstStyle/>
          <a:p>
            <a:pPr defTabSz="1019175">
              <a:lnSpc>
                <a:spcPct val="125000"/>
              </a:lnSpc>
            </a:pPr>
            <a:r>
              <a:rPr lang="en-US" b="1" dirty="0">
                <a:solidFill>
                  <a:schemeClr val="bg1"/>
                </a:solidFill>
              </a:rPr>
              <a:t>Usability Compliance Rating</a:t>
            </a:r>
          </a:p>
          <a:p>
            <a:pPr defTabSz="1019175">
              <a:lnSpc>
                <a:spcPct val="125000"/>
              </a:lnSpc>
            </a:pPr>
            <a:r>
              <a:rPr lang="en-US" sz="2800" b="1" smtClean="0">
                <a:solidFill>
                  <a:schemeClr val="bg1"/>
                </a:solidFill>
              </a:rPr>
              <a:t>62%</a:t>
            </a:r>
            <a:endParaRPr lang="en-US" sz="2800" b="1" dirty="0">
              <a:solidFill>
                <a:schemeClr val="bg1"/>
              </a:solidFill>
            </a:endParaRPr>
          </a:p>
        </p:txBody>
      </p:sp>
      <p:sp>
        <p:nvSpPr>
          <p:cNvPr id="6" name="Text Box 4"/>
          <p:cNvSpPr txBox="1">
            <a:spLocks noChangeArrowheads="1"/>
          </p:cNvSpPr>
          <p:nvPr/>
        </p:nvSpPr>
        <p:spPr bwMode="auto">
          <a:xfrm>
            <a:off x="857279" y="1333863"/>
            <a:ext cx="8175312" cy="241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7" tIns="44998" rIns="89997" bIns="44998" anchor="ctr"/>
          <a:lstStyle>
            <a:lvl1pPr marL="914400" indent="-458788" defTabSz="1019175" eaLnBrk="0" hangingPunct="0">
              <a:tabLst>
                <a:tab pos="4402138" algn="l"/>
                <a:tab pos="4633913" algn="l"/>
                <a:tab pos="6169025" algn="l"/>
              </a:tabLst>
              <a:defRPr sz="2000">
                <a:solidFill>
                  <a:srgbClr val="E56655"/>
                </a:solidFill>
                <a:latin typeface="Arial" charset="0"/>
                <a:cs typeface="Arial" charset="0"/>
              </a:defRPr>
            </a:lvl1pPr>
            <a:lvl2pPr marL="742950" indent="-285750" defTabSz="1019175" eaLnBrk="0" hangingPunct="0">
              <a:tabLst>
                <a:tab pos="4402138" algn="l"/>
                <a:tab pos="4633913" algn="l"/>
                <a:tab pos="6169025" algn="l"/>
              </a:tabLst>
              <a:defRPr sz="2000">
                <a:solidFill>
                  <a:srgbClr val="E56655"/>
                </a:solidFill>
                <a:latin typeface="Arial" charset="0"/>
                <a:cs typeface="Arial" charset="0"/>
              </a:defRPr>
            </a:lvl2pPr>
            <a:lvl3pPr marL="1143000" indent="-228600" defTabSz="1019175" eaLnBrk="0" hangingPunct="0">
              <a:tabLst>
                <a:tab pos="4402138" algn="l"/>
                <a:tab pos="4633913" algn="l"/>
                <a:tab pos="6169025" algn="l"/>
              </a:tabLst>
              <a:defRPr sz="2000">
                <a:solidFill>
                  <a:srgbClr val="E56655"/>
                </a:solidFill>
                <a:latin typeface="Arial" charset="0"/>
                <a:cs typeface="Arial" charset="0"/>
              </a:defRPr>
            </a:lvl3pPr>
            <a:lvl4pPr marL="1600200" indent="-228600" defTabSz="1019175" eaLnBrk="0" hangingPunct="0">
              <a:tabLst>
                <a:tab pos="4402138" algn="l"/>
                <a:tab pos="4633913" algn="l"/>
                <a:tab pos="6169025" algn="l"/>
              </a:tabLst>
              <a:defRPr sz="2000">
                <a:solidFill>
                  <a:srgbClr val="E56655"/>
                </a:solidFill>
                <a:latin typeface="Arial" charset="0"/>
                <a:cs typeface="Arial" charset="0"/>
              </a:defRPr>
            </a:lvl4pPr>
            <a:lvl5pPr marL="2057400" indent="-228600" defTabSz="1019175" eaLnBrk="0" hangingPunct="0">
              <a:tabLst>
                <a:tab pos="4402138" algn="l"/>
                <a:tab pos="4633913" algn="l"/>
                <a:tab pos="6169025" algn="l"/>
              </a:tabLst>
              <a:defRPr sz="2000">
                <a:solidFill>
                  <a:srgbClr val="E56655"/>
                </a:solidFill>
                <a:latin typeface="Arial" charset="0"/>
                <a:cs typeface="Arial" charset="0"/>
              </a:defRPr>
            </a:lvl5pPr>
            <a:lvl6pPr marL="2514600" indent="-228600" algn="ctr" defTabSz="1019175" eaLnBrk="0" fontAlgn="base" hangingPunct="0">
              <a:spcBef>
                <a:spcPct val="0"/>
              </a:spcBef>
              <a:spcAft>
                <a:spcPct val="0"/>
              </a:spcAft>
              <a:tabLst>
                <a:tab pos="4402138" algn="l"/>
                <a:tab pos="4633913" algn="l"/>
                <a:tab pos="6169025" algn="l"/>
              </a:tabLst>
              <a:defRPr sz="2000">
                <a:solidFill>
                  <a:srgbClr val="E56655"/>
                </a:solidFill>
                <a:latin typeface="Arial" charset="0"/>
                <a:cs typeface="Arial" charset="0"/>
              </a:defRPr>
            </a:lvl6pPr>
            <a:lvl7pPr marL="2971800" indent="-228600" algn="ctr" defTabSz="1019175" eaLnBrk="0" fontAlgn="base" hangingPunct="0">
              <a:spcBef>
                <a:spcPct val="0"/>
              </a:spcBef>
              <a:spcAft>
                <a:spcPct val="0"/>
              </a:spcAft>
              <a:tabLst>
                <a:tab pos="4402138" algn="l"/>
                <a:tab pos="4633913" algn="l"/>
                <a:tab pos="6169025" algn="l"/>
              </a:tabLst>
              <a:defRPr sz="2000">
                <a:solidFill>
                  <a:srgbClr val="E56655"/>
                </a:solidFill>
                <a:latin typeface="Arial" charset="0"/>
                <a:cs typeface="Arial" charset="0"/>
              </a:defRPr>
            </a:lvl7pPr>
            <a:lvl8pPr marL="3429000" indent="-228600" algn="ctr" defTabSz="1019175" eaLnBrk="0" fontAlgn="base" hangingPunct="0">
              <a:spcBef>
                <a:spcPct val="0"/>
              </a:spcBef>
              <a:spcAft>
                <a:spcPct val="0"/>
              </a:spcAft>
              <a:tabLst>
                <a:tab pos="4402138" algn="l"/>
                <a:tab pos="4633913" algn="l"/>
                <a:tab pos="6169025" algn="l"/>
              </a:tabLst>
              <a:defRPr sz="2000">
                <a:solidFill>
                  <a:srgbClr val="E56655"/>
                </a:solidFill>
                <a:latin typeface="Arial" charset="0"/>
                <a:cs typeface="Arial" charset="0"/>
              </a:defRPr>
            </a:lvl8pPr>
            <a:lvl9pPr marL="3886200" indent="-228600" algn="ctr" defTabSz="1019175" eaLnBrk="0" fontAlgn="base" hangingPunct="0">
              <a:spcBef>
                <a:spcPct val="0"/>
              </a:spcBef>
              <a:spcAft>
                <a:spcPct val="0"/>
              </a:spcAft>
              <a:tabLst>
                <a:tab pos="4402138" algn="l"/>
                <a:tab pos="4633913" algn="l"/>
                <a:tab pos="6169025" algn="l"/>
              </a:tabLst>
              <a:defRPr sz="2000">
                <a:solidFill>
                  <a:srgbClr val="E56655"/>
                </a:solidFill>
                <a:latin typeface="Arial" charset="0"/>
                <a:cs typeface="Arial" charset="0"/>
              </a:defRPr>
            </a:lvl9pPr>
          </a:lstStyle>
          <a:p>
            <a:pPr algn="l" eaLnBrk="1" hangingPunct="1">
              <a:lnSpc>
                <a:spcPct val="150000"/>
              </a:lnSpc>
              <a:buClr>
                <a:srgbClr val="009CDE"/>
              </a:buClr>
              <a:buFont typeface="Arial" charset="0"/>
              <a:buChar char="˃"/>
            </a:pPr>
            <a:r>
              <a:rPr lang="en-US" sz="2800" dirty="0">
                <a:solidFill>
                  <a:srgbClr val="585858"/>
                </a:solidFill>
              </a:rPr>
              <a:t>Number of Indicators Applied: 	</a:t>
            </a:r>
            <a:r>
              <a:rPr lang="en-US" sz="2800" dirty="0" smtClean="0">
                <a:solidFill>
                  <a:srgbClr val="585858"/>
                </a:solidFill>
              </a:rPr>
              <a:t>65</a:t>
            </a:r>
            <a:endParaRPr lang="en-US" sz="2800" dirty="0">
              <a:solidFill>
                <a:srgbClr val="585858"/>
              </a:solidFill>
            </a:endParaRPr>
          </a:p>
          <a:p>
            <a:pPr algn="l" eaLnBrk="1" hangingPunct="1">
              <a:lnSpc>
                <a:spcPct val="150000"/>
              </a:lnSpc>
              <a:buClr>
                <a:srgbClr val="009CDE"/>
              </a:buClr>
              <a:buFont typeface="Arial" charset="0"/>
              <a:buChar char="˃"/>
            </a:pPr>
            <a:r>
              <a:rPr lang="en-US" sz="2800" dirty="0">
                <a:solidFill>
                  <a:srgbClr val="585858"/>
                </a:solidFill>
              </a:rPr>
              <a:t>Number of Usability Violations: 	</a:t>
            </a:r>
            <a:r>
              <a:rPr lang="en-US" sz="2800" dirty="0" smtClean="0">
                <a:solidFill>
                  <a:srgbClr val="585858"/>
                </a:solidFill>
              </a:rPr>
              <a:t>25</a:t>
            </a:r>
            <a:endParaRPr lang="en-US" sz="2800" dirty="0">
              <a:solidFill>
                <a:srgbClr val="58585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48184"/>
                                        </p:tgtEl>
                                        <p:attrNameLst>
                                          <p:attrName>style.visibility</p:attrName>
                                        </p:attrNameLst>
                                      </p:cBhvr>
                                      <p:to>
                                        <p:strVal val="visible"/>
                                      </p:to>
                                    </p:set>
                                    <p:animEffect transition="in" filter="fade">
                                      <p:cBhvr>
                                        <p:cTn id="13" dur="500"/>
                                        <p:tgtEl>
                                          <p:spTgt spid="34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sz="3600" dirty="0" smtClean="0">
                <a:solidFill>
                  <a:srgbClr val="404040"/>
                </a:solidFill>
                <a:latin typeface="Arial" charset="0"/>
                <a:cs typeface="Arial" charset="0"/>
              </a:rPr>
              <a:t>Agenda</a:t>
            </a:r>
          </a:p>
        </p:txBody>
      </p:sp>
      <p:sp>
        <p:nvSpPr>
          <p:cNvPr id="24579" name="Text Placeholder 9"/>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Font typeface="Arial" charset="0"/>
              <a:buChar char="˃"/>
            </a:pPr>
            <a:r>
              <a:rPr lang="en-US" sz="2800" dirty="0" smtClean="0">
                <a:solidFill>
                  <a:srgbClr val="7F7F7F"/>
                </a:solidFill>
                <a:latin typeface="Arial" charset="0"/>
                <a:cs typeface="Arial" charset="0"/>
              </a:rPr>
              <a:t>Overview of Usability Audit Review</a:t>
            </a:r>
          </a:p>
          <a:p>
            <a:pPr eaLnBrk="1" hangingPunct="1">
              <a:buFont typeface="Arial" charset="0"/>
              <a:buChar char="˃"/>
            </a:pPr>
            <a:r>
              <a:rPr lang="en-US" sz="2800" dirty="0" smtClean="0">
                <a:solidFill>
                  <a:srgbClr val="7F7F7F"/>
                </a:solidFill>
                <a:latin typeface="Arial" charset="0"/>
                <a:cs typeface="Arial" charset="0"/>
              </a:rPr>
              <a:t>Specifications and Scope</a:t>
            </a:r>
          </a:p>
          <a:p>
            <a:pPr eaLnBrk="1" hangingPunct="1">
              <a:buFont typeface="Arial" charset="0"/>
              <a:buChar char="˃"/>
            </a:pPr>
            <a:r>
              <a:rPr lang="en-US" sz="2800" dirty="0" smtClean="0">
                <a:solidFill>
                  <a:srgbClr val="777777"/>
                </a:solidFill>
                <a:latin typeface="Arial" charset="0"/>
                <a:cs typeface="Arial" charset="0"/>
              </a:rPr>
              <a:t>Usability Compliance Rating</a:t>
            </a:r>
          </a:p>
          <a:p>
            <a:pPr eaLnBrk="1" hangingPunct="1">
              <a:buFont typeface="Arial" charset="0"/>
              <a:buChar char="˃"/>
            </a:pPr>
            <a:r>
              <a:rPr lang="en-US" sz="2800" b="1" dirty="0" smtClean="0">
                <a:solidFill>
                  <a:srgbClr val="009CDE"/>
                </a:solidFill>
                <a:latin typeface="Arial" charset="0"/>
                <a:cs typeface="Arial" charset="0"/>
              </a:rPr>
              <a:t>Top 10 Critical Usability Issues</a:t>
            </a:r>
          </a:p>
          <a:p>
            <a:pPr eaLnBrk="1" hangingPunct="1">
              <a:buFont typeface="Arial" charset="0"/>
              <a:buChar char="˃"/>
            </a:pPr>
            <a:r>
              <a:rPr lang="en-US" sz="2800" dirty="0" smtClean="0">
                <a:solidFill>
                  <a:srgbClr val="7F7F7F"/>
                </a:solidFill>
                <a:latin typeface="Arial" charset="0"/>
                <a:cs typeface="Arial" charset="0"/>
              </a:rPr>
              <a:t>Bottom Line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71016" y="1719072"/>
            <a:ext cx="8055864" cy="5129784"/>
          </a:xfrm>
        </p:spPr>
        <p:txBody>
          <a:bodyPr/>
          <a:lstStyle/>
          <a:p>
            <a:pPr marL="0" indent="-384048">
              <a:lnSpc>
                <a:spcPct val="100000"/>
              </a:lnSpc>
              <a:spcBef>
                <a:spcPct val="0"/>
              </a:spcBef>
              <a:spcAft>
                <a:spcPts val="1200"/>
              </a:spcAft>
            </a:pPr>
            <a:r>
              <a:rPr lang="en-US" sz="2400" dirty="0" smtClean="0">
                <a:solidFill>
                  <a:srgbClr val="585858"/>
                </a:solidFill>
              </a:rPr>
              <a:t>Search Scope
Misspellings
Synonyms
Multi-Word Queries
Input Protocol
Descriptions
Sort Functionality
Refine Functionality
Adequate Linkage
Better Search Suggestions</a:t>
            </a:r>
          </a:p>
        </p:txBody>
      </p:sp>
      <p:sp>
        <p:nvSpPr>
          <p:cNvPr id="25602" name="Rectangle 2"/>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smtClean="0"/>
              <a:t>Top 10 Critical Usability Issues</a:t>
            </a:r>
          </a:p>
        </p:txBody>
      </p:sp>
    </p:spTree>
    <p:extLst>
      <p:ext uri="{BB962C8B-B14F-4D97-AF65-F5344CB8AC3E}">
        <p14:creationId xmlns:p14="http://schemas.microsoft.com/office/powerpoint/2010/main" val="4268773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585858"/>
                </a:solidFill>
              </a:rPr>
              <a:t>Search Scope</a:t>
            </a:r>
          </a:p>
        </p:txBody>
      </p:sp>
      <p:sp>
        <p:nvSpPr>
          <p:cNvPr id="26627" name="Oval 5"/>
          <p:cNvSpPr>
            <a:spLocks noChangeArrowheads="1"/>
          </p:cNvSpPr>
          <p:nvPr/>
        </p:nvSpPr>
        <p:spPr>
          <a:xfrm>
            <a:off x="2740025" y="3944938"/>
            <a:ext cx="325438"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8" name="Oval 6"/>
          <p:cNvSpPr>
            <a:spLocks noChangeArrowheads="1"/>
          </p:cNvSpPr>
          <p:nvPr/>
        </p:nvSpPr>
        <p:spPr>
          <a:xfrm>
            <a:off x="334645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9" name="Oval 7"/>
          <p:cNvSpPr>
            <a:spLocks noChangeArrowheads="1"/>
          </p:cNvSpPr>
          <p:nvPr/>
        </p:nvSpPr>
        <p:spPr>
          <a:xfrm>
            <a:off x="39560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0" name="Oval 8"/>
          <p:cNvSpPr>
            <a:spLocks noChangeArrowheads="1"/>
          </p:cNvSpPr>
          <p:nvPr/>
        </p:nvSpPr>
        <p:spPr>
          <a:xfrm>
            <a:off x="4557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1" name="Oval 9"/>
          <p:cNvSpPr>
            <a:spLocks noChangeArrowheads="1"/>
          </p:cNvSpPr>
          <p:nvPr/>
        </p:nvSpPr>
        <p:spPr>
          <a:xfrm>
            <a:off x="5164138" y="3944938"/>
            <a:ext cx="322262"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2" name="Oval 10"/>
          <p:cNvSpPr>
            <a:spLocks noChangeArrowheads="1"/>
          </p:cNvSpPr>
          <p:nvPr/>
        </p:nvSpPr>
        <p:spPr>
          <a:xfrm>
            <a:off x="57721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3" name="Oval 11"/>
          <p:cNvSpPr>
            <a:spLocks noChangeArrowheads="1"/>
          </p:cNvSpPr>
          <p:nvPr/>
        </p:nvSpPr>
        <p:spPr>
          <a:xfrm>
            <a:off x="6376988"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4" name="Oval 12"/>
          <p:cNvSpPr>
            <a:spLocks noChangeArrowheads="1"/>
          </p:cNvSpPr>
          <p:nvPr/>
        </p:nvSpPr>
        <p:spPr>
          <a:xfrm>
            <a:off x="698500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5" name="Oval 13"/>
          <p:cNvSpPr>
            <a:spLocks noChangeArrowheads="1"/>
          </p:cNvSpPr>
          <p:nvPr/>
        </p:nvSpPr>
        <p:spPr>
          <a:xfrm>
            <a:off x="7588250" y="3944938"/>
            <a:ext cx="322263"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6" name="Oval 14"/>
          <p:cNvSpPr>
            <a:spLocks noChangeArrowheads="1"/>
          </p:cNvSpPr>
          <p:nvPr/>
        </p:nvSpPr>
        <p:spPr>
          <a:xfrm>
            <a:off x="2144713" y="3944938"/>
            <a:ext cx="323850" cy="322262"/>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Tree>
    <p:extLst>
      <p:ext uri="{BB962C8B-B14F-4D97-AF65-F5344CB8AC3E}">
        <p14:creationId xmlns:p14="http://schemas.microsoft.com/office/powerpoint/2010/main" val="4282642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While Search on </a:t>
            </a:r>
            <a:r>
              <a:rPr lang="en-US" dirty="0" err="1"/>
              <a:t>EPA.gov’s</a:t>
            </a:r>
            <a:r>
              <a:rPr lang="en-US" dirty="0"/>
              <a:t> homepage and top-level category pages returns results for all areas of EPA, visitors can easily reach pages within the site where search may </a:t>
            </a:r>
            <a:r>
              <a:rPr lang="en-US"/>
              <a:t>be limited </a:t>
            </a:r>
            <a:r>
              <a:rPr lang="en-US" smtClean="0"/>
              <a:t>to </a:t>
            </a:r>
            <a:r>
              <a:rPr lang="en-US" dirty="0"/>
              <a:t>the </a:t>
            </a:r>
            <a:r>
              <a:rPr lang="en-US"/>
              <a:t>current </a:t>
            </a:r>
            <a:r>
              <a:rPr lang="en-US" smtClean="0"/>
              <a:t>area. </a:t>
            </a:r>
            <a:r>
              <a:rPr lang="en-US" dirty="0"/>
              <a:t>This functionality provides a way for visitors to narrow their searches. However, </a:t>
            </a:r>
            <a:r>
              <a:rPr lang="en-US"/>
              <a:t>the </a:t>
            </a:r>
            <a:r>
              <a:rPr lang="en-US" smtClean="0"/>
              <a:t>option </a:t>
            </a:r>
            <a:r>
              <a:rPr lang="en-US" dirty="0"/>
              <a:t>to</a:t>
            </a:r>
            <a:r>
              <a:rPr lang="en-US"/>
              <a:t> limit the scope to the current section only is </a:t>
            </a:r>
            <a:r>
              <a:rPr lang="en-US" dirty="0"/>
              <a:t>preselected—and</a:t>
            </a:r>
            <a:r>
              <a:rPr lang="en-US"/>
              <a:t> this risks </a:t>
            </a:r>
            <a:r>
              <a:rPr lang="en-US" smtClean="0"/>
              <a:t>that </a:t>
            </a:r>
            <a:r>
              <a:rPr lang="en-US" dirty="0"/>
              <a:t>visitors may overlook the scope selection and receive a smaller results set missing out on content </a:t>
            </a:r>
            <a:r>
              <a:rPr lang="en-US"/>
              <a:t>of interest that is elsewhere within EPA.gov . To prevent </a:t>
            </a:r>
            <a:r>
              <a:rPr lang="en-US" smtClean="0"/>
              <a:t>this</a:t>
            </a:r>
            <a:r>
              <a:rPr lang="en-US"/>
              <a:t>, </a:t>
            </a:r>
            <a:r>
              <a:rPr lang="en-US" dirty="0"/>
              <a:t>the</a:t>
            </a:r>
            <a:r>
              <a:rPr lang="en-US"/>
              <a:t> scope of </a:t>
            </a:r>
            <a:r>
              <a:rPr lang="en-US" smtClean="0"/>
              <a:t>Search </a:t>
            </a:r>
            <a:r>
              <a:rPr lang="en-US" dirty="0"/>
              <a:t>on </a:t>
            </a:r>
            <a:r>
              <a:rPr lang="en-US"/>
              <a:t>all </a:t>
            </a:r>
            <a:r>
              <a:rPr lang="en-US" smtClean="0"/>
              <a:t>pages </a:t>
            </a:r>
            <a:r>
              <a:rPr lang="en-US" dirty="0"/>
              <a:t>must default to the entire site.</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Search Scope</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1 of 10</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74283" y="699215"/>
            <a:ext cx="7996713" cy="148086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4281" y="2427570"/>
            <a:ext cx="7996713" cy="14605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74283" y="4135564"/>
            <a:ext cx="7996713" cy="187617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4025462" y="1155701"/>
            <a:ext cx="3678621" cy="283944"/>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3" name="Rounded Rectangle 2"/>
          <p:cNvSpPr/>
          <p:nvPr/>
        </p:nvSpPr>
        <p:spPr bwMode="auto">
          <a:xfrm>
            <a:off x="6674069" y="4308475"/>
            <a:ext cx="2296927" cy="476250"/>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3" name="Rounded Rectangle 42"/>
          <p:cNvSpPr/>
          <p:nvPr/>
        </p:nvSpPr>
        <p:spPr bwMode="auto">
          <a:xfrm>
            <a:off x="4025462" y="2873604"/>
            <a:ext cx="3678621" cy="283944"/>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Tree>
    <p:extLst>
      <p:ext uri="{BB962C8B-B14F-4D97-AF65-F5344CB8AC3E}">
        <p14:creationId xmlns:p14="http://schemas.microsoft.com/office/powerpoint/2010/main" val="733910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Next, Results </a:t>
            </a:r>
            <a:r>
              <a:rPr lang="en-US"/>
              <a:t>pages </a:t>
            </a:r>
            <a:r>
              <a:rPr lang="en-US" smtClean="0"/>
              <a:t>do </a:t>
            </a:r>
            <a:r>
              <a:rPr lang="en-US" dirty="0"/>
              <a:t>not adequately inform visitors of the scope of their search. The phrase “within the collection” is insufficient to notify </a:t>
            </a:r>
            <a:r>
              <a:rPr lang="en-US"/>
              <a:t>visitors </a:t>
            </a:r>
            <a:r>
              <a:rPr lang="en-US" dirty="0"/>
              <a:t>which</a:t>
            </a:r>
            <a:r>
              <a:rPr lang="en-US"/>
              <a:t> section </a:t>
            </a:r>
            <a:r>
              <a:rPr lang="en-US" smtClean="0"/>
              <a:t>of </a:t>
            </a:r>
            <a:r>
              <a:rPr lang="en-US"/>
              <a:t>EPA.gov </a:t>
            </a:r>
            <a:r>
              <a:rPr lang="en-US" smtClean="0"/>
              <a:t>was </a:t>
            </a:r>
            <a:r>
              <a:rPr lang="en-US" dirty="0"/>
              <a:t>searched. This risks them not realizing that more results may </a:t>
            </a:r>
            <a:r>
              <a:rPr lang="en-US"/>
              <a:t>be available elsewhere on </a:t>
            </a:r>
            <a:r>
              <a:rPr lang="en-US" smtClean="0"/>
              <a:t>the site. </a:t>
            </a:r>
            <a:r>
              <a:rPr lang="en-US" dirty="0"/>
              <a:t>Instead, </a:t>
            </a:r>
            <a:r>
              <a:rPr lang="en-US"/>
              <a:t>the page </a:t>
            </a:r>
            <a:r>
              <a:rPr lang="en-US" smtClean="0"/>
              <a:t>must </a:t>
            </a:r>
            <a:r>
              <a:rPr lang="en-US"/>
              <a:t>clearly define </a:t>
            </a:r>
            <a:r>
              <a:rPr lang="en-US" smtClean="0"/>
              <a:t>which </a:t>
            </a:r>
            <a:r>
              <a:rPr lang="en-US" dirty="0"/>
              <a:t>section of the site was searched.</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Search Scope</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1 of 10</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2002" y="1201738"/>
            <a:ext cx="4707132" cy="18161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9925" y="3988183"/>
            <a:ext cx="4614079" cy="150653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208938" y="1183235"/>
            <a:ext cx="3704514" cy="188064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208938" y="4017963"/>
            <a:ext cx="3844441" cy="175131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292003" y="1951482"/>
            <a:ext cx="2728990" cy="384174"/>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3" name="Rounded Rectangle 2"/>
          <p:cNvSpPr/>
          <p:nvPr/>
        </p:nvSpPr>
        <p:spPr bwMode="auto">
          <a:xfrm>
            <a:off x="5211983" y="2156730"/>
            <a:ext cx="3701470" cy="387350"/>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5" name="Rounded Rectangle 4"/>
          <p:cNvSpPr/>
          <p:nvPr/>
        </p:nvSpPr>
        <p:spPr bwMode="auto">
          <a:xfrm>
            <a:off x="263819" y="4687888"/>
            <a:ext cx="2479382" cy="28892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6" name="Rounded Rectangle 5"/>
          <p:cNvSpPr/>
          <p:nvPr/>
        </p:nvSpPr>
        <p:spPr bwMode="auto">
          <a:xfrm>
            <a:off x="5208938" y="5005086"/>
            <a:ext cx="3926531" cy="326422"/>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Tree>
    <p:extLst>
      <p:ext uri="{BB962C8B-B14F-4D97-AF65-F5344CB8AC3E}">
        <p14:creationId xmlns:p14="http://schemas.microsoft.com/office/powerpoint/2010/main" val="2078627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sz="3600" dirty="0" smtClean="0">
                <a:solidFill>
                  <a:srgbClr val="404040"/>
                </a:solidFill>
                <a:latin typeface="Arial" charset="0"/>
                <a:cs typeface="Arial" charset="0"/>
              </a:rPr>
              <a:t>Agenda</a:t>
            </a:r>
          </a:p>
        </p:txBody>
      </p:sp>
      <p:sp>
        <p:nvSpPr>
          <p:cNvPr id="9219" name="Text Placeholder 9"/>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65760" indent="-365760" eaLnBrk="1" hangingPunct="1">
              <a:spcAft>
                <a:spcPts val="2400"/>
              </a:spcAft>
              <a:buFont typeface="Arial" charset="0"/>
              <a:buChar char="˃"/>
            </a:pPr>
            <a:r>
              <a:rPr lang="en-US" sz="2800" b="1" dirty="0" smtClean="0">
                <a:solidFill>
                  <a:srgbClr val="009CDE"/>
                </a:solidFill>
                <a:latin typeface="Arial" charset="0"/>
                <a:cs typeface="Arial" charset="0"/>
              </a:rPr>
              <a:t>Overview of Usability Audit Review</a:t>
            </a:r>
          </a:p>
          <a:p>
            <a:pPr marL="365760" indent="-365760" eaLnBrk="1" hangingPunct="1">
              <a:spcAft>
                <a:spcPts val="2400"/>
              </a:spcAft>
              <a:buFont typeface="Arial" charset="0"/>
              <a:buChar char="˃"/>
            </a:pPr>
            <a:r>
              <a:rPr lang="en-US" sz="2800" b="0" dirty="0" smtClean="0">
                <a:solidFill>
                  <a:srgbClr val="7F7F7F"/>
                </a:solidFill>
                <a:latin typeface="Arial" charset="0"/>
                <a:cs typeface="Arial" charset="0"/>
              </a:rPr>
              <a:t>Specifications and Scope</a:t>
            </a:r>
          </a:p>
          <a:p>
            <a:pPr marL="365760" indent="-365760" eaLnBrk="1" hangingPunct="1">
              <a:spcBef>
                <a:spcPts val="0"/>
              </a:spcBef>
              <a:spcAft>
                <a:spcPts val="2400"/>
              </a:spcAft>
              <a:buFont typeface="Arial" charset="0"/>
              <a:buChar char="˃"/>
            </a:pPr>
            <a:r>
              <a:rPr lang="en-US" sz="2800" b="0" dirty="0" smtClean="0">
                <a:solidFill>
                  <a:srgbClr val="7F7F7F"/>
                </a:solidFill>
                <a:latin typeface="Arial" charset="0"/>
                <a:cs typeface="Arial" charset="0"/>
              </a:rPr>
              <a:t>Usability Compliance Rating</a:t>
            </a:r>
          </a:p>
          <a:p>
            <a:pPr marL="365760" indent="-365760" eaLnBrk="1" hangingPunct="1">
              <a:spcAft>
                <a:spcPts val="2400"/>
              </a:spcAft>
              <a:buFont typeface="Arial" charset="0"/>
              <a:buChar char="˃"/>
            </a:pPr>
            <a:r>
              <a:rPr lang="en-US" sz="2800" b="0" dirty="0" smtClean="0">
                <a:solidFill>
                  <a:srgbClr val="7F7F7F"/>
                </a:solidFill>
                <a:latin typeface="Arial" charset="0"/>
                <a:cs typeface="Arial" charset="0"/>
              </a:rPr>
              <a:t>Top 10 Critical Usability Issues</a:t>
            </a:r>
          </a:p>
          <a:p>
            <a:pPr marL="365760" indent="-365760" eaLnBrk="1" hangingPunct="1">
              <a:spcAft>
                <a:spcPts val="2400"/>
              </a:spcAft>
              <a:buFont typeface="Arial" charset="0"/>
              <a:buChar char="˃"/>
            </a:pPr>
            <a:r>
              <a:rPr lang="en-US" sz="2800" b="0" dirty="0" smtClean="0">
                <a:solidFill>
                  <a:srgbClr val="7F7F7F"/>
                </a:solidFill>
                <a:latin typeface="Arial" charset="0"/>
                <a:cs typeface="Arial" charset="0"/>
              </a:rPr>
              <a:t>Bottom 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This site allows visitors to search </a:t>
            </a:r>
            <a:r>
              <a:rPr lang="en-US"/>
              <a:t>within </a:t>
            </a:r>
            <a:r>
              <a:rPr lang="en-US" dirty="0"/>
              <a:t>specific</a:t>
            </a:r>
            <a:r>
              <a:rPr lang="en-US"/>
              <a:t> areas </a:t>
            </a:r>
            <a:r>
              <a:rPr lang="en-US" smtClean="0"/>
              <a:t>of </a:t>
            </a:r>
            <a:r>
              <a:rPr lang="en-US" dirty="0"/>
              <a:t>the site, but </a:t>
            </a:r>
            <a:r>
              <a:rPr lang="en-US"/>
              <a:t>defaults </a:t>
            </a:r>
            <a:r>
              <a:rPr lang="en-US" smtClean="0"/>
              <a:t>to </a:t>
            </a:r>
            <a:r>
              <a:rPr lang="en-US" dirty="0"/>
              <a:t>the</a:t>
            </a:r>
            <a:r>
              <a:rPr lang="en-US"/>
              <a:t> entire site to prevent </a:t>
            </a:r>
            <a:r>
              <a:rPr lang="en-US" dirty="0"/>
              <a:t>visitors accidentally searching a smaller collection</a:t>
            </a:r>
            <a:r>
              <a:rPr lang="en-US" dirty="0">
                <a:solidFill>
                  <a:srgbClr val="E1523D"/>
                </a:solidFill>
                <a:sym typeface="Wingdings" pitchFamily="2" charset="2"/>
              </a:rPr>
              <a:t></a:t>
            </a:r>
            <a:r>
              <a:rPr lang="en-US" dirty="0"/>
              <a:t>. The scope of the search is clearly stated in the dropdown list </a:t>
            </a:r>
            <a:r>
              <a:rPr lang="en-US" dirty="0">
                <a:solidFill>
                  <a:srgbClr val="E1523D"/>
                </a:solidFill>
                <a:sym typeface="Wingdings" pitchFamily="2" charset="2"/>
              </a:rPr>
              <a:t></a:t>
            </a:r>
            <a:r>
              <a:rPr lang="en-US" dirty="0"/>
              <a:t>.</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Search Scope</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1 of 10</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39995" y="866199"/>
            <a:ext cx="7778410" cy="243365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9995" y="3564732"/>
            <a:ext cx="7778410" cy="224631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3265714" y="873126"/>
            <a:ext cx="1600200" cy="1049337"/>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3" name="Rounded Rectangle 2"/>
          <p:cNvSpPr/>
          <p:nvPr/>
        </p:nvSpPr>
        <p:spPr bwMode="auto">
          <a:xfrm>
            <a:off x="3265714" y="3564732"/>
            <a:ext cx="1676400" cy="362743"/>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9" name="Group 42"/>
          <p:cNvGrpSpPr/>
          <p:nvPr/>
        </p:nvGrpSpPr>
        <p:grpSpPr>
          <a:xfrm>
            <a:off x="3124426" y="715685"/>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6" name="Group 39"/>
          <p:cNvGrpSpPr/>
          <p:nvPr/>
        </p:nvGrpSpPr>
        <p:grpSpPr>
          <a:xfrm>
            <a:off x="3124425" y="3301043"/>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1447020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Ensure Search, on all pages, defaults to the entire site.</a:t>
            </a:r>
          </a:p>
          <a:p>
            <a:r>
              <a:rPr lang="en-US" dirty="0"/>
              <a:t>Ensure Results pages </a:t>
            </a:r>
            <a:r>
              <a:rPr lang="en-US" dirty="0" smtClean="0"/>
              <a:t>clearly indicate the </a:t>
            </a:r>
            <a:r>
              <a:rPr lang="en-US" dirty="0"/>
              <a:t>area of the site </a:t>
            </a:r>
            <a:r>
              <a:rPr lang="en-US" dirty="0" smtClean="0"/>
              <a:t>which was </a:t>
            </a:r>
            <a:r>
              <a:rPr lang="en-US" dirty="0"/>
              <a:t>searched.</a:t>
            </a:r>
          </a:p>
          <a:p>
            <a:endParaRPr lang="en-US" dirty="0"/>
          </a:p>
          <a:p>
            <a:endParaRPr lang="en-US" dirty="0"/>
          </a:p>
        </p:txBody>
      </p:sp>
      <p:sp>
        <p:nvSpPr>
          <p:cNvPr id="31746" name="Rectangle 25"/>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mtClean="0"/>
              <a:t>Search Scope</a:t>
            </a:r>
          </a:p>
        </p:txBody>
      </p:sp>
      <p:sp>
        <p:nvSpPr>
          <p:cNvPr id="31748" name="TextBox 25"/>
          <p:cNvSpPr txBox="1">
            <a:spLocks noChangeArrowheads="1"/>
          </p:cNvSpPr>
          <p:nvPr/>
        </p:nvSpPr>
        <p:spPr>
          <a:xfrm>
            <a:off x="795338" y="1524000"/>
            <a:ext cx="84915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585858"/>
                </a:solidFill>
              </a:rPr>
              <a:t>Recommendation</a:t>
            </a:r>
          </a:p>
        </p:txBody>
      </p:sp>
      <p:sp>
        <p:nvSpPr>
          <p:cNvPr id="7"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1 of 10</a:t>
            </a:r>
          </a:p>
        </p:txBody>
      </p:sp>
    </p:spTree>
    <p:extLst>
      <p:ext uri="{BB962C8B-B14F-4D97-AF65-F5344CB8AC3E}">
        <p14:creationId xmlns:p14="http://schemas.microsoft.com/office/powerpoint/2010/main" val="639905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585858"/>
                </a:solidFill>
              </a:rPr>
              <a:t>Misspellings</a:t>
            </a:r>
          </a:p>
        </p:txBody>
      </p:sp>
      <p:sp>
        <p:nvSpPr>
          <p:cNvPr id="26627" name="Oval 5"/>
          <p:cNvSpPr>
            <a:spLocks noChangeArrowheads="1"/>
          </p:cNvSpPr>
          <p:nvPr/>
        </p:nvSpPr>
        <p:spPr>
          <a:xfrm>
            <a:off x="2144713" y="3944938"/>
            <a:ext cx="325438"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8" name="Oval 6"/>
          <p:cNvSpPr>
            <a:spLocks noChangeArrowheads="1"/>
          </p:cNvSpPr>
          <p:nvPr/>
        </p:nvSpPr>
        <p:spPr>
          <a:xfrm>
            <a:off x="334645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9" name="Oval 7"/>
          <p:cNvSpPr>
            <a:spLocks noChangeArrowheads="1"/>
          </p:cNvSpPr>
          <p:nvPr/>
        </p:nvSpPr>
        <p:spPr>
          <a:xfrm>
            <a:off x="39560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0" name="Oval 8"/>
          <p:cNvSpPr>
            <a:spLocks noChangeArrowheads="1"/>
          </p:cNvSpPr>
          <p:nvPr/>
        </p:nvSpPr>
        <p:spPr>
          <a:xfrm>
            <a:off x="4557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1" name="Oval 9"/>
          <p:cNvSpPr>
            <a:spLocks noChangeArrowheads="1"/>
          </p:cNvSpPr>
          <p:nvPr/>
        </p:nvSpPr>
        <p:spPr>
          <a:xfrm>
            <a:off x="5164138" y="3944938"/>
            <a:ext cx="322262"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2" name="Oval 10"/>
          <p:cNvSpPr>
            <a:spLocks noChangeArrowheads="1"/>
          </p:cNvSpPr>
          <p:nvPr/>
        </p:nvSpPr>
        <p:spPr>
          <a:xfrm>
            <a:off x="57721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3" name="Oval 11"/>
          <p:cNvSpPr>
            <a:spLocks noChangeArrowheads="1"/>
          </p:cNvSpPr>
          <p:nvPr/>
        </p:nvSpPr>
        <p:spPr>
          <a:xfrm>
            <a:off x="6376988"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4" name="Oval 12"/>
          <p:cNvSpPr>
            <a:spLocks noChangeArrowheads="1"/>
          </p:cNvSpPr>
          <p:nvPr/>
        </p:nvSpPr>
        <p:spPr>
          <a:xfrm>
            <a:off x="698500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5" name="Oval 13"/>
          <p:cNvSpPr>
            <a:spLocks noChangeArrowheads="1"/>
          </p:cNvSpPr>
          <p:nvPr/>
        </p:nvSpPr>
        <p:spPr>
          <a:xfrm>
            <a:off x="7588250" y="3944938"/>
            <a:ext cx="322263"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6" name="Oval 14"/>
          <p:cNvSpPr>
            <a:spLocks noChangeArrowheads="1"/>
          </p:cNvSpPr>
          <p:nvPr/>
        </p:nvSpPr>
        <p:spPr>
          <a:xfrm>
            <a:off x="2740025" y="3944938"/>
            <a:ext cx="323850" cy="322262"/>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Tree>
    <p:extLst>
      <p:ext uri="{BB962C8B-B14F-4D97-AF65-F5344CB8AC3E}">
        <p14:creationId xmlns:p14="http://schemas.microsoft.com/office/powerpoint/2010/main" val="3314512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It is critical that Search functionality be consistently tolerant of its </a:t>
            </a:r>
            <a:r>
              <a:rPr lang="en-US" dirty="0" smtClean="0"/>
              <a:t>visitors </a:t>
            </a:r>
            <a:r>
              <a:rPr lang="en-US" dirty="0"/>
              <a:t>shortcomings in order to return search results for their queries. When Search is unforgiving in the area of misspelled search terms, </a:t>
            </a:r>
            <a:r>
              <a:rPr lang="en-US" dirty="0" smtClean="0"/>
              <a:t>visitors </a:t>
            </a:r>
            <a:r>
              <a:rPr lang="en-US" dirty="0"/>
              <a:t>may miss out on locating </a:t>
            </a:r>
            <a:r>
              <a:rPr lang="en-US" dirty="0" smtClean="0"/>
              <a:t>content of </a:t>
            </a:r>
            <a:r>
              <a:rPr lang="en-US" dirty="0"/>
              <a:t>interest. For instance, when </a:t>
            </a:r>
            <a:r>
              <a:rPr lang="en-US" dirty="0" smtClean="0"/>
              <a:t>visitors </a:t>
            </a:r>
            <a:r>
              <a:rPr lang="en-US" dirty="0"/>
              <a:t>search for </a:t>
            </a:r>
            <a:r>
              <a:rPr lang="en-US" dirty="0" smtClean="0"/>
              <a:t>“asbestos abatement</a:t>
            </a:r>
            <a:r>
              <a:rPr lang="en-US" dirty="0"/>
              <a:t>", they receive </a:t>
            </a:r>
            <a:r>
              <a:rPr lang="en-US" dirty="0" smtClean="0"/>
              <a:t>3470 hits</a:t>
            </a:r>
            <a:r>
              <a:rPr lang="en-US" dirty="0">
                <a:solidFill>
                  <a:srgbClr val="E1523D"/>
                </a:solidFill>
                <a:sym typeface="Wingdings" pitchFamily="2" charset="2"/>
              </a:rPr>
              <a:t></a:t>
            </a:r>
            <a:r>
              <a:rPr lang="en-US" dirty="0" smtClean="0"/>
              <a:t>; </a:t>
            </a:r>
            <a:r>
              <a:rPr lang="en-US" dirty="0"/>
              <a:t>however, when they misspell the word and enter </a:t>
            </a:r>
            <a:r>
              <a:rPr lang="en-US" dirty="0" smtClean="0"/>
              <a:t>“asbestos </a:t>
            </a:r>
            <a:r>
              <a:rPr lang="en-US" dirty="0" err="1" smtClean="0"/>
              <a:t>abatment</a:t>
            </a:r>
            <a:r>
              <a:rPr lang="en-US" dirty="0" smtClean="0"/>
              <a:t>", </a:t>
            </a:r>
            <a:r>
              <a:rPr lang="en-US" dirty="0"/>
              <a:t>the site returns only </a:t>
            </a:r>
            <a:r>
              <a:rPr lang="en-US" dirty="0" smtClean="0"/>
              <a:t>1 result </a:t>
            </a:r>
            <a:r>
              <a:rPr lang="en-US" dirty="0" smtClean="0">
                <a:solidFill>
                  <a:srgbClr val="E1523D"/>
                </a:solidFill>
                <a:sym typeface="Wingdings" pitchFamily="2" charset="2"/>
              </a:rPr>
              <a:t></a:t>
            </a:r>
            <a:r>
              <a:rPr lang="en-US">
                <a:solidFill>
                  <a:srgbClr val="E1523D"/>
                </a:solidFill>
                <a:sym typeface="Wingdings" pitchFamily="2" charset="2"/>
              </a:rPr>
              <a:t> </a:t>
            </a:r>
            <a:r>
              <a:rPr lang="en-US" smtClean="0"/>
              <a:t>. </a:t>
            </a:r>
            <a:r>
              <a:rPr lang="en-US" dirty="0" smtClean="0"/>
              <a:t>Similarly, visitors’ search for “recycling” yields 16,100 results</a:t>
            </a:r>
            <a:r>
              <a:rPr lang="en-US" dirty="0">
                <a:solidFill>
                  <a:srgbClr val="E1523D"/>
                </a:solidFill>
                <a:sym typeface="Wingdings" pitchFamily="2" charset="2"/>
              </a:rPr>
              <a:t></a:t>
            </a:r>
            <a:r>
              <a:rPr lang="en-US" dirty="0" smtClean="0"/>
              <a:t>, but the site returns only 425 results when visitors misspell the term and enter “</a:t>
            </a:r>
            <a:r>
              <a:rPr lang="en-US" dirty="0" err="1" smtClean="0"/>
              <a:t>recyling</a:t>
            </a:r>
            <a:r>
              <a:rPr lang="en-US" dirty="0" smtClean="0"/>
              <a:t>”</a:t>
            </a:r>
            <a:r>
              <a:rPr lang="en-US" dirty="0">
                <a:solidFill>
                  <a:srgbClr val="E1523D"/>
                </a:solidFill>
                <a:sym typeface="Wingdings" pitchFamily="2" charset="2"/>
              </a:rPr>
              <a:t> </a:t>
            </a:r>
            <a:r>
              <a:rPr lang="en-US" dirty="0" smtClean="0"/>
              <a:t>. EPA.gov </a:t>
            </a:r>
            <a:r>
              <a:rPr lang="en-US" dirty="0"/>
              <a:t>must ensure that it does not place an undue burden on its </a:t>
            </a:r>
            <a:r>
              <a:rPr lang="en-US" dirty="0" smtClean="0"/>
              <a:t>visitors </a:t>
            </a:r>
            <a:r>
              <a:rPr lang="en-US" dirty="0"/>
              <a:t>by being exacting rather than flexible in helping them find </a:t>
            </a:r>
            <a:r>
              <a:rPr lang="en-US" dirty="0" smtClean="0"/>
              <a:t>content. </a:t>
            </a:r>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Misspellings</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2 of 10</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5068" y="1217416"/>
            <a:ext cx="4481691" cy="136862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65470" y="1228400"/>
            <a:ext cx="4391733" cy="155131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5070" y="3355458"/>
            <a:ext cx="4481690" cy="141254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65470" y="3355458"/>
            <a:ext cx="4481690" cy="156923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1772355" y="2163742"/>
            <a:ext cx="2325511" cy="287337"/>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1" name="Rounded Rectangle 40"/>
          <p:cNvSpPr/>
          <p:nvPr/>
        </p:nvSpPr>
        <p:spPr bwMode="auto">
          <a:xfrm>
            <a:off x="6228579" y="2182563"/>
            <a:ext cx="1873579" cy="287337"/>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2" name="Rounded Rectangle 41"/>
          <p:cNvSpPr/>
          <p:nvPr/>
        </p:nvSpPr>
        <p:spPr bwMode="auto">
          <a:xfrm>
            <a:off x="1759015" y="4385418"/>
            <a:ext cx="1626793" cy="287337"/>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3" name="Rounded Rectangle 42"/>
          <p:cNvSpPr/>
          <p:nvPr/>
        </p:nvSpPr>
        <p:spPr bwMode="auto">
          <a:xfrm>
            <a:off x="6434843" y="4422246"/>
            <a:ext cx="1253067" cy="287337"/>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0" name="Group 33"/>
          <p:cNvGrpSpPr/>
          <p:nvPr/>
        </p:nvGrpSpPr>
        <p:grpSpPr>
          <a:xfrm>
            <a:off x="6310840" y="4184914"/>
            <a:ext cx="282575" cy="381000"/>
            <a:chOff x="1451" y="1833"/>
            <a:chExt cx="178" cy="240"/>
          </a:xfrm>
        </p:grpSpPr>
        <p:sp>
          <p:nvSpPr>
            <p:cNvPr id="186391" name="Oval 34"/>
            <p:cNvSpPr>
              <a:spLocks noChangeArrowheads="1"/>
            </p:cNvSpPr>
            <p:nvPr/>
          </p:nvSpPr>
          <p:spPr>
            <a:xfrm>
              <a:off x="1478"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2" name="Text Box 35"/>
            <p:cNvSpPr txBox="1">
              <a:spLocks noChangeArrowheads="1"/>
            </p:cNvSpPr>
            <p:nvPr/>
          </p:nvSpPr>
          <p:spPr>
            <a:xfrm>
              <a:off x="1451"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3" name="Group 36"/>
          <p:cNvGrpSpPr/>
          <p:nvPr/>
        </p:nvGrpSpPr>
        <p:grpSpPr>
          <a:xfrm>
            <a:off x="1617727" y="4177819"/>
            <a:ext cx="282575" cy="381000"/>
            <a:chOff x="1235" y="1833"/>
            <a:chExt cx="178" cy="240"/>
          </a:xfrm>
        </p:grpSpPr>
        <p:sp>
          <p:nvSpPr>
            <p:cNvPr id="186394"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5"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6" name="Group 39"/>
          <p:cNvGrpSpPr/>
          <p:nvPr/>
        </p:nvGrpSpPr>
        <p:grpSpPr>
          <a:xfrm>
            <a:off x="6079178" y="1992062"/>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9" name="Group 42"/>
          <p:cNvGrpSpPr/>
          <p:nvPr/>
        </p:nvGrpSpPr>
        <p:grpSpPr>
          <a:xfrm>
            <a:off x="1631067" y="1917881"/>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3121437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The site seeks to help visitors who have misspelled their search term by offering Did You Mean? links to the corrected search term. However, this approach places an unnecessary burden on visitors, requiring them to recognize the error and click through to the corrected results. Instead </a:t>
            </a:r>
            <a:r>
              <a:rPr lang="en-US" dirty="0"/>
              <a:t>the site should </a:t>
            </a:r>
            <a:r>
              <a:rPr lang="en-US" dirty="0" smtClean="0"/>
              <a:t>automatically display </a:t>
            </a:r>
            <a:r>
              <a:rPr lang="en-US" dirty="0"/>
              <a:t>results for the corrected term on Results pages with messaging letting visitors know this has occurred, and without the extraneous Did You </a:t>
            </a:r>
            <a:r>
              <a:rPr lang="en-US" dirty="0" smtClean="0"/>
              <a:t>Mean? </a:t>
            </a:r>
            <a:r>
              <a:rPr lang="en-US" dirty="0"/>
              <a:t>link. </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Misspellings</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2 of 10</a:t>
            </a:r>
          </a:p>
        </p:txBody>
      </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19779" y="692152"/>
            <a:ext cx="6818842" cy="246856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19779" y="3520188"/>
            <a:ext cx="6818842" cy="211912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2901696" y="2019300"/>
            <a:ext cx="1060704" cy="284163"/>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cxnSp>
        <p:nvCxnSpPr>
          <p:cNvPr id="5" name="Straight Arrow Connector 4"/>
          <p:cNvCxnSpPr/>
          <p:nvPr/>
        </p:nvCxnSpPr>
        <p:spPr bwMode="auto">
          <a:xfrm>
            <a:off x="3432048" y="2303463"/>
            <a:ext cx="530352" cy="2276286"/>
          </a:xfrm>
          <a:prstGeom prst="straightConnector1">
            <a:avLst/>
          </a:prstGeom>
          <a:noFill/>
          <a:ln w="28575" cap="flat" cmpd="sng" algn="ctr">
            <a:solidFill>
              <a:srgbClr val="E5523D"/>
            </a:solidFill>
            <a:prstDash val="solid"/>
            <a:round/>
            <a:headEnd type="none" w="med" len="med"/>
            <a:tailEnd type="arrow"/>
          </a:ln>
          <a:effectLst/>
        </p:spPr>
      </p:cxnSp>
    </p:spTree>
    <p:extLst>
      <p:ext uri="{BB962C8B-B14F-4D97-AF65-F5344CB8AC3E}">
        <p14:creationId xmlns:p14="http://schemas.microsoft.com/office/powerpoint/2010/main" val="1846461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 site shown above exhibits the best practice of autocorrecting misspelled terms and informing visitors. As the messaging indicates, when visitors search for </a:t>
            </a:r>
            <a:r>
              <a:rPr lang="en-US" dirty="0" smtClean="0"/>
              <a:t>“</a:t>
            </a:r>
            <a:r>
              <a:rPr lang="en-US" dirty="0" err="1" smtClean="0"/>
              <a:t>infltion</a:t>
            </a:r>
            <a:r>
              <a:rPr lang="en-US" dirty="0" smtClean="0"/>
              <a:t>”</a:t>
            </a:r>
            <a:r>
              <a:rPr lang="en-US" dirty="0">
                <a:solidFill>
                  <a:srgbClr val="E1523D"/>
                </a:solidFill>
                <a:sym typeface="Wingdings" pitchFamily="2" charset="2"/>
              </a:rPr>
              <a:t> </a:t>
            </a:r>
            <a:r>
              <a:rPr lang="en-US" dirty="0" smtClean="0"/>
              <a:t>, </a:t>
            </a:r>
            <a:r>
              <a:rPr lang="en-US" dirty="0"/>
              <a:t>the </a:t>
            </a:r>
            <a:r>
              <a:rPr lang="en-US" dirty="0" smtClean="0"/>
              <a:t>site recognize</a:t>
            </a:r>
            <a:r>
              <a:rPr lang="en-US" dirty="0"/>
              <a:t>s</a:t>
            </a:r>
            <a:r>
              <a:rPr lang="en-US" dirty="0" smtClean="0"/>
              <a:t> </a:t>
            </a:r>
            <a:r>
              <a:rPr lang="en-US" dirty="0"/>
              <a:t>this error and correctly </a:t>
            </a:r>
            <a:r>
              <a:rPr lang="en-US" dirty="0" smtClean="0"/>
              <a:t>returns </a:t>
            </a:r>
            <a:r>
              <a:rPr lang="en-US" dirty="0"/>
              <a:t>results for </a:t>
            </a:r>
            <a:r>
              <a:rPr lang="en-US" dirty="0" smtClean="0"/>
              <a:t>“inflation”</a:t>
            </a:r>
            <a:r>
              <a:rPr lang="en-US" dirty="0">
                <a:solidFill>
                  <a:srgbClr val="E1523D"/>
                </a:solidFill>
                <a:sym typeface="Wingdings" pitchFamily="2" charset="2"/>
              </a:rPr>
              <a:t> </a:t>
            </a:r>
            <a:r>
              <a:rPr lang="en-US" dirty="0" smtClean="0"/>
              <a:t>. </a:t>
            </a:r>
            <a:r>
              <a:rPr lang="en-US" dirty="0"/>
              <a:t>Returning results for the correct phrase saves visitors the effort of figuring out what is wrong with the query they entered, reducing the cognitive load of searching.</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Misspellings</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2 of 10</a:t>
            </a: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08171" y="1090630"/>
            <a:ext cx="7842058" cy="458973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1534510" y="1252538"/>
            <a:ext cx="746235" cy="28892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3" name="Rounded Rectangle 2"/>
          <p:cNvSpPr/>
          <p:nvPr/>
        </p:nvSpPr>
        <p:spPr bwMode="auto">
          <a:xfrm>
            <a:off x="1534510" y="1728788"/>
            <a:ext cx="5412828" cy="290512"/>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6" name="Group 39"/>
          <p:cNvGrpSpPr/>
          <p:nvPr/>
        </p:nvGrpSpPr>
        <p:grpSpPr>
          <a:xfrm>
            <a:off x="1337660" y="1683544"/>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9" name="Group 42"/>
          <p:cNvGrpSpPr/>
          <p:nvPr/>
        </p:nvGrpSpPr>
        <p:grpSpPr>
          <a:xfrm>
            <a:off x="1294797" y="1206500"/>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2140850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Additionally, the site can help visitors avoid misspellings through the effective implementation of Autocomplete functionality. While EPA.gov </a:t>
            </a:r>
            <a:r>
              <a:rPr lang="en-US"/>
              <a:t>provides it—a </a:t>
            </a:r>
            <a:r>
              <a:rPr lang="en-US" smtClean="0"/>
              <a:t>usability </a:t>
            </a:r>
            <a:r>
              <a:rPr lang="en-US" dirty="0"/>
              <a:t>best practice—the execution could be improved. Although the  functionality is present on most pages of the site, it is absent from the Homepage</a:t>
            </a:r>
            <a:r>
              <a:rPr lang="en-US" dirty="0">
                <a:solidFill>
                  <a:srgbClr val="E1523D"/>
                </a:solidFill>
                <a:sym typeface="Wingdings" pitchFamily="2" charset="2"/>
              </a:rPr>
              <a:t> </a:t>
            </a:r>
            <a:r>
              <a:rPr lang="en-US" dirty="0"/>
              <a:t>, the Results pages</a:t>
            </a:r>
            <a:r>
              <a:rPr lang="en-US" dirty="0">
                <a:solidFill>
                  <a:srgbClr val="E1523D"/>
                </a:solidFill>
                <a:sym typeface="Wingdings" pitchFamily="2" charset="2"/>
              </a:rPr>
              <a:t></a:t>
            </a:r>
            <a:r>
              <a:rPr lang="en-US" dirty="0"/>
              <a:t> and the No Results pages</a:t>
            </a:r>
            <a:r>
              <a:rPr lang="en-US" dirty="0">
                <a:solidFill>
                  <a:srgbClr val="E1523D"/>
                </a:solidFill>
                <a:sym typeface="Wingdings" pitchFamily="2" charset="2"/>
              </a:rPr>
              <a:t></a:t>
            </a:r>
            <a:r>
              <a:rPr lang="en-US" dirty="0"/>
              <a:t>. Thus visitors who initiate their search on the Homepage, or who need to modify their search terms during a search session, are denied the valuable assistance provided by Autocomplete.</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Misspellings</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2 of 10</a:t>
            </a:r>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424" y="697571"/>
            <a:ext cx="8589962" cy="158708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3426" y="4304539"/>
            <a:ext cx="6868319" cy="172084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38914" y="2533390"/>
            <a:ext cx="6862831" cy="152241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186393" name="Group 36"/>
          <p:cNvGrpSpPr/>
          <p:nvPr/>
        </p:nvGrpSpPr>
        <p:grpSpPr>
          <a:xfrm>
            <a:off x="633331" y="4308475"/>
            <a:ext cx="282575" cy="381000"/>
            <a:chOff x="1235" y="1833"/>
            <a:chExt cx="178" cy="240"/>
          </a:xfrm>
        </p:grpSpPr>
        <p:sp>
          <p:nvSpPr>
            <p:cNvPr id="186394"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5"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6" name="Group 39"/>
          <p:cNvGrpSpPr/>
          <p:nvPr/>
        </p:nvGrpSpPr>
        <p:grpSpPr>
          <a:xfrm>
            <a:off x="664041" y="2586038"/>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9" name="Group 42"/>
          <p:cNvGrpSpPr/>
          <p:nvPr/>
        </p:nvGrpSpPr>
        <p:grpSpPr>
          <a:xfrm>
            <a:off x="6723063" y="774701"/>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1483231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Furthermore, Autocomplete provides </a:t>
            </a:r>
            <a:r>
              <a:rPr lang="en-US" dirty="0" smtClean="0"/>
              <a:t>some </a:t>
            </a:r>
            <a:r>
              <a:rPr lang="en-US" dirty="0"/>
              <a:t>suggestions which are duplicative </a:t>
            </a:r>
            <a:r>
              <a:rPr lang="en-US" dirty="0">
                <a:solidFill>
                  <a:srgbClr val="E1523D"/>
                </a:solidFill>
                <a:sym typeface="Wingdings" pitchFamily="2" charset="2"/>
              </a:rPr>
              <a:t></a:t>
            </a:r>
            <a:r>
              <a:rPr lang="en-US" dirty="0"/>
              <a:t>, incorrectly spelled </a:t>
            </a:r>
            <a:r>
              <a:rPr lang="en-US" dirty="0">
                <a:solidFill>
                  <a:srgbClr val="E1523D"/>
                </a:solidFill>
                <a:sym typeface="Wingdings" pitchFamily="2" charset="2"/>
              </a:rPr>
              <a:t></a:t>
            </a:r>
            <a:r>
              <a:rPr lang="en-US" dirty="0"/>
              <a:t>, or unclear</a:t>
            </a:r>
            <a:r>
              <a:rPr lang="en-US" dirty="0" smtClean="0">
                <a:solidFill>
                  <a:srgbClr val="E1523D"/>
                </a:solidFill>
                <a:sym typeface="Wingdings" pitchFamily="2" charset="2"/>
              </a:rPr>
              <a:t></a:t>
            </a:r>
            <a:r>
              <a:rPr lang="en-US" dirty="0" smtClean="0"/>
              <a:t>. These erroneous suggestions inflate the list which provides so many options that </a:t>
            </a:r>
            <a:r>
              <a:rPr lang="en-US" dirty="0"/>
              <a:t>visitors are likely to </a:t>
            </a:r>
            <a:r>
              <a:rPr lang="en-US"/>
              <a:t>be </a:t>
            </a:r>
            <a:r>
              <a:rPr lang="en-US" smtClean="0"/>
              <a:t>overwhelmed. </a:t>
            </a:r>
            <a:r>
              <a:rPr lang="en-US" dirty="0"/>
              <a:t>This defeats the purpose of the functionality in helping visitors to easily narrow down the search term to use. Also the presentation of the suggestions in a frame is problematic because visitors are forced to contend with an interior </a:t>
            </a:r>
            <a:r>
              <a:rPr lang="en-US" dirty="0" smtClean="0"/>
              <a:t>scrollbar </a:t>
            </a:r>
            <a:r>
              <a:rPr lang="en-US" dirty="0" smtClean="0">
                <a:solidFill>
                  <a:srgbClr val="E1523D"/>
                </a:solidFill>
                <a:sym typeface="Wingdings" pitchFamily="2" charset="2"/>
              </a:rPr>
              <a:t> </a:t>
            </a:r>
            <a:r>
              <a:rPr lang="en-US" dirty="0" smtClean="0"/>
              <a:t>which necessitates </a:t>
            </a:r>
            <a:r>
              <a:rPr lang="en-US" dirty="0"/>
              <a:t>unwieldy maneuvering yet only allows them to view a small portion of the list at once. The site should provide a maximum of 7-10 Autocomplete suggestions in an unrestricted dropdown list.</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Misspellings</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2 of 10</a:t>
            </a:r>
          </a:p>
        </p:txBody>
      </p:sp>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5634" y="1675525"/>
            <a:ext cx="2159264" cy="253811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16352" y="1667113"/>
            <a:ext cx="2166418" cy="255494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
          <a:stretch/>
        </p:blipFill>
        <p:spPr bwMode="auto">
          <a:xfrm>
            <a:off x="5134224" y="1683939"/>
            <a:ext cx="2125419" cy="253811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174"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411097" y="1667113"/>
            <a:ext cx="2159620" cy="255493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bwMode="auto">
          <a:xfrm>
            <a:off x="5134224" y="2303463"/>
            <a:ext cx="1062709" cy="573087"/>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sp>
        <p:nvSpPr>
          <p:cNvPr id="5" name="Rounded Rectangle 4"/>
          <p:cNvSpPr/>
          <p:nvPr/>
        </p:nvSpPr>
        <p:spPr bwMode="auto">
          <a:xfrm>
            <a:off x="502057" y="2939034"/>
            <a:ext cx="1743432" cy="891603"/>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sp>
        <p:nvSpPr>
          <p:cNvPr id="6" name="Rounded Rectangle 5"/>
          <p:cNvSpPr/>
          <p:nvPr/>
        </p:nvSpPr>
        <p:spPr bwMode="auto">
          <a:xfrm>
            <a:off x="2816352" y="3733801"/>
            <a:ext cx="1605177" cy="488252"/>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grpSp>
        <p:nvGrpSpPr>
          <p:cNvPr id="186399" name="Group 42"/>
          <p:cNvGrpSpPr/>
          <p:nvPr/>
        </p:nvGrpSpPr>
        <p:grpSpPr>
          <a:xfrm>
            <a:off x="352005" y="2780350"/>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6" name="Group 39"/>
          <p:cNvGrpSpPr/>
          <p:nvPr/>
        </p:nvGrpSpPr>
        <p:grpSpPr>
          <a:xfrm>
            <a:off x="4992936" y="2061346"/>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3" name="Group 36"/>
          <p:cNvGrpSpPr/>
          <p:nvPr/>
        </p:nvGrpSpPr>
        <p:grpSpPr>
          <a:xfrm>
            <a:off x="2733882" y="3543301"/>
            <a:ext cx="282575" cy="381000"/>
            <a:chOff x="1235" y="1833"/>
            <a:chExt cx="178" cy="240"/>
          </a:xfrm>
        </p:grpSpPr>
        <p:sp>
          <p:nvSpPr>
            <p:cNvPr id="186394"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5"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
        <p:nvSpPr>
          <p:cNvPr id="2" name="Rounded Rectangle 1"/>
          <p:cNvSpPr/>
          <p:nvPr/>
        </p:nvSpPr>
        <p:spPr bwMode="auto">
          <a:xfrm>
            <a:off x="9335336" y="1991022"/>
            <a:ext cx="235381" cy="2217442"/>
          </a:xfrm>
          <a:prstGeom prst="roundRect">
            <a:avLst>
              <a:gd name="adj" fmla="val 0"/>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0" name="Group 33"/>
          <p:cNvGrpSpPr/>
          <p:nvPr/>
        </p:nvGrpSpPr>
        <p:grpSpPr>
          <a:xfrm>
            <a:off x="9170451" y="1800522"/>
            <a:ext cx="282575" cy="381000"/>
            <a:chOff x="1451" y="1833"/>
            <a:chExt cx="178" cy="240"/>
          </a:xfrm>
        </p:grpSpPr>
        <p:sp>
          <p:nvSpPr>
            <p:cNvPr id="186391" name="Oval 34"/>
            <p:cNvSpPr>
              <a:spLocks noChangeArrowheads="1"/>
            </p:cNvSpPr>
            <p:nvPr/>
          </p:nvSpPr>
          <p:spPr>
            <a:xfrm>
              <a:off x="1478"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2" name="Text Box 35"/>
            <p:cNvSpPr txBox="1">
              <a:spLocks noChangeArrowheads="1"/>
            </p:cNvSpPr>
            <p:nvPr/>
          </p:nvSpPr>
          <p:spPr>
            <a:xfrm>
              <a:off x="1451"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354637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Ensure Search functionality supports misspelled search keywords.
Ensure Search automatically returns results for the corrected spelling of misspelled search terms, instead of providing a link. 
Include the misspelled term and messaging indicating results for the corrected term are being shown on Results pages. 
Offer a maximum </a:t>
            </a:r>
            <a:r>
              <a:rPr lang="en-US"/>
              <a:t>of 7-10 Autocomplete suggestions</a:t>
            </a:r>
            <a:r>
              <a:rPr lang="en-US" dirty="0"/>
              <a:t>;</a:t>
            </a:r>
            <a:r>
              <a:rPr lang="en-US"/>
              <a:t> avoid </a:t>
            </a:r>
            <a:r>
              <a:rPr lang="en-US" smtClean="0"/>
              <a:t>the </a:t>
            </a:r>
            <a:r>
              <a:rPr lang="en-US" dirty="0"/>
              <a:t>use of </a:t>
            </a:r>
            <a:r>
              <a:rPr lang="en-US"/>
              <a:t>frames to </a:t>
            </a:r>
            <a:r>
              <a:rPr lang="en-US" smtClean="0"/>
              <a:t>display </a:t>
            </a:r>
            <a:r>
              <a:rPr lang="en-US" dirty="0"/>
              <a:t>Autocomplete suggestions.</a:t>
            </a:r>
          </a:p>
        </p:txBody>
      </p:sp>
      <p:sp>
        <p:nvSpPr>
          <p:cNvPr id="31746" name="Rectangle 25"/>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mtClean="0"/>
              <a:t>Misspellings</a:t>
            </a:r>
          </a:p>
        </p:txBody>
      </p:sp>
      <p:sp>
        <p:nvSpPr>
          <p:cNvPr id="31748" name="TextBox 25"/>
          <p:cNvSpPr txBox="1">
            <a:spLocks noChangeArrowheads="1"/>
          </p:cNvSpPr>
          <p:nvPr/>
        </p:nvSpPr>
        <p:spPr>
          <a:xfrm>
            <a:off x="795338" y="1524000"/>
            <a:ext cx="84915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585858"/>
                </a:solidFill>
              </a:rPr>
              <a:t>Recommendation</a:t>
            </a:r>
          </a:p>
        </p:txBody>
      </p:sp>
      <p:sp>
        <p:nvSpPr>
          <p:cNvPr id="7"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2 of 10</a:t>
            </a:r>
          </a:p>
        </p:txBody>
      </p:sp>
    </p:spTree>
    <p:extLst>
      <p:ext uri="{BB962C8B-B14F-4D97-AF65-F5344CB8AC3E}">
        <p14:creationId xmlns:p14="http://schemas.microsoft.com/office/powerpoint/2010/main" val="3723468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585858"/>
                </a:solidFill>
              </a:rPr>
              <a:t>Synonyms</a:t>
            </a:r>
          </a:p>
        </p:txBody>
      </p:sp>
      <p:sp>
        <p:nvSpPr>
          <p:cNvPr id="26627" name="Oval 5"/>
          <p:cNvSpPr>
            <a:spLocks noChangeArrowheads="1"/>
          </p:cNvSpPr>
          <p:nvPr/>
        </p:nvSpPr>
        <p:spPr>
          <a:xfrm>
            <a:off x="2740025" y="3944938"/>
            <a:ext cx="325438"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8" name="Oval 6"/>
          <p:cNvSpPr>
            <a:spLocks noChangeArrowheads="1"/>
          </p:cNvSpPr>
          <p:nvPr/>
        </p:nvSpPr>
        <p:spPr>
          <a:xfrm>
            <a:off x="2144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9" name="Oval 7"/>
          <p:cNvSpPr>
            <a:spLocks noChangeArrowheads="1"/>
          </p:cNvSpPr>
          <p:nvPr/>
        </p:nvSpPr>
        <p:spPr>
          <a:xfrm>
            <a:off x="39560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0" name="Oval 8"/>
          <p:cNvSpPr>
            <a:spLocks noChangeArrowheads="1"/>
          </p:cNvSpPr>
          <p:nvPr/>
        </p:nvSpPr>
        <p:spPr>
          <a:xfrm>
            <a:off x="4557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1" name="Oval 9"/>
          <p:cNvSpPr>
            <a:spLocks noChangeArrowheads="1"/>
          </p:cNvSpPr>
          <p:nvPr/>
        </p:nvSpPr>
        <p:spPr>
          <a:xfrm>
            <a:off x="5164138" y="3944938"/>
            <a:ext cx="322262"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2" name="Oval 10"/>
          <p:cNvSpPr>
            <a:spLocks noChangeArrowheads="1"/>
          </p:cNvSpPr>
          <p:nvPr/>
        </p:nvSpPr>
        <p:spPr>
          <a:xfrm>
            <a:off x="57721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3" name="Oval 11"/>
          <p:cNvSpPr>
            <a:spLocks noChangeArrowheads="1"/>
          </p:cNvSpPr>
          <p:nvPr/>
        </p:nvSpPr>
        <p:spPr>
          <a:xfrm>
            <a:off x="6376988"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4" name="Oval 12"/>
          <p:cNvSpPr>
            <a:spLocks noChangeArrowheads="1"/>
          </p:cNvSpPr>
          <p:nvPr/>
        </p:nvSpPr>
        <p:spPr>
          <a:xfrm>
            <a:off x="698500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5" name="Oval 13"/>
          <p:cNvSpPr>
            <a:spLocks noChangeArrowheads="1"/>
          </p:cNvSpPr>
          <p:nvPr/>
        </p:nvSpPr>
        <p:spPr>
          <a:xfrm>
            <a:off x="7588250" y="3944938"/>
            <a:ext cx="322263"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6" name="Oval 14"/>
          <p:cNvSpPr>
            <a:spLocks noChangeArrowheads="1"/>
          </p:cNvSpPr>
          <p:nvPr/>
        </p:nvSpPr>
        <p:spPr>
          <a:xfrm>
            <a:off x="3346450" y="3944938"/>
            <a:ext cx="323850" cy="322262"/>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Tree>
    <p:extLst>
      <p:ext uri="{BB962C8B-B14F-4D97-AF65-F5344CB8AC3E}">
        <p14:creationId xmlns:p14="http://schemas.microsoft.com/office/powerpoint/2010/main" val="354063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dirty="0" smtClean="0"/>
              <a:t>Overview of Usability Audit Review</a:t>
            </a:r>
          </a:p>
        </p:txBody>
      </p:sp>
      <p:sp>
        <p:nvSpPr>
          <p:cNvPr id="4" name="Text Box 7"/>
          <p:cNvSpPr txBox="1">
            <a:spLocks noChangeArrowheads="1"/>
          </p:cNvSpPr>
          <p:nvPr/>
        </p:nvSpPr>
        <p:spPr bwMode="auto">
          <a:xfrm>
            <a:off x="727075" y="1177925"/>
            <a:ext cx="860425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86" rIns="91398" bIns="45699"/>
          <a:lstStyle>
            <a:lvl1pPr marL="63500" defTabSz="1019175" eaLnBrk="0" hangingPunct="0">
              <a:tabLst>
                <a:tab pos="4400550" algn="l"/>
                <a:tab pos="4633913" algn="l"/>
              </a:tabLst>
              <a:defRPr sz="2000">
                <a:solidFill>
                  <a:schemeClr val="tx1"/>
                </a:solidFill>
                <a:latin typeface="Arial" pitchFamily="34" charset="0"/>
                <a:cs typeface="Arial" pitchFamily="34" charset="0"/>
              </a:defRPr>
            </a:lvl1pPr>
            <a:lvl2pPr marL="742950" indent="-285750" defTabSz="1019175" eaLnBrk="0" hangingPunct="0">
              <a:tabLst>
                <a:tab pos="4400550" algn="l"/>
                <a:tab pos="4633913" algn="l"/>
              </a:tabLst>
              <a:defRPr sz="2000">
                <a:solidFill>
                  <a:schemeClr val="tx1"/>
                </a:solidFill>
                <a:latin typeface="Arial" pitchFamily="34" charset="0"/>
                <a:cs typeface="Arial" pitchFamily="34" charset="0"/>
              </a:defRPr>
            </a:lvl2pPr>
            <a:lvl3pPr marL="1143000" indent="-228600" defTabSz="1019175" eaLnBrk="0" hangingPunct="0">
              <a:tabLst>
                <a:tab pos="4400550" algn="l"/>
                <a:tab pos="4633913" algn="l"/>
              </a:tabLst>
              <a:defRPr sz="2000">
                <a:solidFill>
                  <a:schemeClr val="tx1"/>
                </a:solidFill>
                <a:latin typeface="Arial" pitchFamily="34" charset="0"/>
                <a:cs typeface="Arial" pitchFamily="34" charset="0"/>
              </a:defRPr>
            </a:lvl3pPr>
            <a:lvl4pPr marL="1600200" indent="-228600" defTabSz="1019175" eaLnBrk="0" hangingPunct="0">
              <a:tabLst>
                <a:tab pos="4400550" algn="l"/>
                <a:tab pos="4633913" algn="l"/>
              </a:tabLst>
              <a:defRPr sz="2000">
                <a:solidFill>
                  <a:schemeClr val="tx1"/>
                </a:solidFill>
                <a:latin typeface="Arial" pitchFamily="34" charset="0"/>
                <a:cs typeface="Arial" pitchFamily="34" charset="0"/>
              </a:defRPr>
            </a:lvl4pPr>
            <a:lvl5pPr marL="2057400" indent="-228600" defTabSz="1019175" eaLnBrk="0" hangingPunct="0">
              <a:tabLst>
                <a:tab pos="4400550" algn="l"/>
                <a:tab pos="4633913" algn="l"/>
              </a:tabLst>
              <a:defRPr sz="2000">
                <a:solidFill>
                  <a:schemeClr val="tx1"/>
                </a:solidFill>
                <a:latin typeface="Arial" pitchFamily="34" charset="0"/>
                <a:cs typeface="Arial" pitchFamily="34" charset="0"/>
              </a:defRPr>
            </a:lvl5pPr>
            <a:lvl6pPr marL="2514600" indent="-228600" defTabSz="1019175" eaLnBrk="0" fontAlgn="base" hangingPunct="0">
              <a:spcBef>
                <a:spcPct val="0"/>
              </a:spcBef>
              <a:spcAft>
                <a:spcPct val="0"/>
              </a:spcAft>
              <a:tabLst>
                <a:tab pos="4400550" algn="l"/>
                <a:tab pos="4633913" algn="l"/>
              </a:tabLst>
              <a:defRPr sz="2000">
                <a:solidFill>
                  <a:schemeClr val="tx1"/>
                </a:solidFill>
                <a:latin typeface="Arial" pitchFamily="34" charset="0"/>
                <a:cs typeface="Arial" pitchFamily="34" charset="0"/>
              </a:defRPr>
            </a:lvl6pPr>
            <a:lvl7pPr marL="2971800" indent="-228600" defTabSz="1019175" eaLnBrk="0" fontAlgn="base" hangingPunct="0">
              <a:spcBef>
                <a:spcPct val="0"/>
              </a:spcBef>
              <a:spcAft>
                <a:spcPct val="0"/>
              </a:spcAft>
              <a:tabLst>
                <a:tab pos="4400550" algn="l"/>
                <a:tab pos="4633913" algn="l"/>
              </a:tabLst>
              <a:defRPr sz="2000">
                <a:solidFill>
                  <a:schemeClr val="tx1"/>
                </a:solidFill>
                <a:latin typeface="Arial" pitchFamily="34" charset="0"/>
                <a:cs typeface="Arial" pitchFamily="34" charset="0"/>
              </a:defRPr>
            </a:lvl7pPr>
            <a:lvl8pPr marL="3429000" indent="-228600" defTabSz="1019175" eaLnBrk="0" fontAlgn="base" hangingPunct="0">
              <a:spcBef>
                <a:spcPct val="0"/>
              </a:spcBef>
              <a:spcAft>
                <a:spcPct val="0"/>
              </a:spcAft>
              <a:tabLst>
                <a:tab pos="4400550" algn="l"/>
                <a:tab pos="4633913" algn="l"/>
              </a:tabLst>
              <a:defRPr sz="2000">
                <a:solidFill>
                  <a:schemeClr val="tx1"/>
                </a:solidFill>
                <a:latin typeface="Arial" pitchFamily="34" charset="0"/>
                <a:cs typeface="Arial" pitchFamily="34" charset="0"/>
              </a:defRPr>
            </a:lvl8pPr>
            <a:lvl9pPr marL="3886200" indent="-228600" defTabSz="1019175" eaLnBrk="0" fontAlgn="base" hangingPunct="0">
              <a:spcBef>
                <a:spcPct val="0"/>
              </a:spcBef>
              <a:spcAft>
                <a:spcPct val="0"/>
              </a:spcAft>
              <a:tabLst>
                <a:tab pos="4400550" algn="l"/>
                <a:tab pos="4633913" algn="l"/>
              </a:tabLst>
              <a:defRPr sz="2000">
                <a:solidFill>
                  <a:schemeClr val="tx1"/>
                </a:solidFill>
                <a:latin typeface="Arial" pitchFamily="34" charset="0"/>
                <a:cs typeface="Arial" pitchFamily="34" charset="0"/>
              </a:defRPr>
            </a:lvl9pPr>
          </a:lstStyle>
          <a:p>
            <a:pPr algn="l" eaLnBrk="1" hangingPunct="1"/>
            <a:r>
              <a:rPr lang="en-US" sz="1200" b="1" dirty="0">
                <a:solidFill>
                  <a:srgbClr val="2C2C2C"/>
                </a:solidFill>
                <a:cs typeface="Calibri" pitchFamily="34" charset="0"/>
              </a:rPr>
              <a:t>The ForeSee </a:t>
            </a:r>
            <a:r>
              <a:rPr lang="en-US" sz="1200" b="1" dirty="0" smtClean="0">
                <a:solidFill>
                  <a:srgbClr val="2C2C2C"/>
                </a:solidFill>
                <a:cs typeface="Calibri" pitchFamily="34" charset="0"/>
              </a:rPr>
              <a:t>Usability </a:t>
            </a:r>
            <a:r>
              <a:rPr lang="en-US" sz="1200" b="1" dirty="0">
                <a:solidFill>
                  <a:srgbClr val="2C2C2C"/>
                </a:solidFill>
                <a:cs typeface="Calibri" pitchFamily="34" charset="0"/>
              </a:rPr>
              <a:t>Audit Review </a:t>
            </a:r>
            <a:r>
              <a:rPr lang="en-US" sz="1200" dirty="0">
                <a:solidFill>
                  <a:srgbClr val="505050"/>
                </a:solidFill>
                <a:cs typeface="Calibri" pitchFamily="34" charset="0"/>
              </a:rPr>
              <a:t>(UAR) extends the value of </a:t>
            </a:r>
            <a:r>
              <a:rPr lang="en-US" sz="1200" dirty="0" err="1" smtClean="0">
                <a:solidFill>
                  <a:srgbClr val="505050"/>
                </a:solidFill>
                <a:cs typeface="Calibri" pitchFamily="34" charset="0"/>
              </a:rPr>
              <a:t>ForeSee</a:t>
            </a:r>
            <a:r>
              <a:rPr lang="en-US" sz="1200" dirty="0" smtClean="0">
                <a:solidFill>
                  <a:srgbClr val="505050"/>
                </a:solidFill>
                <a:cs typeface="Calibri" pitchFamily="34" charset="0"/>
              </a:rPr>
              <a:t> CXA methodology-based analysis of key drivers of satisfaction </a:t>
            </a:r>
            <a:r>
              <a:rPr lang="en-US" sz="1200" dirty="0">
                <a:solidFill>
                  <a:srgbClr val="505050"/>
                </a:solidFill>
                <a:cs typeface="Calibri" pitchFamily="34" charset="0"/>
              </a:rPr>
              <a:t>by uncovering usability concerns within the context of “voice of customer” data. Starting with specific elements or tasks diagnosed as “areas of focus” during the satisfaction analysis, the UAR provides a prescription for how to specifically address the most important usability concerns affecting your visitors.</a:t>
            </a:r>
          </a:p>
          <a:p>
            <a:pPr algn="l" eaLnBrk="1" hangingPunct="1"/>
            <a:endParaRPr lang="en-US" sz="1200" dirty="0">
              <a:solidFill>
                <a:srgbClr val="505050"/>
              </a:solidFill>
              <a:cs typeface="Calibri" pitchFamily="34" charset="0"/>
            </a:endParaRPr>
          </a:p>
          <a:p>
            <a:pPr algn="l" eaLnBrk="1" hangingPunct="1"/>
            <a:r>
              <a:rPr lang="en-US" sz="1200" b="1" dirty="0">
                <a:solidFill>
                  <a:srgbClr val="2C2C2C"/>
                </a:solidFill>
                <a:cs typeface="Calibri" pitchFamily="34" charset="0"/>
              </a:rPr>
              <a:t>Audit Scope</a:t>
            </a:r>
            <a:r>
              <a:rPr lang="en-US" sz="1200" b="1" dirty="0">
                <a:solidFill>
                  <a:srgbClr val="505050"/>
                </a:solidFill>
                <a:cs typeface="Calibri" pitchFamily="34" charset="0"/>
              </a:rPr>
              <a:t/>
            </a:r>
            <a:br>
              <a:rPr lang="en-US" sz="1200" b="1" dirty="0">
                <a:solidFill>
                  <a:srgbClr val="505050"/>
                </a:solidFill>
                <a:cs typeface="Calibri" pitchFamily="34" charset="0"/>
              </a:rPr>
            </a:br>
            <a:r>
              <a:rPr lang="en-US" sz="1200" dirty="0">
                <a:solidFill>
                  <a:srgbClr val="505050"/>
                </a:solidFill>
                <a:cs typeface="Calibri" pitchFamily="34" charset="0"/>
              </a:rPr>
              <a:t>The selection of a specific area of focus is based on analysis </a:t>
            </a:r>
            <a:r>
              <a:rPr lang="en-US" sz="1200" dirty="0" smtClean="0">
                <a:solidFill>
                  <a:srgbClr val="505050"/>
                </a:solidFill>
                <a:cs typeface="Calibri" pitchFamily="34" charset="0"/>
              </a:rPr>
              <a:t>of website </a:t>
            </a:r>
            <a:r>
              <a:rPr lang="en-US" sz="1200" dirty="0">
                <a:solidFill>
                  <a:srgbClr val="505050"/>
                </a:solidFill>
                <a:cs typeface="Calibri" pitchFamily="34" charset="0"/>
              </a:rPr>
              <a:t>Satisfaction Scores and </a:t>
            </a:r>
            <a:r>
              <a:rPr lang="en-US" sz="1200" dirty="0" smtClean="0">
                <a:solidFill>
                  <a:srgbClr val="505050"/>
                </a:solidFill>
                <a:cs typeface="Calibri" pitchFamily="34" charset="0"/>
              </a:rPr>
              <a:t>Impacts. Instead </a:t>
            </a:r>
            <a:r>
              <a:rPr lang="en-US" sz="1200" dirty="0">
                <a:solidFill>
                  <a:srgbClr val="505050"/>
                </a:solidFill>
                <a:cs typeface="Calibri" pitchFamily="34" charset="0"/>
              </a:rPr>
              <a:t>of conducting a usability audit of an entire site, a Usability Audit Review targets a specific scope, based on the scores and impacts. By focusing a UAR on a specific area, the implementation of recommendations in this report will be aligned with those changes that will result in the most positive impact on customer satisfaction.</a:t>
            </a:r>
          </a:p>
          <a:p>
            <a:pPr algn="l" eaLnBrk="1" hangingPunct="1"/>
            <a:endParaRPr lang="en-US" sz="1200" dirty="0">
              <a:solidFill>
                <a:srgbClr val="505050"/>
              </a:solidFill>
              <a:cs typeface="Calibri" pitchFamily="34" charset="0"/>
            </a:endParaRPr>
          </a:p>
          <a:p>
            <a:pPr algn="l" eaLnBrk="1" hangingPunct="1"/>
            <a:r>
              <a:rPr lang="en-US" sz="1200" b="1" dirty="0">
                <a:solidFill>
                  <a:srgbClr val="2C2C2C"/>
                </a:solidFill>
                <a:cs typeface="Calibri" pitchFamily="34" charset="0"/>
              </a:rPr>
              <a:t>Usability Compliance Rating </a:t>
            </a:r>
          </a:p>
          <a:p>
            <a:pPr algn="l" eaLnBrk="1" hangingPunct="1"/>
            <a:r>
              <a:rPr lang="en-US" sz="1200" dirty="0">
                <a:solidFill>
                  <a:srgbClr val="505050"/>
                </a:solidFill>
                <a:cs typeface="Calibri" pitchFamily="34" charset="0"/>
              </a:rPr>
              <a:t>ForeSee compares specific areas of your site against usability best practices to uncover targeted improvement opportunities. The analysis is centered around the defined area of focus. This review includes a Usability Compliance Rating (UCR). The UCR is a score based on your site’s usability performance as gauged by the application of approximately 50 usability </a:t>
            </a:r>
            <a:r>
              <a:rPr lang="en-US" sz="1200" dirty="0" smtClean="0">
                <a:solidFill>
                  <a:srgbClr val="505050"/>
                </a:solidFill>
                <a:cs typeface="Calibri" pitchFamily="34" charset="0"/>
              </a:rPr>
              <a:t>indicators. </a:t>
            </a:r>
            <a:endParaRPr lang="en-US" sz="1200" dirty="0">
              <a:solidFill>
                <a:srgbClr val="505050"/>
              </a:solidFill>
              <a:cs typeface="Calibri" pitchFamily="34" charset="0"/>
            </a:endParaRPr>
          </a:p>
          <a:p>
            <a:pPr algn="l" eaLnBrk="1" hangingPunct="1"/>
            <a:endParaRPr lang="en-US" sz="1200" b="1" dirty="0">
              <a:solidFill>
                <a:srgbClr val="505050"/>
              </a:solidFill>
              <a:cs typeface="Calibri" pitchFamily="34" charset="0"/>
            </a:endParaRPr>
          </a:p>
          <a:p>
            <a:pPr algn="l" eaLnBrk="1" hangingPunct="1"/>
            <a:r>
              <a:rPr lang="en-US" sz="1200" b="1" dirty="0">
                <a:solidFill>
                  <a:srgbClr val="2C2C2C"/>
                </a:solidFill>
                <a:cs typeface="Calibri" pitchFamily="34" charset="0"/>
              </a:rPr>
              <a:t>Usability Indicators</a:t>
            </a:r>
          </a:p>
          <a:p>
            <a:pPr algn="l" eaLnBrk="1" hangingPunct="1"/>
            <a:r>
              <a:rPr lang="en-US" sz="1200" dirty="0">
                <a:solidFill>
                  <a:srgbClr val="505050"/>
                </a:solidFill>
                <a:cs typeface="Calibri" pitchFamily="34" charset="0"/>
              </a:rPr>
              <a:t>The Foresee </a:t>
            </a:r>
            <a:r>
              <a:rPr lang="en-US" sz="1200" dirty="0" smtClean="0">
                <a:solidFill>
                  <a:srgbClr val="505050"/>
                </a:solidFill>
                <a:cs typeface="Calibri" pitchFamily="34" charset="0"/>
              </a:rPr>
              <a:t>Usability </a:t>
            </a:r>
            <a:r>
              <a:rPr lang="en-US" sz="1200" dirty="0">
                <a:solidFill>
                  <a:srgbClr val="505050"/>
                </a:solidFill>
                <a:cs typeface="Calibri" pitchFamily="34" charset="0"/>
              </a:rPr>
              <a:t>Knowledge Base contains over 3000 usability indicators, a subset of which is applied to your site based on the area of focus. Each indicator measures a specific aspect of usability and was developed using the latest usability findings from both academic and professional research, as well as the collective intelligence gained from our analysis of hundreds of websites. </a:t>
            </a:r>
            <a:endParaRPr lang="en-US" sz="1200" b="1" dirty="0">
              <a:solidFill>
                <a:srgbClr val="505050"/>
              </a:solidFill>
              <a:cs typeface="Calibri" pitchFamily="34" charset="0"/>
            </a:endParaRPr>
          </a:p>
          <a:p>
            <a:pPr algn="l" eaLnBrk="1" hangingPunct="1"/>
            <a:endParaRPr lang="en-US" sz="1200" b="1" dirty="0">
              <a:solidFill>
                <a:srgbClr val="505050"/>
              </a:solidFill>
              <a:cs typeface="Calibri" pitchFamily="34" charset="0"/>
            </a:endParaRPr>
          </a:p>
          <a:p>
            <a:pPr algn="l" eaLnBrk="1" hangingPunct="1"/>
            <a:r>
              <a:rPr lang="en-US" sz="1200" b="1" dirty="0">
                <a:solidFill>
                  <a:srgbClr val="2C2C2C"/>
                </a:solidFill>
                <a:cs typeface="Calibri" pitchFamily="34" charset="0"/>
              </a:rPr>
              <a:t>Top 10 Critical Usability Issues</a:t>
            </a:r>
            <a:r>
              <a:rPr lang="en-US" sz="1200" b="1" dirty="0">
                <a:solidFill>
                  <a:srgbClr val="505050"/>
                </a:solidFill>
                <a:cs typeface="Calibri" pitchFamily="34" charset="0"/>
              </a:rPr>
              <a:t/>
            </a:r>
            <a:br>
              <a:rPr lang="en-US" sz="1200" b="1" dirty="0">
                <a:solidFill>
                  <a:srgbClr val="505050"/>
                </a:solidFill>
                <a:cs typeface="Calibri" pitchFamily="34" charset="0"/>
              </a:rPr>
            </a:br>
            <a:r>
              <a:rPr lang="en-US" sz="1200" dirty="0">
                <a:solidFill>
                  <a:srgbClr val="505050"/>
                </a:solidFill>
                <a:cs typeface="Calibri" pitchFamily="34" charset="0"/>
              </a:rPr>
              <a:t>The largest part of the report, this section is a comprehensive analysis of your site’s ten most critical usability issues, including a description of each violation along with an explanation of the associated negative implications for your site visitors. ForeSee includes specific, actionable recommendations to address each of the violations, enabling you to improve specific aspects of your website to positively affect satisfaction and desired future </a:t>
            </a:r>
            <a:r>
              <a:rPr lang="en-US" sz="1200" dirty="0" smtClean="0">
                <a:solidFill>
                  <a:srgbClr val="505050"/>
                </a:solidFill>
                <a:cs typeface="Calibri" pitchFamily="34" charset="0"/>
              </a:rPr>
              <a:t>behaviors. </a:t>
            </a:r>
            <a:endParaRPr lang="en-US" sz="1200" dirty="0">
              <a:solidFill>
                <a:srgbClr val="505050"/>
              </a:solidFill>
              <a:cs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EPA.gov fails to return the same results when visitors use synonyms or alternative versions of the same phrase, depriving them access to information that may be relevant. For instance, those who enter “radon drinking water” receive 2,270 results</a:t>
            </a:r>
            <a:r>
              <a:rPr lang="en-US" dirty="0">
                <a:solidFill>
                  <a:srgbClr val="E1523D"/>
                </a:solidFill>
                <a:sym typeface="Wingdings" pitchFamily="2" charset="2"/>
              </a:rPr>
              <a:t></a:t>
            </a:r>
            <a:r>
              <a:rPr lang="en-US" dirty="0"/>
              <a:t>, while those who input “radon potable water” receive 1,160 returns</a:t>
            </a:r>
            <a:r>
              <a:rPr lang="en-US" dirty="0">
                <a:solidFill>
                  <a:srgbClr val="E1523D"/>
                </a:solidFill>
                <a:sym typeface="Wingdings" pitchFamily="2" charset="2"/>
              </a:rPr>
              <a:t></a:t>
            </a:r>
            <a:r>
              <a:rPr lang="en-US" dirty="0"/>
              <a:t>. In a second example, those who enter </a:t>
            </a:r>
            <a:r>
              <a:rPr lang="en-US" dirty="0" smtClean="0"/>
              <a:t>“clear air act” </a:t>
            </a:r>
            <a:r>
              <a:rPr lang="en-US" dirty="0"/>
              <a:t>receive </a:t>
            </a:r>
            <a:r>
              <a:rPr lang="en-US" dirty="0" smtClean="0"/>
              <a:t>21,200 </a:t>
            </a:r>
            <a:r>
              <a:rPr lang="en-US" dirty="0"/>
              <a:t>results</a:t>
            </a:r>
            <a:r>
              <a:rPr lang="en-US" dirty="0">
                <a:solidFill>
                  <a:srgbClr val="E1523D"/>
                </a:solidFill>
                <a:sym typeface="Wingdings" pitchFamily="2" charset="2"/>
              </a:rPr>
              <a:t></a:t>
            </a:r>
            <a:r>
              <a:rPr lang="en-US" dirty="0"/>
              <a:t>, while those who input </a:t>
            </a:r>
            <a:r>
              <a:rPr lang="en-US" dirty="0" smtClean="0"/>
              <a:t>“</a:t>
            </a:r>
            <a:r>
              <a:rPr lang="en-US" dirty="0" err="1" smtClean="0"/>
              <a:t>caa</a:t>
            </a:r>
            <a:r>
              <a:rPr lang="en-US" dirty="0" smtClean="0"/>
              <a:t>” </a:t>
            </a:r>
            <a:r>
              <a:rPr lang="en-US" dirty="0"/>
              <a:t>receive </a:t>
            </a:r>
            <a:r>
              <a:rPr lang="en-US" dirty="0" smtClean="0"/>
              <a:t>11,900 </a:t>
            </a:r>
            <a:r>
              <a:rPr lang="en-US" dirty="0"/>
              <a:t>returns</a:t>
            </a:r>
            <a:r>
              <a:rPr lang="en-US" dirty="0">
                <a:solidFill>
                  <a:srgbClr val="E1523D"/>
                </a:solidFill>
                <a:sym typeface="Wingdings" pitchFamily="2" charset="2"/>
              </a:rPr>
              <a:t></a:t>
            </a:r>
            <a:r>
              <a:rPr lang="en-US" dirty="0"/>
              <a:t>. For </a:t>
            </a:r>
            <a:r>
              <a:rPr lang="en-US" dirty="0" smtClean="0"/>
              <a:t>common </a:t>
            </a:r>
            <a:r>
              <a:rPr lang="en-US" dirty="0"/>
              <a:t>synonyms related to the focus of the site, dynamically providing all related results, regardless of which term was entered, will enable visitors to access </a:t>
            </a:r>
            <a:r>
              <a:rPr lang="en-US" dirty="0" smtClean="0"/>
              <a:t>the </a:t>
            </a:r>
            <a:r>
              <a:rPr lang="en-US" dirty="0"/>
              <a:t>same information regardless of which term they happen to </a:t>
            </a:r>
            <a:r>
              <a:rPr lang="en-US" dirty="0" smtClean="0"/>
              <a:t>use. </a:t>
            </a:r>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Synonyms</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3 of 10</a:t>
            </a: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425" y="2019300"/>
            <a:ext cx="5877921" cy="119064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3425" y="685800"/>
            <a:ext cx="5878367" cy="119761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186399" name="Group 42"/>
          <p:cNvGrpSpPr/>
          <p:nvPr/>
        </p:nvGrpSpPr>
        <p:grpSpPr>
          <a:xfrm>
            <a:off x="561277" y="1538288"/>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6" name="Group 39"/>
          <p:cNvGrpSpPr/>
          <p:nvPr/>
        </p:nvGrpSpPr>
        <p:grpSpPr>
          <a:xfrm>
            <a:off x="568421" y="2870207"/>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621991" y="3592587"/>
            <a:ext cx="5692335" cy="112659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621991" y="4854833"/>
            <a:ext cx="5701396" cy="110279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186393" name="Group 36"/>
          <p:cNvGrpSpPr/>
          <p:nvPr/>
        </p:nvGrpSpPr>
        <p:grpSpPr>
          <a:xfrm>
            <a:off x="3397177" y="4343211"/>
            <a:ext cx="282575" cy="381000"/>
            <a:chOff x="1235" y="1833"/>
            <a:chExt cx="178" cy="240"/>
          </a:xfrm>
        </p:grpSpPr>
        <p:sp>
          <p:nvSpPr>
            <p:cNvPr id="186394"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5"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0" name="Group 33"/>
          <p:cNvGrpSpPr/>
          <p:nvPr/>
        </p:nvGrpSpPr>
        <p:grpSpPr>
          <a:xfrm>
            <a:off x="3440040" y="5576629"/>
            <a:ext cx="282575" cy="381000"/>
            <a:chOff x="1451" y="1833"/>
            <a:chExt cx="178" cy="240"/>
          </a:xfrm>
        </p:grpSpPr>
        <p:sp>
          <p:nvSpPr>
            <p:cNvPr id="186391" name="Oval 34"/>
            <p:cNvSpPr>
              <a:spLocks noChangeArrowheads="1"/>
            </p:cNvSpPr>
            <p:nvPr/>
          </p:nvSpPr>
          <p:spPr>
            <a:xfrm>
              <a:off x="1478"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2" name="Text Box 35"/>
            <p:cNvSpPr txBox="1">
              <a:spLocks noChangeArrowheads="1"/>
            </p:cNvSpPr>
            <p:nvPr/>
          </p:nvSpPr>
          <p:spPr>
            <a:xfrm>
              <a:off x="1451"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1117283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Likewise, Search does not provide the same experience for visitors </a:t>
            </a:r>
            <a:r>
              <a:rPr lang="en-US"/>
              <a:t>using synonyms that are not phrase variants . </a:t>
            </a:r>
            <a:r>
              <a:rPr lang="en-US" dirty="0"/>
              <a:t>As shown, visitors searching for “hydraulic fracturing” are provided with a Best Bets link as well as links to related content in Frequently Asked Questions, while visitors searching for “fracking” are not supplied with these features. These items ensure that visitors have access to content which is most likely to be helpful to them. Failing to provide them for searches on synonyms risks that some visitors will not locate useful content.</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Synonyms</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3 of 10</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424" y="685800"/>
            <a:ext cx="6176661" cy="470408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bwMode="auto">
          <a:xfrm>
            <a:off x="814447" y="2262580"/>
            <a:ext cx="4463609" cy="710808"/>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540785" y="3257550"/>
            <a:ext cx="5782602" cy="2819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5484722" y="788830"/>
            <a:ext cx="1425363" cy="1860867"/>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spTree>
    <p:extLst>
      <p:ext uri="{BB962C8B-B14F-4D97-AF65-F5344CB8AC3E}">
        <p14:creationId xmlns:p14="http://schemas.microsoft.com/office/powerpoint/2010/main" val="2290988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Ensure Search responds flexibly and robustly to common synonyms</a:t>
            </a:r>
            <a:r>
              <a:rPr lang="en-US" dirty="0" smtClean="0"/>
              <a:t>.</a:t>
            </a:r>
          </a:p>
          <a:p>
            <a:r>
              <a:rPr lang="en-US" dirty="0" smtClean="0"/>
              <a:t>Provide Best Bets and Frequently Asked Questions for all synonyms of treated terms.</a:t>
            </a:r>
            <a:endParaRPr lang="en-US" dirty="0"/>
          </a:p>
        </p:txBody>
      </p:sp>
      <p:sp>
        <p:nvSpPr>
          <p:cNvPr id="31746" name="Rectangle 25"/>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mtClean="0"/>
              <a:t>Synonyms</a:t>
            </a:r>
          </a:p>
        </p:txBody>
      </p:sp>
      <p:sp>
        <p:nvSpPr>
          <p:cNvPr id="31748" name="TextBox 25"/>
          <p:cNvSpPr txBox="1">
            <a:spLocks noChangeArrowheads="1"/>
          </p:cNvSpPr>
          <p:nvPr/>
        </p:nvSpPr>
        <p:spPr>
          <a:xfrm>
            <a:off x="795338" y="1524000"/>
            <a:ext cx="84915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585858"/>
                </a:solidFill>
              </a:rPr>
              <a:t>Recommendation</a:t>
            </a:r>
          </a:p>
        </p:txBody>
      </p:sp>
      <p:sp>
        <p:nvSpPr>
          <p:cNvPr id="7"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3 of 10</a:t>
            </a:r>
          </a:p>
        </p:txBody>
      </p:sp>
    </p:spTree>
    <p:extLst>
      <p:ext uri="{BB962C8B-B14F-4D97-AF65-F5344CB8AC3E}">
        <p14:creationId xmlns:p14="http://schemas.microsoft.com/office/powerpoint/2010/main" val="3917854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585858"/>
                </a:solidFill>
              </a:rPr>
              <a:t>Multi-Word Queries</a:t>
            </a:r>
          </a:p>
        </p:txBody>
      </p:sp>
      <p:sp>
        <p:nvSpPr>
          <p:cNvPr id="26627" name="Oval 5"/>
          <p:cNvSpPr>
            <a:spLocks noChangeArrowheads="1"/>
          </p:cNvSpPr>
          <p:nvPr/>
        </p:nvSpPr>
        <p:spPr>
          <a:xfrm>
            <a:off x="2740025" y="3944938"/>
            <a:ext cx="325438"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8" name="Oval 6"/>
          <p:cNvSpPr>
            <a:spLocks noChangeArrowheads="1"/>
          </p:cNvSpPr>
          <p:nvPr/>
        </p:nvSpPr>
        <p:spPr>
          <a:xfrm>
            <a:off x="334645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9" name="Oval 7"/>
          <p:cNvSpPr>
            <a:spLocks noChangeArrowheads="1"/>
          </p:cNvSpPr>
          <p:nvPr/>
        </p:nvSpPr>
        <p:spPr>
          <a:xfrm>
            <a:off x="2144713"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0" name="Oval 8"/>
          <p:cNvSpPr>
            <a:spLocks noChangeArrowheads="1"/>
          </p:cNvSpPr>
          <p:nvPr/>
        </p:nvSpPr>
        <p:spPr>
          <a:xfrm>
            <a:off x="4557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1" name="Oval 9"/>
          <p:cNvSpPr>
            <a:spLocks noChangeArrowheads="1"/>
          </p:cNvSpPr>
          <p:nvPr/>
        </p:nvSpPr>
        <p:spPr>
          <a:xfrm>
            <a:off x="5164138" y="3944938"/>
            <a:ext cx="322262"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2" name="Oval 10"/>
          <p:cNvSpPr>
            <a:spLocks noChangeArrowheads="1"/>
          </p:cNvSpPr>
          <p:nvPr/>
        </p:nvSpPr>
        <p:spPr>
          <a:xfrm>
            <a:off x="57721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3" name="Oval 11"/>
          <p:cNvSpPr>
            <a:spLocks noChangeArrowheads="1"/>
          </p:cNvSpPr>
          <p:nvPr/>
        </p:nvSpPr>
        <p:spPr>
          <a:xfrm>
            <a:off x="6376988"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4" name="Oval 12"/>
          <p:cNvSpPr>
            <a:spLocks noChangeArrowheads="1"/>
          </p:cNvSpPr>
          <p:nvPr/>
        </p:nvSpPr>
        <p:spPr>
          <a:xfrm>
            <a:off x="698500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5" name="Oval 13"/>
          <p:cNvSpPr>
            <a:spLocks noChangeArrowheads="1"/>
          </p:cNvSpPr>
          <p:nvPr/>
        </p:nvSpPr>
        <p:spPr>
          <a:xfrm>
            <a:off x="7588250" y="3944938"/>
            <a:ext cx="322263"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6" name="Oval 14"/>
          <p:cNvSpPr>
            <a:spLocks noChangeArrowheads="1"/>
          </p:cNvSpPr>
          <p:nvPr/>
        </p:nvSpPr>
        <p:spPr>
          <a:xfrm>
            <a:off x="3956050" y="3944938"/>
            <a:ext cx="323850" cy="322262"/>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Tree>
    <p:extLst>
      <p:ext uri="{BB962C8B-B14F-4D97-AF65-F5344CB8AC3E}">
        <p14:creationId xmlns:p14="http://schemas.microsoft.com/office/powerpoint/2010/main" val="1310877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Search </a:t>
            </a:r>
            <a:r>
              <a:rPr lang="en-US" dirty="0"/>
              <a:t>fails to </a:t>
            </a:r>
            <a:r>
              <a:rPr lang="en-US" dirty="0" smtClean="0"/>
              <a:t>consistently return </a:t>
            </a:r>
            <a:r>
              <a:rPr lang="en-US" dirty="0"/>
              <a:t>identical results for multi-word queries regardless of the order of the keywords entered. For instance, if a visitor types </a:t>
            </a:r>
            <a:r>
              <a:rPr lang="en-US" dirty="0" smtClean="0"/>
              <a:t>“environment report” </a:t>
            </a:r>
            <a:r>
              <a:rPr lang="en-US" dirty="0"/>
              <a:t>as their query, they receive </a:t>
            </a:r>
            <a:r>
              <a:rPr lang="en-US" dirty="0" smtClean="0"/>
              <a:t>66,500 results</a:t>
            </a:r>
            <a:r>
              <a:rPr lang="en-US" dirty="0">
                <a:solidFill>
                  <a:srgbClr val="E1523D"/>
                </a:solidFill>
                <a:sym typeface="Wingdings" pitchFamily="2" charset="2"/>
              </a:rPr>
              <a:t></a:t>
            </a:r>
            <a:r>
              <a:rPr lang="en-US" dirty="0" smtClean="0"/>
              <a:t>, </a:t>
            </a:r>
            <a:r>
              <a:rPr lang="en-US" dirty="0"/>
              <a:t>versus </a:t>
            </a:r>
            <a:r>
              <a:rPr lang="en-US" dirty="0" smtClean="0"/>
              <a:t>51,100 </a:t>
            </a:r>
            <a:r>
              <a:rPr lang="en-US" dirty="0"/>
              <a:t>results </a:t>
            </a:r>
            <a:r>
              <a:rPr lang="en-US" dirty="0" smtClean="0"/>
              <a:t>if </a:t>
            </a:r>
            <a:r>
              <a:rPr lang="en-US" dirty="0"/>
              <a:t>they use the term </a:t>
            </a:r>
            <a:r>
              <a:rPr lang="en-US" dirty="0" smtClean="0"/>
              <a:t>“report environment” </a:t>
            </a:r>
            <a:r>
              <a:rPr lang="en-US" dirty="0" smtClean="0">
                <a:solidFill>
                  <a:srgbClr val="E1523D"/>
                </a:solidFill>
                <a:sym typeface="Wingdings" pitchFamily="2" charset="2"/>
              </a:rPr>
              <a:t></a:t>
            </a:r>
            <a:r>
              <a:rPr lang="en-US" dirty="0" smtClean="0">
                <a:sym typeface="Wingdings" pitchFamily="2" charset="2"/>
              </a:rPr>
              <a:t>. </a:t>
            </a:r>
            <a:r>
              <a:rPr lang="en-US" dirty="0" smtClean="0"/>
              <a:t>Additionally</a:t>
            </a:r>
            <a:r>
              <a:rPr lang="en-US" dirty="0"/>
              <a:t>, </a:t>
            </a:r>
            <a:r>
              <a:rPr lang="en-US" dirty="0" smtClean="0"/>
              <a:t>a similar query, “report on the environment</a:t>
            </a:r>
            <a:r>
              <a:rPr lang="en-US" dirty="0">
                <a:solidFill>
                  <a:srgbClr val="E1523D"/>
                </a:solidFill>
                <a:sym typeface="Wingdings" pitchFamily="2" charset="2"/>
              </a:rPr>
              <a:t></a:t>
            </a:r>
            <a:r>
              <a:rPr lang="en-US" dirty="0" smtClean="0"/>
              <a:t>,” supplies a Frequently Asked Questions link </a:t>
            </a:r>
            <a:r>
              <a:rPr lang="en-US" dirty="0" smtClean="0">
                <a:solidFill>
                  <a:srgbClr val="E1523D"/>
                </a:solidFill>
                <a:sym typeface="Wingdings" pitchFamily="2" charset="2"/>
              </a:rPr>
              <a:t></a:t>
            </a:r>
            <a:r>
              <a:rPr lang="en-US" dirty="0" smtClean="0"/>
              <a:t> which is relevant, but absent for the first two queries </a:t>
            </a:r>
            <a:r>
              <a:rPr lang="en-US" dirty="0" smtClean="0">
                <a:solidFill>
                  <a:srgbClr val="E1523D"/>
                </a:solidFill>
                <a:sym typeface="Wingdings" pitchFamily="2" charset="2"/>
              </a:rPr>
              <a:t></a:t>
            </a:r>
            <a:r>
              <a:rPr lang="en-US" dirty="0" smtClean="0"/>
              <a:t>. </a:t>
            </a:r>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Multi-Word Queries</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4 of 10</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424" y="1009651"/>
            <a:ext cx="8589963" cy="152984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3427" y="4571795"/>
            <a:ext cx="8589961" cy="149299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bwMode="auto">
          <a:xfrm>
            <a:off x="7262542" y="4630713"/>
            <a:ext cx="2008187" cy="1185069"/>
          </a:xfrm>
          <a:prstGeom prst="roundRect">
            <a:avLst>
              <a:gd name="adj" fmla="val 9945"/>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2" name="Rounded Rectangle 41"/>
          <p:cNvSpPr/>
          <p:nvPr/>
        </p:nvSpPr>
        <p:spPr bwMode="auto">
          <a:xfrm>
            <a:off x="7209883" y="1060893"/>
            <a:ext cx="2008187" cy="1185069"/>
          </a:xfrm>
          <a:prstGeom prst="roundRect">
            <a:avLst>
              <a:gd name="adj" fmla="val 9945"/>
            </a:avLst>
          </a:prstGeom>
          <a:noFill/>
          <a:ln w="28575" algn="ctr">
            <a:solidFill>
              <a:srgbClr val="E1523D"/>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5" name="Rounded Rectangle 44"/>
          <p:cNvSpPr/>
          <p:nvPr/>
        </p:nvSpPr>
        <p:spPr bwMode="auto">
          <a:xfrm>
            <a:off x="1955387" y="1989668"/>
            <a:ext cx="2383846" cy="353131"/>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9" name="Group 42"/>
          <p:cNvGrpSpPr/>
          <p:nvPr/>
        </p:nvGrpSpPr>
        <p:grpSpPr>
          <a:xfrm>
            <a:off x="1814099" y="1815244"/>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0" name="Group 33"/>
          <p:cNvGrpSpPr/>
          <p:nvPr/>
        </p:nvGrpSpPr>
        <p:grpSpPr>
          <a:xfrm>
            <a:off x="7090673" y="4440213"/>
            <a:ext cx="282575" cy="381000"/>
            <a:chOff x="1451" y="1833"/>
            <a:chExt cx="178" cy="240"/>
          </a:xfrm>
        </p:grpSpPr>
        <p:sp>
          <p:nvSpPr>
            <p:cNvPr id="186391" name="Oval 34"/>
            <p:cNvSpPr>
              <a:spLocks noChangeArrowheads="1"/>
            </p:cNvSpPr>
            <p:nvPr/>
          </p:nvSpPr>
          <p:spPr>
            <a:xfrm>
              <a:off x="1478"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2" name="Text Box 35"/>
            <p:cNvSpPr txBox="1">
              <a:spLocks noChangeArrowheads="1"/>
            </p:cNvSpPr>
            <p:nvPr/>
          </p:nvSpPr>
          <p:spPr>
            <a:xfrm>
              <a:off x="1451"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14218" y="2779713"/>
            <a:ext cx="8556511" cy="150765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1909620" y="3784958"/>
            <a:ext cx="2799482" cy="353131"/>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6" name="Group 39"/>
          <p:cNvGrpSpPr/>
          <p:nvPr/>
        </p:nvGrpSpPr>
        <p:grpSpPr>
          <a:xfrm>
            <a:off x="1768332" y="3543765"/>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
        <p:nvSpPr>
          <p:cNvPr id="5" name="Rounded Rectangle 4"/>
          <p:cNvSpPr/>
          <p:nvPr/>
        </p:nvSpPr>
        <p:spPr bwMode="auto">
          <a:xfrm>
            <a:off x="2801072" y="5577126"/>
            <a:ext cx="1908029" cy="312516"/>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grpSp>
        <p:nvGrpSpPr>
          <p:cNvPr id="186393" name="Group 36"/>
          <p:cNvGrpSpPr/>
          <p:nvPr/>
        </p:nvGrpSpPr>
        <p:grpSpPr>
          <a:xfrm>
            <a:off x="2653548" y="5352384"/>
            <a:ext cx="282575" cy="381000"/>
            <a:chOff x="1235" y="1833"/>
            <a:chExt cx="178" cy="240"/>
          </a:xfrm>
        </p:grpSpPr>
        <p:sp>
          <p:nvSpPr>
            <p:cNvPr id="186394"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5"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72" name="Group 15"/>
          <p:cNvGrpSpPr/>
          <p:nvPr/>
        </p:nvGrpSpPr>
        <p:grpSpPr>
          <a:xfrm>
            <a:off x="7068595" y="870393"/>
            <a:ext cx="282575" cy="381000"/>
            <a:chOff x="1667" y="1833"/>
            <a:chExt cx="178" cy="240"/>
          </a:xfrm>
        </p:grpSpPr>
        <p:sp>
          <p:nvSpPr>
            <p:cNvPr id="186373" name="Oval 16"/>
            <p:cNvSpPr>
              <a:spLocks noChangeArrowheads="1"/>
            </p:cNvSpPr>
            <p:nvPr/>
          </p:nvSpPr>
          <p:spPr>
            <a:xfrm>
              <a:off x="1694"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74" name="Text Box 17"/>
            <p:cNvSpPr txBox="1">
              <a:spLocks noChangeArrowheads="1"/>
            </p:cNvSpPr>
            <p:nvPr/>
          </p:nvSpPr>
          <p:spPr>
            <a:xfrm>
              <a:off x="1667"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2036597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In another example, the phrase “global warming causes” returns 3,350 results </a:t>
            </a:r>
            <a:r>
              <a:rPr lang="en-US" dirty="0">
                <a:solidFill>
                  <a:srgbClr val="E1523D"/>
                </a:solidFill>
                <a:sym typeface="Wingdings" pitchFamily="2" charset="2"/>
              </a:rPr>
              <a:t> </a:t>
            </a:r>
            <a:r>
              <a:rPr lang="en-US" dirty="0"/>
              <a:t>with the first five results linking to basic and introductory pages on the topic. The inverted phrase “causes global warming” receives 3,990</a:t>
            </a:r>
            <a:r>
              <a:rPr lang="en-US" dirty="0">
                <a:solidFill>
                  <a:srgbClr val="E1523D"/>
                </a:solidFill>
                <a:sym typeface="Wingdings" pitchFamily="2" charset="2"/>
              </a:rPr>
              <a:t> </a:t>
            </a:r>
            <a:r>
              <a:rPr lang="en-US" dirty="0">
                <a:sym typeface="Wingdings" pitchFamily="2" charset="2"/>
              </a:rPr>
              <a:t>results</a:t>
            </a:r>
            <a:r>
              <a:rPr lang="en-US" dirty="0">
                <a:solidFill>
                  <a:srgbClr val="E1523D"/>
                </a:solidFill>
                <a:sym typeface="Wingdings" pitchFamily="2" charset="2"/>
              </a:rPr>
              <a:t> </a:t>
            </a:r>
            <a:r>
              <a:rPr lang="en-US" dirty="0"/>
              <a:t>, and although the first two results guide visitors to overviews of  the  topic, subsequent </a:t>
            </a:r>
            <a:r>
              <a:rPr lang="en-US"/>
              <a:t>results</a:t>
            </a:r>
            <a:r>
              <a:rPr lang="en-US">
                <a:solidFill>
                  <a:srgbClr val="E1523D"/>
                </a:solidFill>
                <a:sym typeface="Wingdings" pitchFamily="2" charset="2"/>
              </a:rPr>
              <a:t> </a:t>
            </a:r>
            <a:r>
              <a:rPr lang="en-US" dirty="0">
                <a:solidFill>
                  <a:srgbClr val="E1523D"/>
                </a:solidFill>
                <a:sym typeface="Wingdings" pitchFamily="2" charset="2"/>
              </a:rPr>
              <a:t></a:t>
            </a:r>
            <a:r>
              <a:rPr lang="en-US"/>
              <a:t> link </a:t>
            </a:r>
            <a:r>
              <a:rPr lang="en-US" dirty="0"/>
              <a:t>to narrow topics of less relevance to the general query.  Failing to provide a similar </a:t>
            </a:r>
            <a:r>
              <a:rPr lang="en-US"/>
              <a:t>results set </a:t>
            </a:r>
            <a:r>
              <a:rPr lang="en-US" smtClean="0"/>
              <a:t>means </a:t>
            </a:r>
            <a:r>
              <a:rPr lang="en-US" dirty="0"/>
              <a:t>some visitors may not locate the information they seek.</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Multi-Word Queries</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4 of 10</a:t>
            </a:r>
          </a:p>
        </p:txBody>
      </p:sp>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425" y="685801"/>
            <a:ext cx="4059692" cy="539115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1676730" y="1541462"/>
            <a:ext cx="2011015"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3" name="Group 36"/>
          <p:cNvGrpSpPr/>
          <p:nvPr/>
        </p:nvGrpSpPr>
        <p:grpSpPr>
          <a:xfrm>
            <a:off x="4861500" y="4265525"/>
            <a:ext cx="282575" cy="381000"/>
            <a:chOff x="1235" y="1833"/>
            <a:chExt cx="178" cy="240"/>
          </a:xfrm>
        </p:grpSpPr>
        <p:sp>
          <p:nvSpPr>
            <p:cNvPr id="186394"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5"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9" name="Group 42"/>
          <p:cNvGrpSpPr/>
          <p:nvPr/>
        </p:nvGrpSpPr>
        <p:grpSpPr>
          <a:xfrm>
            <a:off x="1535442" y="1272419"/>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224082" y="637442"/>
            <a:ext cx="4099306" cy="543950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7" name="Rounded Rectangle 46"/>
          <p:cNvSpPr/>
          <p:nvPr/>
        </p:nvSpPr>
        <p:spPr bwMode="auto">
          <a:xfrm>
            <a:off x="6188440" y="1536956"/>
            <a:ext cx="2011015"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9" name="Rounded Rectangle 8"/>
          <p:cNvSpPr/>
          <p:nvPr/>
        </p:nvSpPr>
        <p:spPr bwMode="auto">
          <a:xfrm>
            <a:off x="5286605" y="3483045"/>
            <a:ext cx="1082933"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8" name="Rounded Rectangle 47"/>
          <p:cNvSpPr/>
          <p:nvPr/>
        </p:nvSpPr>
        <p:spPr bwMode="auto">
          <a:xfrm>
            <a:off x="5615967" y="4265368"/>
            <a:ext cx="2457325"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9" name="Rounded Rectangle 48"/>
          <p:cNvSpPr/>
          <p:nvPr/>
        </p:nvSpPr>
        <p:spPr bwMode="auto">
          <a:xfrm>
            <a:off x="5281580" y="5264150"/>
            <a:ext cx="3014451"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6" name="Group 39"/>
          <p:cNvGrpSpPr/>
          <p:nvPr/>
        </p:nvGrpSpPr>
        <p:grpSpPr>
          <a:xfrm>
            <a:off x="6047152" y="1272419"/>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
        <p:nvSpPr>
          <p:cNvPr id="3" name="Left Brace 2"/>
          <p:cNvSpPr/>
          <p:nvPr/>
        </p:nvSpPr>
        <p:spPr bwMode="auto">
          <a:xfrm>
            <a:off x="5097294" y="3579882"/>
            <a:ext cx="184286" cy="1781105"/>
          </a:xfrm>
          <a:prstGeom prst="leftBrace">
            <a:avLst/>
          </a:prstGeom>
          <a:noFill/>
          <a:ln w="28575" cap="flat" cmpd="sng" algn="ctr">
            <a:solidFill>
              <a:srgbClr val="E5523D"/>
            </a:solidFill>
            <a:prstDash val="solid"/>
            <a:round/>
            <a:headEnd type="none" w="med" len="med"/>
            <a:tailEnd type="none"/>
          </a:ln>
          <a:effectLst/>
        </p:spPr>
        <p:txBody>
          <a:bodyPr rtlCol="0" anchor="ctr"/>
          <a:lstStyle/>
          <a:p>
            <a:pPr algn="ctr"/>
            <a:endParaRPr lang="en-US"/>
          </a:p>
        </p:txBody>
      </p:sp>
    </p:spTree>
    <p:extLst>
      <p:ext uri="{BB962C8B-B14F-4D97-AF65-F5344CB8AC3E}">
        <p14:creationId xmlns:p14="http://schemas.microsoft.com/office/powerpoint/2010/main" val="3745737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Ensure Search responds flexibly and robustly to </a:t>
            </a:r>
            <a:r>
              <a:rPr lang="en-US" dirty="0" smtClean="0"/>
              <a:t>multi-word queries. </a:t>
            </a:r>
            <a:endParaRPr lang="en-US" dirty="0"/>
          </a:p>
        </p:txBody>
      </p:sp>
      <p:sp>
        <p:nvSpPr>
          <p:cNvPr id="31746" name="Rectangle 25"/>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smtClean="0"/>
              <a:t>Multi-Word Queries</a:t>
            </a:r>
          </a:p>
        </p:txBody>
      </p:sp>
      <p:sp>
        <p:nvSpPr>
          <p:cNvPr id="31748" name="TextBox 25"/>
          <p:cNvSpPr txBox="1">
            <a:spLocks noChangeArrowheads="1"/>
          </p:cNvSpPr>
          <p:nvPr/>
        </p:nvSpPr>
        <p:spPr>
          <a:xfrm>
            <a:off x="795338" y="1524000"/>
            <a:ext cx="84915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585858"/>
                </a:solidFill>
              </a:rPr>
              <a:t>Recommendation</a:t>
            </a:r>
          </a:p>
        </p:txBody>
      </p:sp>
      <p:sp>
        <p:nvSpPr>
          <p:cNvPr id="7"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4 of 10</a:t>
            </a:r>
          </a:p>
        </p:txBody>
      </p:sp>
    </p:spTree>
    <p:extLst>
      <p:ext uri="{BB962C8B-B14F-4D97-AF65-F5344CB8AC3E}">
        <p14:creationId xmlns:p14="http://schemas.microsoft.com/office/powerpoint/2010/main" val="3454890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585858"/>
                </a:solidFill>
              </a:rPr>
              <a:t>Input Protocol</a:t>
            </a:r>
          </a:p>
        </p:txBody>
      </p:sp>
      <p:sp>
        <p:nvSpPr>
          <p:cNvPr id="26627" name="Oval 5"/>
          <p:cNvSpPr>
            <a:spLocks noChangeArrowheads="1"/>
          </p:cNvSpPr>
          <p:nvPr/>
        </p:nvSpPr>
        <p:spPr>
          <a:xfrm>
            <a:off x="2740025" y="3944938"/>
            <a:ext cx="325438"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8" name="Oval 6"/>
          <p:cNvSpPr>
            <a:spLocks noChangeArrowheads="1"/>
          </p:cNvSpPr>
          <p:nvPr/>
        </p:nvSpPr>
        <p:spPr>
          <a:xfrm>
            <a:off x="334645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9" name="Oval 7"/>
          <p:cNvSpPr>
            <a:spLocks noChangeArrowheads="1"/>
          </p:cNvSpPr>
          <p:nvPr/>
        </p:nvSpPr>
        <p:spPr>
          <a:xfrm>
            <a:off x="39560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0" name="Oval 8"/>
          <p:cNvSpPr>
            <a:spLocks noChangeArrowheads="1"/>
          </p:cNvSpPr>
          <p:nvPr/>
        </p:nvSpPr>
        <p:spPr>
          <a:xfrm>
            <a:off x="2144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1" name="Oval 9"/>
          <p:cNvSpPr>
            <a:spLocks noChangeArrowheads="1"/>
          </p:cNvSpPr>
          <p:nvPr/>
        </p:nvSpPr>
        <p:spPr>
          <a:xfrm>
            <a:off x="5164138" y="3944938"/>
            <a:ext cx="322262"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2" name="Oval 10"/>
          <p:cNvSpPr>
            <a:spLocks noChangeArrowheads="1"/>
          </p:cNvSpPr>
          <p:nvPr/>
        </p:nvSpPr>
        <p:spPr>
          <a:xfrm>
            <a:off x="57721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3" name="Oval 11"/>
          <p:cNvSpPr>
            <a:spLocks noChangeArrowheads="1"/>
          </p:cNvSpPr>
          <p:nvPr/>
        </p:nvSpPr>
        <p:spPr>
          <a:xfrm>
            <a:off x="6376988"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4" name="Oval 12"/>
          <p:cNvSpPr>
            <a:spLocks noChangeArrowheads="1"/>
          </p:cNvSpPr>
          <p:nvPr/>
        </p:nvSpPr>
        <p:spPr>
          <a:xfrm>
            <a:off x="698500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5" name="Oval 13"/>
          <p:cNvSpPr>
            <a:spLocks noChangeArrowheads="1"/>
          </p:cNvSpPr>
          <p:nvPr/>
        </p:nvSpPr>
        <p:spPr>
          <a:xfrm>
            <a:off x="7588250" y="3944938"/>
            <a:ext cx="322263"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6" name="Oval 14"/>
          <p:cNvSpPr>
            <a:spLocks noChangeArrowheads="1"/>
          </p:cNvSpPr>
          <p:nvPr/>
        </p:nvSpPr>
        <p:spPr>
          <a:xfrm>
            <a:off x="4557713" y="3944938"/>
            <a:ext cx="323850" cy="322262"/>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Tree>
    <p:extLst>
      <p:ext uri="{BB962C8B-B14F-4D97-AF65-F5344CB8AC3E}">
        <p14:creationId xmlns:p14="http://schemas.microsoft.com/office/powerpoint/2010/main" val="3813780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Search </a:t>
            </a:r>
            <a:r>
              <a:rPr lang="en-US" dirty="0" smtClean="0"/>
              <a:t>fails </a:t>
            </a:r>
            <a:r>
              <a:rPr lang="en-US" dirty="0"/>
              <a:t>to accommodate common variations in how numeric terms are entered; for instance, “class iv pipeline locations” returns approximately the same number of results as “class 4 pipeline locations” but the results are </a:t>
            </a:r>
            <a:r>
              <a:rPr lang="en-US" dirty="0" smtClean="0"/>
              <a:t>reordered and each term returns a reference among the top results which is not returned for the other term</a:t>
            </a:r>
            <a:r>
              <a:rPr lang="en-US" dirty="0">
                <a:solidFill>
                  <a:srgbClr val="E1523D"/>
                </a:solidFill>
                <a:sym typeface="Wingdings" pitchFamily="2" charset="2"/>
              </a:rPr>
              <a:t>  </a:t>
            </a:r>
            <a:r>
              <a:rPr lang="en-US" dirty="0" smtClean="0"/>
              <a:t>. </a:t>
            </a:r>
            <a:r>
              <a:rPr lang="en-US" dirty="0"/>
              <a:t>This risks visitors not finding relevant content as many view only the first three to five </a:t>
            </a:r>
            <a:r>
              <a:rPr lang="en-US" dirty="0" smtClean="0"/>
              <a:t>results.</a:t>
            </a:r>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Input Protocol</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5 of 10</a:t>
            </a:r>
          </a:p>
        </p:txBody>
      </p:sp>
      <p:pic>
        <p:nvPicPr>
          <p:cNvPr id="512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423" y="715662"/>
            <a:ext cx="3857881" cy="536128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38575" y="638970"/>
            <a:ext cx="4284812" cy="543798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733423" y="1825626"/>
            <a:ext cx="3857881" cy="860424"/>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3" name="Rounded Rectangle 2"/>
          <p:cNvSpPr/>
          <p:nvPr/>
        </p:nvSpPr>
        <p:spPr bwMode="auto">
          <a:xfrm>
            <a:off x="733425" y="2779713"/>
            <a:ext cx="3857879" cy="86042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5" name="Rounded Rectangle 4"/>
          <p:cNvSpPr/>
          <p:nvPr/>
        </p:nvSpPr>
        <p:spPr bwMode="auto">
          <a:xfrm>
            <a:off x="733425" y="4883150"/>
            <a:ext cx="3857879" cy="949239"/>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cxnSp>
        <p:nvCxnSpPr>
          <p:cNvPr id="7" name="Straight Arrow Connector 6"/>
          <p:cNvCxnSpPr>
            <a:stCxn id="2" idx="3"/>
          </p:cNvCxnSpPr>
          <p:nvPr/>
        </p:nvCxnSpPr>
        <p:spPr bwMode="auto">
          <a:xfrm>
            <a:off x="4591304" y="2255838"/>
            <a:ext cx="1574718" cy="2147887"/>
          </a:xfrm>
          <a:prstGeom prst="straightConnector1">
            <a:avLst/>
          </a:prstGeom>
          <a:noFill/>
          <a:ln w="28575" cap="flat" cmpd="sng" algn="ctr">
            <a:solidFill>
              <a:srgbClr val="E5523D"/>
            </a:solidFill>
            <a:prstDash val="solid"/>
            <a:round/>
            <a:headEnd type="none" w="med" len="med"/>
            <a:tailEnd type="arrow"/>
          </a:ln>
          <a:effectLst/>
        </p:spPr>
      </p:cxnSp>
      <p:cxnSp>
        <p:nvCxnSpPr>
          <p:cNvPr id="9" name="Straight Arrow Connector 8"/>
          <p:cNvCxnSpPr>
            <a:stCxn id="3" idx="3"/>
          </p:cNvCxnSpPr>
          <p:nvPr/>
        </p:nvCxnSpPr>
        <p:spPr bwMode="auto">
          <a:xfrm flipV="1">
            <a:off x="4591304" y="2400300"/>
            <a:ext cx="944523" cy="809626"/>
          </a:xfrm>
          <a:prstGeom prst="straightConnector1">
            <a:avLst/>
          </a:prstGeom>
          <a:noFill/>
          <a:ln w="28575" cap="flat" cmpd="sng" algn="ctr">
            <a:solidFill>
              <a:srgbClr val="E5523D"/>
            </a:solidFill>
            <a:prstDash val="solid"/>
            <a:round/>
            <a:headEnd type="none" w="med" len="med"/>
            <a:tailEnd type="arrow"/>
          </a:ln>
          <a:effectLst/>
        </p:spPr>
      </p:cxnSp>
      <p:cxnSp>
        <p:nvCxnSpPr>
          <p:cNvPr id="11" name="Straight Arrow Connector 10"/>
          <p:cNvCxnSpPr>
            <a:stCxn id="5" idx="3"/>
          </p:cNvCxnSpPr>
          <p:nvPr/>
        </p:nvCxnSpPr>
        <p:spPr bwMode="auto">
          <a:xfrm>
            <a:off x="4591304" y="5357770"/>
            <a:ext cx="787359" cy="252198"/>
          </a:xfrm>
          <a:prstGeom prst="straightConnector1">
            <a:avLst/>
          </a:prstGeom>
          <a:noFill/>
          <a:ln w="28575" cap="flat" cmpd="sng" algn="ctr">
            <a:solidFill>
              <a:srgbClr val="E5523D"/>
            </a:solidFill>
            <a:prstDash val="solid"/>
            <a:round/>
            <a:headEnd type="none" w="med" len="med"/>
            <a:tailEnd type="arrow"/>
          </a:ln>
          <a:effectLst/>
        </p:spPr>
      </p:cxnSp>
      <p:sp>
        <p:nvSpPr>
          <p:cNvPr id="6" name="Rounded Rectangle 5"/>
          <p:cNvSpPr/>
          <p:nvPr/>
        </p:nvSpPr>
        <p:spPr bwMode="auto">
          <a:xfrm>
            <a:off x="969484" y="3734718"/>
            <a:ext cx="3701668" cy="1057619"/>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sp>
        <p:nvSpPr>
          <p:cNvPr id="14" name="Rounded Rectangle 13"/>
          <p:cNvSpPr/>
          <p:nvPr/>
        </p:nvSpPr>
        <p:spPr bwMode="auto">
          <a:xfrm>
            <a:off x="5378663" y="2985571"/>
            <a:ext cx="3944724" cy="1057619"/>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21" y="3908167"/>
            <a:ext cx="66992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3700" y="3522949"/>
            <a:ext cx="66992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64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Other similar searches, such as “Stage ii Disinfectants” and “Stage 2 Disinfectants” return approximately the same number or results </a:t>
            </a:r>
            <a:r>
              <a:rPr lang="en-US" dirty="0">
                <a:solidFill>
                  <a:srgbClr val="E1523D"/>
                </a:solidFill>
                <a:sym typeface="Wingdings" pitchFamily="2" charset="2"/>
              </a:rPr>
              <a:t> </a:t>
            </a:r>
            <a:r>
              <a:rPr lang="en-US" dirty="0"/>
              <a:t>, however, the results for some variants lack the Frequently Asked Questions link </a:t>
            </a:r>
            <a:r>
              <a:rPr lang="en-US" dirty="0">
                <a:solidFill>
                  <a:srgbClr val="E1523D"/>
                </a:solidFill>
                <a:sym typeface="Wingdings" pitchFamily="2" charset="2"/>
              </a:rPr>
              <a:t> </a:t>
            </a:r>
            <a:r>
              <a:rPr lang="en-US" dirty="0"/>
              <a:t>, which means that some visitors will miss this useful content. To ensure all relevant results are provided and visitors are able to locate the information they seek, variations between numerals should return the same number of results and in the same order. The same supplementary </a:t>
            </a:r>
            <a:r>
              <a:rPr lang="en-US" dirty="0" smtClean="0"/>
              <a:t>links</a:t>
            </a:r>
            <a:r>
              <a:rPr lang="en-US" dirty="0"/>
              <a:t>, such as the Frequently Asked Questions, must be provided for all variants as well .</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Input Protocol</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5 of 10</a:t>
            </a:r>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425" y="705622"/>
            <a:ext cx="8589961" cy="217092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3423" y="3425482"/>
            <a:ext cx="8589963" cy="263413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7228703" y="3449638"/>
            <a:ext cx="2001794" cy="2585827"/>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2" name="Rounded Rectangle 41"/>
          <p:cNvSpPr/>
          <p:nvPr/>
        </p:nvSpPr>
        <p:spPr bwMode="auto">
          <a:xfrm>
            <a:off x="7228703" y="679451"/>
            <a:ext cx="2001794" cy="2197099"/>
          </a:xfrm>
          <a:prstGeom prst="roundRect">
            <a:avLst/>
          </a:prstGeom>
          <a:noFill/>
          <a:ln w="28575" algn="ctr">
            <a:solidFill>
              <a:srgbClr val="E1523D"/>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3" name="Rounded Rectangle 2"/>
          <p:cNvSpPr/>
          <p:nvPr/>
        </p:nvSpPr>
        <p:spPr bwMode="auto">
          <a:xfrm>
            <a:off x="2001795" y="4494212"/>
            <a:ext cx="2286000"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4" name="Rounded Rectangle 43"/>
          <p:cNvSpPr/>
          <p:nvPr/>
        </p:nvSpPr>
        <p:spPr bwMode="auto">
          <a:xfrm>
            <a:off x="2001795" y="1694248"/>
            <a:ext cx="2286000"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0" name="Group 33"/>
          <p:cNvGrpSpPr/>
          <p:nvPr/>
        </p:nvGrpSpPr>
        <p:grpSpPr>
          <a:xfrm>
            <a:off x="7132295" y="3354388"/>
            <a:ext cx="282575" cy="381000"/>
            <a:chOff x="1451" y="1833"/>
            <a:chExt cx="178" cy="240"/>
          </a:xfrm>
        </p:grpSpPr>
        <p:sp>
          <p:nvSpPr>
            <p:cNvPr id="186391" name="Oval 34"/>
            <p:cNvSpPr>
              <a:spLocks noChangeArrowheads="1"/>
            </p:cNvSpPr>
            <p:nvPr/>
          </p:nvSpPr>
          <p:spPr>
            <a:xfrm>
              <a:off x="1478"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2" name="Text Box 35"/>
            <p:cNvSpPr txBox="1">
              <a:spLocks noChangeArrowheads="1"/>
            </p:cNvSpPr>
            <p:nvPr/>
          </p:nvSpPr>
          <p:spPr>
            <a:xfrm>
              <a:off x="1451"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3" name="Group 36"/>
          <p:cNvGrpSpPr/>
          <p:nvPr/>
        </p:nvGrpSpPr>
        <p:grpSpPr>
          <a:xfrm>
            <a:off x="7087415" y="705622"/>
            <a:ext cx="282575" cy="381000"/>
            <a:chOff x="1235" y="1833"/>
            <a:chExt cx="178" cy="240"/>
          </a:xfrm>
        </p:grpSpPr>
        <p:sp>
          <p:nvSpPr>
            <p:cNvPr id="186394"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5"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6" name="Group 39"/>
          <p:cNvGrpSpPr/>
          <p:nvPr/>
        </p:nvGrpSpPr>
        <p:grpSpPr>
          <a:xfrm>
            <a:off x="1860615" y="4271104"/>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9" name="Group 42"/>
          <p:cNvGrpSpPr/>
          <p:nvPr/>
        </p:nvGrpSpPr>
        <p:grpSpPr>
          <a:xfrm>
            <a:off x="1842938" y="1452048"/>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1436018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sz="quarter" idx="10"/>
          </p:nvPr>
        </p:nvSpPr>
        <p:spPr>
          <a:prstGeom prst="rect">
            <a:avLst/>
          </a:prstGeom>
        </p:spPr>
        <p:txBody>
          <a:bodyPr rtlCol="0">
            <a:normAutofit/>
          </a:bodyPr>
          <a:lstStyle/>
          <a:p>
            <a:pPr marL="0" indent="0">
              <a:defRPr/>
            </a:pPr>
            <a:r>
              <a:rPr lang="en-US" dirty="0" smtClean="0"/>
              <a:t>Voice of customer data captured using the </a:t>
            </a:r>
            <a:r>
              <a:rPr lang="en-US" dirty="0" err="1" smtClean="0"/>
              <a:t>ForeSee</a:t>
            </a:r>
            <a:r>
              <a:rPr lang="en-US" dirty="0" smtClean="0"/>
              <a:t> CXA methodology is leveraged to determine the portion of the site that the Usability Audit Review will evaluate.</a:t>
            </a:r>
          </a:p>
        </p:txBody>
      </p:sp>
      <p:sp>
        <p:nvSpPr>
          <p:cNvPr id="11266"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dirty="0" smtClean="0"/>
              <a:t>Usability Audit Review</a:t>
            </a:r>
          </a:p>
        </p:txBody>
      </p:sp>
      <p:sp>
        <p:nvSpPr>
          <p:cNvPr id="32" name="AutoShape 4"/>
          <p:cNvSpPr>
            <a:spLocks noChangeAspect="1" noChangeArrowheads="1" noTextEdit="1"/>
          </p:cNvSpPr>
          <p:nvPr/>
        </p:nvSpPr>
        <p:spPr bwMode="auto">
          <a:xfrm>
            <a:off x="1377950" y="2320925"/>
            <a:ext cx="7491413"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 name="Oval 6"/>
          <p:cNvSpPr>
            <a:spLocks noChangeArrowheads="1"/>
          </p:cNvSpPr>
          <p:nvPr/>
        </p:nvSpPr>
        <p:spPr bwMode="auto">
          <a:xfrm>
            <a:off x="6172200" y="2324100"/>
            <a:ext cx="2697163" cy="2695575"/>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35" name="Freeform 7"/>
          <p:cNvSpPr>
            <a:spLocks/>
          </p:cNvSpPr>
          <p:nvPr/>
        </p:nvSpPr>
        <p:spPr bwMode="auto">
          <a:xfrm>
            <a:off x="5432425" y="3340100"/>
            <a:ext cx="385763" cy="660400"/>
          </a:xfrm>
          <a:custGeom>
            <a:avLst/>
            <a:gdLst>
              <a:gd name="T0" fmla="*/ 0 w 120"/>
              <a:gd name="T1" fmla="*/ 2147483647 h 205"/>
              <a:gd name="T2" fmla="*/ 2147483647 w 120"/>
              <a:gd name="T3" fmla="*/ 2147483647 h 205"/>
              <a:gd name="T4" fmla="*/ 2147483647 w 120"/>
              <a:gd name="T5" fmla="*/ 2147483647 h 205"/>
              <a:gd name="T6" fmla="*/ 2147483647 w 120"/>
              <a:gd name="T7" fmla="*/ 2147483647 h 205"/>
              <a:gd name="T8" fmla="*/ 2147483647 w 120"/>
              <a:gd name="T9" fmla="*/ 2147483647 h 205"/>
              <a:gd name="T10" fmla="*/ 2147483647 w 120"/>
              <a:gd name="T11" fmla="*/ 2147483647 h 205"/>
              <a:gd name="T12" fmla="*/ 0 w 120"/>
              <a:gd name="T13" fmla="*/ 2147483647 h 205"/>
              <a:gd name="T14" fmla="*/ 0 60000 65536"/>
              <a:gd name="T15" fmla="*/ 0 60000 65536"/>
              <a:gd name="T16" fmla="*/ 0 60000 65536"/>
              <a:gd name="T17" fmla="*/ 0 60000 65536"/>
              <a:gd name="T18" fmla="*/ 0 60000 65536"/>
              <a:gd name="T19" fmla="*/ 0 60000 65536"/>
              <a:gd name="T20" fmla="*/ 0 60000 65536"/>
              <a:gd name="T21" fmla="*/ 0 w 120"/>
              <a:gd name="T22" fmla="*/ 0 h 205"/>
              <a:gd name="T23" fmla="*/ 120 w 120"/>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5">
                <a:moveTo>
                  <a:pt x="0" y="9"/>
                </a:moveTo>
                <a:cubicBezTo>
                  <a:pt x="9" y="0"/>
                  <a:pt x="25" y="0"/>
                  <a:pt x="34" y="9"/>
                </a:cubicBezTo>
                <a:cubicBezTo>
                  <a:pt x="111" y="85"/>
                  <a:pt x="111" y="85"/>
                  <a:pt x="111" y="85"/>
                </a:cubicBezTo>
                <a:cubicBezTo>
                  <a:pt x="120" y="94"/>
                  <a:pt x="120" y="110"/>
                  <a:pt x="111" y="119"/>
                </a:cubicBezTo>
                <a:cubicBezTo>
                  <a:pt x="35" y="196"/>
                  <a:pt x="35" y="196"/>
                  <a:pt x="35" y="196"/>
                </a:cubicBezTo>
                <a:cubicBezTo>
                  <a:pt x="26" y="205"/>
                  <a:pt x="11" y="205"/>
                  <a:pt x="1" y="196"/>
                </a:cubicBezTo>
                <a:lnTo>
                  <a:pt x="0" y="9"/>
                </a:lnTo>
                <a:close/>
              </a:path>
            </a:pathLst>
          </a:custGeom>
          <a:solidFill>
            <a:srgbClr val="C9CB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29"/>
          <p:cNvSpPr>
            <a:spLocks/>
          </p:cNvSpPr>
          <p:nvPr/>
        </p:nvSpPr>
        <p:spPr bwMode="auto">
          <a:xfrm>
            <a:off x="7008813" y="3494088"/>
            <a:ext cx="312737" cy="381000"/>
          </a:xfrm>
          <a:custGeom>
            <a:avLst/>
            <a:gdLst>
              <a:gd name="T0" fmla="*/ 2147483647 w 97"/>
              <a:gd name="T1" fmla="*/ 0 h 118"/>
              <a:gd name="T2" fmla="*/ 2147483647 w 97"/>
              <a:gd name="T3" fmla="*/ 2147483647 h 118"/>
              <a:gd name="T4" fmla="*/ 2147483647 w 97"/>
              <a:gd name="T5" fmla="*/ 2147483647 h 118"/>
              <a:gd name="T6" fmla="*/ 2147483647 w 97"/>
              <a:gd name="T7" fmla="*/ 2147483647 h 118"/>
              <a:gd name="T8" fmla="*/ 0 w 97"/>
              <a:gd name="T9" fmla="*/ 2147483647 h 118"/>
              <a:gd name="T10" fmla="*/ 0 w 97"/>
              <a:gd name="T11" fmla="*/ 0 h 118"/>
              <a:gd name="T12" fmla="*/ 2147483647 w 97"/>
              <a:gd name="T13" fmla="*/ 0 h 118"/>
              <a:gd name="T14" fmla="*/ 2147483647 w 97"/>
              <a:gd name="T15" fmla="*/ 2147483647 h 118"/>
              <a:gd name="T16" fmla="*/ 2147483647 w 97"/>
              <a:gd name="T17" fmla="*/ 2147483647 h 118"/>
              <a:gd name="T18" fmla="*/ 2147483647 w 97"/>
              <a:gd name="T19" fmla="*/ 2147483647 h 118"/>
              <a:gd name="T20" fmla="*/ 2147483647 w 97"/>
              <a:gd name="T21" fmla="*/ 2147483647 h 118"/>
              <a:gd name="T22" fmla="*/ 2147483647 w 97"/>
              <a:gd name="T23" fmla="*/ 2147483647 h 118"/>
              <a:gd name="T24" fmla="*/ 2147483647 w 97"/>
              <a:gd name="T25" fmla="*/ 0 h 118"/>
              <a:gd name="T26" fmla="*/ 2147483647 w 97"/>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118"/>
              <a:gd name="T44" fmla="*/ 97 w 97"/>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118">
                <a:moveTo>
                  <a:pt x="97" y="0"/>
                </a:moveTo>
                <a:cubicBezTo>
                  <a:pt x="96" y="20"/>
                  <a:pt x="96" y="40"/>
                  <a:pt x="96" y="60"/>
                </a:cubicBezTo>
                <a:cubicBezTo>
                  <a:pt x="96" y="98"/>
                  <a:pt x="80" y="118"/>
                  <a:pt x="48" y="118"/>
                </a:cubicBezTo>
                <a:cubicBezTo>
                  <a:pt x="32" y="118"/>
                  <a:pt x="20" y="114"/>
                  <a:pt x="12" y="105"/>
                </a:cubicBezTo>
                <a:cubicBezTo>
                  <a:pt x="4" y="96"/>
                  <a:pt x="0" y="81"/>
                  <a:pt x="0" y="59"/>
                </a:cubicBezTo>
                <a:cubicBezTo>
                  <a:pt x="0" y="39"/>
                  <a:pt x="0" y="20"/>
                  <a:pt x="0" y="0"/>
                </a:cubicBezTo>
                <a:cubicBezTo>
                  <a:pt x="24" y="0"/>
                  <a:pt x="24" y="0"/>
                  <a:pt x="24" y="0"/>
                </a:cubicBezTo>
                <a:cubicBezTo>
                  <a:pt x="24" y="20"/>
                  <a:pt x="23" y="39"/>
                  <a:pt x="23" y="58"/>
                </a:cubicBezTo>
                <a:cubicBezTo>
                  <a:pt x="23" y="74"/>
                  <a:pt x="25" y="85"/>
                  <a:pt x="29" y="91"/>
                </a:cubicBezTo>
                <a:cubicBezTo>
                  <a:pt x="34" y="97"/>
                  <a:pt x="40" y="100"/>
                  <a:pt x="48" y="100"/>
                </a:cubicBezTo>
                <a:cubicBezTo>
                  <a:pt x="57" y="100"/>
                  <a:pt x="64" y="97"/>
                  <a:pt x="68" y="91"/>
                </a:cubicBezTo>
                <a:cubicBezTo>
                  <a:pt x="72" y="85"/>
                  <a:pt x="74" y="74"/>
                  <a:pt x="74" y="58"/>
                </a:cubicBezTo>
                <a:cubicBezTo>
                  <a:pt x="74" y="40"/>
                  <a:pt x="73" y="21"/>
                  <a:pt x="73" y="0"/>
                </a:cubicBez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30"/>
          <p:cNvSpPr>
            <a:spLocks noEditPoints="1"/>
          </p:cNvSpPr>
          <p:nvPr/>
        </p:nvSpPr>
        <p:spPr bwMode="auto">
          <a:xfrm>
            <a:off x="7350125" y="3494088"/>
            <a:ext cx="360363" cy="369887"/>
          </a:xfrm>
          <a:custGeom>
            <a:avLst/>
            <a:gdLst>
              <a:gd name="T0" fmla="*/ 2147483647 w 112"/>
              <a:gd name="T1" fmla="*/ 2147483647 h 115"/>
              <a:gd name="T2" fmla="*/ 2147483647 w 112"/>
              <a:gd name="T3" fmla="*/ 2147483647 h 115"/>
              <a:gd name="T4" fmla="*/ 2147483647 w 112"/>
              <a:gd name="T5" fmla="*/ 2147483647 h 115"/>
              <a:gd name="T6" fmla="*/ 2147483647 w 112"/>
              <a:gd name="T7" fmla="*/ 2147483647 h 115"/>
              <a:gd name="T8" fmla="*/ 2147483647 w 112"/>
              <a:gd name="T9" fmla="*/ 2147483647 h 115"/>
              <a:gd name="T10" fmla="*/ 0 w 112"/>
              <a:gd name="T11" fmla="*/ 2147483647 h 115"/>
              <a:gd name="T12" fmla="*/ 2147483647 w 112"/>
              <a:gd name="T13" fmla="*/ 2147483647 h 115"/>
              <a:gd name="T14" fmla="*/ 2147483647 w 112"/>
              <a:gd name="T15" fmla="*/ 0 h 115"/>
              <a:gd name="T16" fmla="*/ 2147483647 w 112"/>
              <a:gd name="T17" fmla="*/ 0 h 115"/>
              <a:gd name="T18" fmla="*/ 2147483647 w 112"/>
              <a:gd name="T19" fmla="*/ 2147483647 h 115"/>
              <a:gd name="T20" fmla="*/ 2147483647 w 112"/>
              <a:gd name="T21" fmla="*/ 2147483647 h 115"/>
              <a:gd name="T22" fmla="*/ 2147483647 w 112"/>
              <a:gd name="T23" fmla="*/ 2147483647 h 115"/>
              <a:gd name="T24" fmla="*/ 2147483647 w 112"/>
              <a:gd name="T25" fmla="*/ 2147483647 h 115"/>
              <a:gd name="T26" fmla="*/ 2147483647 w 112"/>
              <a:gd name="T27" fmla="*/ 2147483647 h 115"/>
              <a:gd name="T28" fmla="*/ 2147483647 w 112"/>
              <a:gd name="T29" fmla="*/ 2147483647 h 115"/>
              <a:gd name="T30" fmla="*/ 2147483647 w 112"/>
              <a:gd name="T31" fmla="*/ 2147483647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115"/>
              <a:gd name="T50" fmla="*/ 112 w 112"/>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115">
                <a:moveTo>
                  <a:pt x="112" y="115"/>
                </a:moveTo>
                <a:cubicBezTo>
                  <a:pt x="84" y="115"/>
                  <a:pt x="84" y="115"/>
                  <a:pt x="84" y="115"/>
                </a:cubicBezTo>
                <a:cubicBezTo>
                  <a:pt x="84" y="111"/>
                  <a:pt x="81" y="100"/>
                  <a:pt x="76" y="82"/>
                </a:cubicBezTo>
                <a:cubicBezTo>
                  <a:pt x="35" y="82"/>
                  <a:pt x="35" y="82"/>
                  <a:pt x="35" y="82"/>
                </a:cubicBezTo>
                <a:cubicBezTo>
                  <a:pt x="30" y="100"/>
                  <a:pt x="27" y="111"/>
                  <a:pt x="27" y="115"/>
                </a:cubicBezTo>
                <a:cubicBezTo>
                  <a:pt x="0" y="115"/>
                  <a:pt x="0" y="115"/>
                  <a:pt x="0" y="115"/>
                </a:cubicBezTo>
                <a:cubicBezTo>
                  <a:pt x="0" y="113"/>
                  <a:pt x="7" y="94"/>
                  <a:pt x="21" y="59"/>
                </a:cubicBezTo>
                <a:cubicBezTo>
                  <a:pt x="35" y="23"/>
                  <a:pt x="41" y="4"/>
                  <a:pt x="41" y="0"/>
                </a:cubicBezTo>
                <a:cubicBezTo>
                  <a:pt x="75" y="0"/>
                  <a:pt x="75" y="0"/>
                  <a:pt x="75" y="0"/>
                </a:cubicBezTo>
                <a:cubicBezTo>
                  <a:pt x="75" y="4"/>
                  <a:pt x="81" y="23"/>
                  <a:pt x="93" y="58"/>
                </a:cubicBezTo>
                <a:cubicBezTo>
                  <a:pt x="106" y="93"/>
                  <a:pt x="112" y="112"/>
                  <a:pt x="112" y="115"/>
                </a:cubicBezTo>
                <a:close/>
                <a:moveTo>
                  <a:pt x="71" y="65"/>
                </a:moveTo>
                <a:cubicBezTo>
                  <a:pt x="61" y="35"/>
                  <a:pt x="56" y="19"/>
                  <a:pt x="56" y="16"/>
                </a:cubicBezTo>
                <a:cubicBezTo>
                  <a:pt x="55" y="16"/>
                  <a:pt x="55" y="16"/>
                  <a:pt x="55" y="16"/>
                </a:cubicBezTo>
                <a:cubicBezTo>
                  <a:pt x="55" y="18"/>
                  <a:pt x="50" y="35"/>
                  <a:pt x="39" y="65"/>
                </a:cubicBezTo>
                <a:lnTo>
                  <a:pt x="71"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31"/>
          <p:cNvSpPr>
            <a:spLocks noEditPoints="1"/>
          </p:cNvSpPr>
          <p:nvPr/>
        </p:nvSpPr>
        <p:spPr bwMode="auto">
          <a:xfrm>
            <a:off x="7756525" y="3494088"/>
            <a:ext cx="295275" cy="369887"/>
          </a:xfrm>
          <a:custGeom>
            <a:avLst/>
            <a:gdLst>
              <a:gd name="T0" fmla="*/ 2147483647 w 92"/>
              <a:gd name="T1" fmla="*/ 2147483647 h 115"/>
              <a:gd name="T2" fmla="*/ 2147483647 w 92"/>
              <a:gd name="T3" fmla="*/ 2147483647 h 115"/>
              <a:gd name="T4" fmla="*/ 2147483647 w 92"/>
              <a:gd name="T5" fmla="*/ 2147483647 h 115"/>
              <a:gd name="T6" fmla="*/ 2147483647 w 92"/>
              <a:gd name="T7" fmla="*/ 2147483647 h 115"/>
              <a:gd name="T8" fmla="*/ 2147483647 w 92"/>
              <a:gd name="T9" fmla="*/ 2147483647 h 115"/>
              <a:gd name="T10" fmla="*/ 2147483647 w 92"/>
              <a:gd name="T11" fmla="*/ 2147483647 h 115"/>
              <a:gd name="T12" fmla="*/ 0 w 92"/>
              <a:gd name="T13" fmla="*/ 2147483647 h 115"/>
              <a:gd name="T14" fmla="*/ 2147483647 w 92"/>
              <a:gd name="T15" fmla="*/ 2147483647 h 115"/>
              <a:gd name="T16" fmla="*/ 0 w 92"/>
              <a:gd name="T17" fmla="*/ 0 h 115"/>
              <a:gd name="T18" fmla="*/ 2147483647 w 92"/>
              <a:gd name="T19" fmla="*/ 0 h 115"/>
              <a:gd name="T20" fmla="*/ 2147483647 w 92"/>
              <a:gd name="T21" fmla="*/ 0 h 115"/>
              <a:gd name="T22" fmla="*/ 2147483647 w 92"/>
              <a:gd name="T23" fmla="*/ 0 h 115"/>
              <a:gd name="T24" fmla="*/ 2147483647 w 92"/>
              <a:gd name="T25" fmla="*/ 2147483647 h 115"/>
              <a:gd name="T26" fmla="*/ 2147483647 w 92"/>
              <a:gd name="T27" fmla="*/ 2147483647 h 115"/>
              <a:gd name="T28" fmla="*/ 2147483647 w 92"/>
              <a:gd name="T29" fmla="*/ 2147483647 h 115"/>
              <a:gd name="T30" fmla="*/ 2147483647 w 92"/>
              <a:gd name="T31" fmla="*/ 2147483647 h 115"/>
              <a:gd name="T32" fmla="*/ 2147483647 w 92"/>
              <a:gd name="T33" fmla="*/ 2147483647 h 115"/>
              <a:gd name="T34" fmla="*/ 2147483647 w 92"/>
              <a:gd name="T35" fmla="*/ 2147483647 h 115"/>
              <a:gd name="T36" fmla="*/ 2147483647 w 92"/>
              <a:gd name="T37" fmla="*/ 2147483647 h 115"/>
              <a:gd name="T38" fmla="*/ 2147483647 w 92"/>
              <a:gd name="T39" fmla="*/ 2147483647 h 115"/>
              <a:gd name="T40" fmla="*/ 2147483647 w 92"/>
              <a:gd name="T41" fmla="*/ 2147483647 h 115"/>
              <a:gd name="T42" fmla="*/ 2147483647 w 92"/>
              <a:gd name="T43" fmla="*/ 2147483647 h 115"/>
              <a:gd name="T44" fmla="*/ 2147483647 w 92"/>
              <a:gd name="T45" fmla="*/ 2147483647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115"/>
              <a:gd name="T71" fmla="*/ 92 w 92"/>
              <a:gd name="T72" fmla="*/ 115 h 1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115">
                <a:moveTo>
                  <a:pt x="92" y="115"/>
                </a:moveTo>
                <a:cubicBezTo>
                  <a:pt x="66" y="115"/>
                  <a:pt x="66" y="115"/>
                  <a:pt x="66" y="115"/>
                </a:cubicBezTo>
                <a:cubicBezTo>
                  <a:pt x="59" y="94"/>
                  <a:pt x="54" y="81"/>
                  <a:pt x="50" y="76"/>
                </a:cubicBezTo>
                <a:cubicBezTo>
                  <a:pt x="47" y="72"/>
                  <a:pt x="41" y="69"/>
                  <a:pt x="33" y="69"/>
                </a:cubicBezTo>
                <a:cubicBezTo>
                  <a:pt x="30" y="69"/>
                  <a:pt x="26" y="69"/>
                  <a:pt x="23" y="69"/>
                </a:cubicBezTo>
                <a:cubicBezTo>
                  <a:pt x="23" y="84"/>
                  <a:pt x="23" y="100"/>
                  <a:pt x="24" y="115"/>
                </a:cubicBezTo>
                <a:cubicBezTo>
                  <a:pt x="0" y="115"/>
                  <a:pt x="0" y="115"/>
                  <a:pt x="0" y="115"/>
                </a:cubicBezTo>
                <a:cubicBezTo>
                  <a:pt x="0" y="97"/>
                  <a:pt x="1" y="77"/>
                  <a:pt x="1" y="55"/>
                </a:cubicBezTo>
                <a:cubicBezTo>
                  <a:pt x="1" y="34"/>
                  <a:pt x="0" y="16"/>
                  <a:pt x="0" y="0"/>
                </a:cubicBezTo>
                <a:cubicBezTo>
                  <a:pt x="15" y="0"/>
                  <a:pt x="15" y="0"/>
                  <a:pt x="15" y="0"/>
                </a:cubicBezTo>
                <a:cubicBezTo>
                  <a:pt x="16" y="0"/>
                  <a:pt x="20" y="0"/>
                  <a:pt x="26" y="0"/>
                </a:cubicBezTo>
                <a:cubicBezTo>
                  <a:pt x="31" y="0"/>
                  <a:pt x="37" y="0"/>
                  <a:pt x="41" y="0"/>
                </a:cubicBezTo>
                <a:cubicBezTo>
                  <a:pt x="68" y="0"/>
                  <a:pt x="82" y="9"/>
                  <a:pt x="82" y="28"/>
                </a:cubicBezTo>
                <a:cubicBezTo>
                  <a:pt x="82" y="42"/>
                  <a:pt x="74" y="52"/>
                  <a:pt x="59" y="58"/>
                </a:cubicBezTo>
                <a:cubicBezTo>
                  <a:pt x="59" y="59"/>
                  <a:pt x="59" y="59"/>
                  <a:pt x="59" y="59"/>
                </a:cubicBezTo>
                <a:cubicBezTo>
                  <a:pt x="64" y="61"/>
                  <a:pt x="70" y="66"/>
                  <a:pt x="74" y="73"/>
                </a:cubicBezTo>
                <a:cubicBezTo>
                  <a:pt x="79" y="81"/>
                  <a:pt x="85" y="95"/>
                  <a:pt x="92" y="115"/>
                </a:cubicBezTo>
                <a:close/>
                <a:moveTo>
                  <a:pt x="59" y="34"/>
                </a:moveTo>
                <a:cubicBezTo>
                  <a:pt x="59" y="22"/>
                  <a:pt x="52" y="17"/>
                  <a:pt x="37" y="17"/>
                </a:cubicBezTo>
                <a:cubicBezTo>
                  <a:pt x="31" y="17"/>
                  <a:pt x="26" y="17"/>
                  <a:pt x="22" y="18"/>
                </a:cubicBezTo>
                <a:cubicBezTo>
                  <a:pt x="23" y="27"/>
                  <a:pt x="23" y="39"/>
                  <a:pt x="23" y="53"/>
                </a:cubicBezTo>
                <a:cubicBezTo>
                  <a:pt x="26" y="53"/>
                  <a:pt x="29" y="53"/>
                  <a:pt x="31" y="53"/>
                </a:cubicBezTo>
                <a:cubicBezTo>
                  <a:pt x="50" y="53"/>
                  <a:pt x="59" y="47"/>
                  <a:pt x="5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7"/>
          <p:cNvSpPr>
            <a:spLocks/>
          </p:cNvSpPr>
          <p:nvPr/>
        </p:nvSpPr>
        <p:spPr bwMode="auto">
          <a:xfrm>
            <a:off x="5432425" y="3340100"/>
            <a:ext cx="385763" cy="660400"/>
          </a:xfrm>
          <a:custGeom>
            <a:avLst/>
            <a:gdLst>
              <a:gd name="T0" fmla="*/ 0 w 120"/>
              <a:gd name="T1" fmla="*/ 2147483647 h 205"/>
              <a:gd name="T2" fmla="*/ 2147483647 w 120"/>
              <a:gd name="T3" fmla="*/ 2147483647 h 205"/>
              <a:gd name="T4" fmla="*/ 2147483647 w 120"/>
              <a:gd name="T5" fmla="*/ 2147483647 h 205"/>
              <a:gd name="T6" fmla="*/ 2147483647 w 120"/>
              <a:gd name="T7" fmla="*/ 2147483647 h 205"/>
              <a:gd name="T8" fmla="*/ 2147483647 w 120"/>
              <a:gd name="T9" fmla="*/ 2147483647 h 205"/>
              <a:gd name="T10" fmla="*/ 2147483647 w 120"/>
              <a:gd name="T11" fmla="*/ 2147483647 h 205"/>
              <a:gd name="T12" fmla="*/ 0 w 120"/>
              <a:gd name="T13" fmla="*/ 2147483647 h 205"/>
              <a:gd name="T14" fmla="*/ 0 60000 65536"/>
              <a:gd name="T15" fmla="*/ 0 60000 65536"/>
              <a:gd name="T16" fmla="*/ 0 60000 65536"/>
              <a:gd name="T17" fmla="*/ 0 60000 65536"/>
              <a:gd name="T18" fmla="*/ 0 60000 65536"/>
              <a:gd name="T19" fmla="*/ 0 60000 65536"/>
              <a:gd name="T20" fmla="*/ 0 60000 65536"/>
              <a:gd name="T21" fmla="*/ 0 w 120"/>
              <a:gd name="T22" fmla="*/ 0 h 205"/>
              <a:gd name="T23" fmla="*/ 120 w 120"/>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5">
                <a:moveTo>
                  <a:pt x="0" y="9"/>
                </a:moveTo>
                <a:cubicBezTo>
                  <a:pt x="9" y="0"/>
                  <a:pt x="25" y="0"/>
                  <a:pt x="34" y="9"/>
                </a:cubicBezTo>
                <a:cubicBezTo>
                  <a:pt x="111" y="85"/>
                  <a:pt x="111" y="85"/>
                  <a:pt x="111" y="85"/>
                </a:cubicBezTo>
                <a:cubicBezTo>
                  <a:pt x="120" y="94"/>
                  <a:pt x="120" y="110"/>
                  <a:pt x="111" y="119"/>
                </a:cubicBezTo>
                <a:cubicBezTo>
                  <a:pt x="35" y="196"/>
                  <a:pt x="35" y="196"/>
                  <a:pt x="35" y="196"/>
                </a:cubicBezTo>
                <a:cubicBezTo>
                  <a:pt x="26" y="205"/>
                  <a:pt x="11" y="205"/>
                  <a:pt x="1" y="196"/>
                </a:cubicBezTo>
                <a:lnTo>
                  <a:pt x="0" y="9"/>
                </a:lnTo>
                <a:close/>
              </a:path>
            </a:pathLst>
          </a:custGeom>
          <a:solidFill>
            <a:srgbClr val="C9CB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178" y="2906122"/>
            <a:ext cx="4046871" cy="171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smtClean="0"/>
              <a:t>Furthermore</a:t>
            </a:r>
            <a:r>
              <a:rPr lang="en-US" dirty="0"/>
              <a:t>, the site does not consistently account for </a:t>
            </a:r>
            <a:r>
              <a:rPr lang="en-US" dirty="0" smtClean="0"/>
              <a:t>visitors </a:t>
            </a:r>
            <a:r>
              <a:rPr lang="en-US" dirty="0"/>
              <a:t>using special characters in Search. For instance, </a:t>
            </a:r>
            <a:r>
              <a:rPr lang="en-US" dirty="0" smtClean="0"/>
              <a:t>the search phrases “% formula benzene”</a:t>
            </a:r>
            <a:r>
              <a:rPr lang="en-US" dirty="0">
                <a:solidFill>
                  <a:srgbClr val="E1523D"/>
                </a:solidFill>
                <a:sym typeface="Wingdings" pitchFamily="2" charset="2"/>
              </a:rPr>
              <a:t> </a:t>
            </a:r>
            <a:r>
              <a:rPr lang="en-US" dirty="0" smtClean="0">
                <a:solidFill>
                  <a:srgbClr val="E1523D"/>
                </a:solidFill>
                <a:sym typeface="Wingdings" pitchFamily="2" charset="2"/>
              </a:rPr>
              <a:t> </a:t>
            </a:r>
            <a:r>
              <a:rPr lang="en-US" dirty="0" smtClean="0">
                <a:sym typeface="Wingdings" pitchFamily="2" charset="2"/>
              </a:rPr>
              <a:t>and “percent formula benzene” should return identical search sets</a:t>
            </a:r>
            <a:r>
              <a:rPr lang="en-US" dirty="0" smtClean="0"/>
              <a:t>, yet Search appears to ignore the % sign and returns different results for the two variations. </a:t>
            </a:r>
            <a:r>
              <a:rPr lang="en-US" dirty="0"/>
              <a:t>This is the case for the special characters </a:t>
            </a:r>
            <a:r>
              <a:rPr lang="en-US" dirty="0" smtClean="0"/>
              <a:t>%, / </a:t>
            </a:r>
            <a:r>
              <a:rPr lang="en-US" dirty="0"/>
              <a:t>and </a:t>
            </a:r>
            <a:r>
              <a:rPr lang="en-US" dirty="0" smtClean="0"/>
              <a:t>‘. </a:t>
            </a:r>
            <a:r>
              <a:rPr lang="en-US" dirty="0"/>
              <a:t>For instances where including a special character would match labeling and messaging used on the site, Search should be accommodating. </a:t>
            </a:r>
          </a:p>
          <a:p>
            <a:r>
              <a:rPr lang="en-US" dirty="0"/>
              <a:t>
</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Input Protocol</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5 of 10</a:t>
            </a:r>
          </a:p>
        </p:txBody>
      </p:sp>
      <p:pic>
        <p:nvPicPr>
          <p:cNvPr id="819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20742" y="691991"/>
            <a:ext cx="4102645" cy="538495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19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3425" y="691991"/>
            <a:ext cx="4172948" cy="538495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82112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Ensure Search responds flexibly and robustly to variations in numerals, special characters, and punctuation.</a:t>
            </a:r>
          </a:p>
          <a:p>
            <a:r>
              <a:rPr lang="en-US" dirty="0" smtClean="0"/>
              <a:t>Ensure supplemental links and features, such as glossary entries and Frequently Asked Questions are supplied for all keyword variants. </a:t>
            </a:r>
          </a:p>
          <a:p>
            <a:endParaRPr lang="en-US" dirty="0"/>
          </a:p>
        </p:txBody>
      </p:sp>
      <p:sp>
        <p:nvSpPr>
          <p:cNvPr id="31746" name="Rectangle 25"/>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mtClean="0"/>
              <a:t>Input Protocol</a:t>
            </a:r>
          </a:p>
        </p:txBody>
      </p:sp>
      <p:sp>
        <p:nvSpPr>
          <p:cNvPr id="31748" name="TextBox 25"/>
          <p:cNvSpPr txBox="1">
            <a:spLocks noChangeArrowheads="1"/>
          </p:cNvSpPr>
          <p:nvPr/>
        </p:nvSpPr>
        <p:spPr>
          <a:xfrm>
            <a:off x="795338" y="1524000"/>
            <a:ext cx="84915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585858"/>
                </a:solidFill>
              </a:rPr>
              <a:t>Recommendation</a:t>
            </a:r>
          </a:p>
        </p:txBody>
      </p:sp>
      <p:sp>
        <p:nvSpPr>
          <p:cNvPr id="7"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5 of 10</a:t>
            </a:r>
          </a:p>
        </p:txBody>
      </p:sp>
    </p:spTree>
    <p:extLst>
      <p:ext uri="{BB962C8B-B14F-4D97-AF65-F5344CB8AC3E}">
        <p14:creationId xmlns:p14="http://schemas.microsoft.com/office/powerpoint/2010/main" val="4266397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585858"/>
                </a:solidFill>
              </a:rPr>
              <a:t>Descriptions</a:t>
            </a:r>
          </a:p>
        </p:txBody>
      </p:sp>
      <p:sp>
        <p:nvSpPr>
          <p:cNvPr id="26627" name="Oval 5"/>
          <p:cNvSpPr>
            <a:spLocks noChangeArrowheads="1"/>
          </p:cNvSpPr>
          <p:nvPr/>
        </p:nvSpPr>
        <p:spPr>
          <a:xfrm>
            <a:off x="2740025" y="3944938"/>
            <a:ext cx="325438"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8" name="Oval 6"/>
          <p:cNvSpPr>
            <a:spLocks noChangeArrowheads="1"/>
          </p:cNvSpPr>
          <p:nvPr/>
        </p:nvSpPr>
        <p:spPr>
          <a:xfrm>
            <a:off x="334645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9" name="Oval 7"/>
          <p:cNvSpPr>
            <a:spLocks noChangeArrowheads="1"/>
          </p:cNvSpPr>
          <p:nvPr/>
        </p:nvSpPr>
        <p:spPr>
          <a:xfrm>
            <a:off x="39560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0" name="Oval 8"/>
          <p:cNvSpPr>
            <a:spLocks noChangeArrowheads="1"/>
          </p:cNvSpPr>
          <p:nvPr/>
        </p:nvSpPr>
        <p:spPr>
          <a:xfrm>
            <a:off x="4557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1" name="Oval 9"/>
          <p:cNvSpPr>
            <a:spLocks noChangeArrowheads="1"/>
          </p:cNvSpPr>
          <p:nvPr/>
        </p:nvSpPr>
        <p:spPr>
          <a:xfrm>
            <a:off x="2144713" y="3944938"/>
            <a:ext cx="322262"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2" name="Oval 10"/>
          <p:cNvSpPr>
            <a:spLocks noChangeArrowheads="1"/>
          </p:cNvSpPr>
          <p:nvPr/>
        </p:nvSpPr>
        <p:spPr>
          <a:xfrm>
            <a:off x="57721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3" name="Oval 11"/>
          <p:cNvSpPr>
            <a:spLocks noChangeArrowheads="1"/>
          </p:cNvSpPr>
          <p:nvPr/>
        </p:nvSpPr>
        <p:spPr>
          <a:xfrm>
            <a:off x="6376988"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4" name="Oval 12"/>
          <p:cNvSpPr>
            <a:spLocks noChangeArrowheads="1"/>
          </p:cNvSpPr>
          <p:nvPr/>
        </p:nvSpPr>
        <p:spPr>
          <a:xfrm>
            <a:off x="698500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5" name="Oval 13"/>
          <p:cNvSpPr>
            <a:spLocks noChangeArrowheads="1"/>
          </p:cNvSpPr>
          <p:nvPr/>
        </p:nvSpPr>
        <p:spPr>
          <a:xfrm>
            <a:off x="7588250" y="3944938"/>
            <a:ext cx="322263"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6" name="Oval 14"/>
          <p:cNvSpPr>
            <a:spLocks noChangeArrowheads="1"/>
          </p:cNvSpPr>
          <p:nvPr/>
        </p:nvSpPr>
        <p:spPr>
          <a:xfrm>
            <a:off x="5164138" y="3944938"/>
            <a:ext cx="323850" cy="322262"/>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Tree>
    <p:extLst>
      <p:ext uri="{BB962C8B-B14F-4D97-AF65-F5344CB8AC3E}">
        <p14:creationId xmlns:p14="http://schemas.microsoft.com/office/powerpoint/2010/main" val="1886654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 goal of the Results page is to accurately describe the underlying content to enable visitors to determine which results are relevant to their needs. To do this Search Results pages must provide useful titles and excerpts. However</a:t>
            </a:r>
            <a:r>
              <a:rPr lang="en-US"/>
              <a:t>, </a:t>
            </a:r>
            <a:r>
              <a:rPr lang="en-US" dirty="0"/>
              <a:t>excerpts</a:t>
            </a:r>
            <a:r>
              <a:rPr lang="en-US"/>
              <a:t> are </a:t>
            </a:r>
            <a:r>
              <a:rPr lang="en-US" smtClean="0"/>
              <a:t>often </a:t>
            </a:r>
            <a:r>
              <a:rPr lang="en-US" dirty="0"/>
              <a:t>unhelpful, failing to help visitors decide if the link will be of use to them.  As shown above, they </a:t>
            </a:r>
            <a:r>
              <a:rPr lang="en-US"/>
              <a:t>are </a:t>
            </a:r>
            <a:r>
              <a:rPr lang="en-US" smtClean="0"/>
              <a:t>often fragmented </a:t>
            </a:r>
            <a:r>
              <a:rPr lang="en-US" dirty="0"/>
              <a:t>making them difficult to read and understand </a:t>
            </a:r>
            <a:r>
              <a:rPr lang="en-US" dirty="0">
                <a:solidFill>
                  <a:srgbClr val="E1523D"/>
                </a:solidFill>
                <a:sym typeface="Wingdings" pitchFamily="2" charset="2"/>
              </a:rPr>
              <a:t></a:t>
            </a:r>
            <a:r>
              <a:rPr lang="en-US" dirty="0"/>
              <a:t>.  Other excerpts contain navigational elements rather than useful descriptions </a:t>
            </a:r>
            <a:r>
              <a:rPr lang="en-US" dirty="0">
                <a:solidFill>
                  <a:srgbClr val="E1523D"/>
                </a:solidFill>
                <a:sym typeface="Wingdings" pitchFamily="2" charset="2"/>
              </a:rPr>
              <a:t> </a:t>
            </a:r>
            <a:r>
              <a:rPr lang="en-US" dirty="0"/>
              <a:t>. Without a helpful and descriptive introduction to each result, visitors must spend more time and effort clicking through to each result to find the answer they need.</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Descriptions</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6 of 10</a:t>
            </a:r>
          </a:p>
        </p:txBody>
      </p:sp>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66501" y="803363"/>
            <a:ext cx="5325399" cy="5102049"/>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2551691" y="1200500"/>
            <a:ext cx="4379688" cy="385762"/>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3" name="Rounded Rectangle 2"/>
          <p:cNvSpPr/>
          <p:nvPr/>
        </p:nvSpPr>
        <p:spPr bwMode="auto">
          <a:xfrm>
            <a:off x="2551691" y="2834372"/>
            <a:ext cx="4379688" cy="381001"/>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5" name="Rounded Rectangle 4"/>
          <p:cNvSpPr/>
          <p:nvPr/>
        </p:nvSpPr>
        <p:spPr bwMode="auto">
          <a:xfrm>
            <a:off x="2868876" y="3640138"/>
            <a:ext cx="4663006" cy="37782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9" name="Group 42"/>
          <p:cNvGrpSpPr/>
          <p:nvPr/>
        </p:nvGrpSpPr>
        <p:grpSpPr>
          <a:xfrm>
            <a:off x="2381088" y="968376"/>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3" name="Group 36"/>
          <p:cNvGrpSpPr/>
          <p:nvPr/>
        </p:nvGrpSpPr>
        <p:grpSpPr>
          <a:xfrm>
            <a:off x="2727588" y="3449638"/>
            <a:ext cx="282575" cy="381000"/>
            <a:chOff x="1235" y="1833"/>
            <a:chExt cx="178" cy="240"/>
          </a:xfrm>
        </p:grpSpPr>
        <p:sp>
          <p:nvSpPr>
            <p:cNvPr id="186394"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5"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6" name="Group 39"/>
          <p:cNvGrpSpPr/>
          <p:nvPr/>
        </p:nvGrpSpPr>
        <p:grpSpPr>
          <a:xfrm>
            <a:off x="2423951" y="2632509"/>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499364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In addition, Search Results pages display poor usability by </a:t>
            </a:r>
            <a:r>
              <a:rPr lang="en-US" dirty="0" smtClean="0"/>
              <a:t>failing </a:t>
            </a:r>
            <a:r>
              <a:rPr lang="en-US" dirty="0"/>
              <a:t>to </a:t>
            </a:r>
            <a:r>
              <a:rPr lang="en-US" dirty="0" smtClean="0"/>
              <a:t>consistently provide useful titles.</a:t>
            </a:r>
            <a:r>
              <a:rPr lang="en-US" dirty="0"/>
              <a:t>  </a:t>
            </a:r>
            <a:r>
              <a:rPr lang="en-US" dirty="0" smtClean="0"/>
              <a:t>Examples shown include non-descriptive text </a:t>
            </a:r>
            <a:r>
              <a:rPr lang="en-US" dirty="0" smtClean="0">
                <a:solidFill>
                  <a:srgbClr val="E1523D"/>
                </a:solidFill>
                <a:sym typeface="Wingdings" pitchFamily="2" charset="2"/>
              </a:rPr>
              <a:t></a:t>
            </a:r>
            <a:r>
              <a:rPr lang="en-US" dirty="0">
                <a:solidFill>
                  <a:srgbClr val="E1523D"/>
                </a:solidFill>
                <a:sym typeface="Wingdings" pitchFamily="2" charset="2"/>
              </a:rPr>
              <a:t> </a:t>
            </a:r>
            <a:r>
              <a:rPr lang="en-US" dirty="0" smtClean="0"/>
              <a:t> and codes </a:t>
            </a:r>
            <a:r>
              <a:rPr lang="en-US" dirty="0" smtClean="0">
                <a:solidFill>
                  <a:srgbClr val="E1523D"/>
                </a:solidFill>
                <a:sym typeface="Wingdings" pitchFamily="2" charset="2"/>
              </a:rPr>
              <a:t></a:t>
            </a:r>
            <a:r>
              <a:rPr lang="en-US" dirty="0">
                <a:solidFill>
                  <a:srgbClr val="E1523D"/>
                </a:solidFill>
                <a:sym typeface="Wingdings" pitchFamily="2" charset="2"/>
              </a:rPr>
              <a:t> </a:t>
            </a:r>
            <a:r>
              <a:rPr lang="en-US" dirty="0" smtClean="0">
                <a:solidFill>
                  <a:srgbClr val="E1523D"/>
                </a:solidFill>
                <a:sym typeface="Wingdings" pitchFamily="2" charset="2"/>
              </a:rPr>
              <a:t></a:t>
            </a:r>
            <a:r>
              <a:rPr lang="en-US" dirty="0" smtClean="0"/>
              <a:t> that </a:t>
            </a:r>
            <a:r>
              <a:rPr lang="en-US" dirty="0"/>
              <a:t>give no indication of what the link or document contains.  </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Descriptions</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6 of 10</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19348" y="710908"/>
            <a:ext cx="5400675" cy="2929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94197" y="2967126"/>
            <a:ext cx="5329190" cy="311617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733425" y="1349376"/>
            <a:ext cx="1400175" cy="2825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3" name="Rounded Rectangle 2"/>
          <p:cNvSpPr/>
          <p:nvPr/>
        </p:nvSpPr>
        <p:spPr bwMode="auto">
          <a:xfrm>
            <a:off x="1145628" y="2303463"/>
            <a:ext cx="3121572" cy="2825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5" name="Rounded Rectangle 4"/>
          <p:cNvSpPr/>
          <p:nvPr/>
        </p:nvSpPr>
        <p:spPr bwMode="auto">
          <a:xfrm>
            <a:off x="3994196" y="3211512"/>
            <a:ext cx="3920093" cy="285751"/>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6" name="Rounded Rectangle 5"/>
          <p:cNvSpPr/>
          <p:nvPr/>
        </p:nvSpPr>
        <p:spPr bwMode="auto">
          <a:xfrm>
            <a:off x="3994196" y="5079573"/>
            <a:ext cx="1481694" cy="312234"/>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0" name="Group 33"/>
          <p:cNvGrpSpPr/>
          <p:nvPr/>
        </p:nvGrpSpPr>
        <p:grpSpPr>
          <a:xfrm>
            <a:off x="3824334" y="2967126"/>
            <a:ext cx="282575" cy="381000"/>
            <a:chOff x="1451" y="1833"/>
            <a:chExt cx="178" cy="240"/>
          </a:xfrm>
        </p:grpSpPr>
        <p:sp>
          <p:nvSpPr>
            <p:cNvPr id="186391" name="Oval 34"/>
            <p:cNvSpPr>
              <a:spLocks noChangeArrowheads="1"/>
            </p:cNvSpPr>
            <p:nvPr/>
          </p:nvSpPr>
          <p:spPr>
            <a:xfrm>
              <a:off x="1478"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2" name="Text Box 35"/>
            <p:cNvSpPr txBox="1">
              <a:spLocks noChangeArrowheads="1"/>
            </p:cNvSpPr>
            <p:nvPr/>
          </p:nvSpPr>
          <p:spPr>
            <a:xfrm>
              <a:off x="1451"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3" name="Group 36"/>
          <p:cNvGrpSpPr/>
          <p:nvPr/>
        </p:nvGrpSpPr>
        <p:grpSpPr>
          <a:xfrm>
            <a:off x="1004340" y="2109735"/>
            <a:ext cx="282575" cy="381000"/>
            <a:chOff x="1235" y="1833"/>
            <a:chExt cx="178" cy="240"/>
          </a:xfrm>
        </p:grpSpPr>
        <p:sp>
          <p:nvSpPr>
            <p:cNvPr id="186394"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5"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6" name="Group 39"/>
          <p:cNvGrpSpPr/>
          <p:nvPr/>
        </p:nvGrpSpPr>
        <p:grpSpPr>
          <a:xfrm>
            <a:off x="3852908" y="4854690"/>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9" name="Group 42"/>
          <p:cNvGrpSpPr/>
          <p:nvPr/>
        </p:nvGrpSpPr>
        <p:grpSpPr>
          <a:xfrm>
            <a:off x="633331" y="1155701"/>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3574124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Finally, it is a best practice to ensure every page has a unique heading.  Not only does this help to orient visitors as they move throughout the site, it also improves </a:t>
            </a:r>
            <a:r>
              <a:rPr lang="en-US" dirty="0" err="1"/>
              <a:t>findability</a:t>
            </a:r>
            <a:r>
              <a:rPr lang="en-US" dirty="0"/>
              <a:t> within the context of Search. Page headings are leveraged to provide descriptive titles for Search results. Frequently, documents on EPA.gov lack accurate or descriptive page headings. In this example, the first line of text on a document is given as the link title on the Search Results page even though it does not adequately indicate the contents of the document. In failing to </a:t>
            </a:r>
            <a:r>
              <a:rPr lang="en-US" dirty="0" smtClean="0"/>
              <a:t>supply accurate </a:t>
            </a:r>
            <a:r>
              <a:rPr lang="en-US" dirty="0"/>
              <a:t>page headings for documents, the site </a:t>
            </a:r>
            <a:r>
              <a:rPr lang="en-US" dirty="0" smtClean="0"/>
              <a:t>deprives visitors of a </a:t>
            </a:r>
            <a:r>
              <a:rPr lang="en-US" dirty="0"/>
              <a:t>means of easily differentiating between </a:t>
            </a:r>
            <a:r>
              <a:rPr lang="en-US" dirty="0" smtClean="0"/>
              <a:t>links </a:t>
            </a:r>
            <a:r>
              <a:rPr lang="en-US" dirty="0"/>
              <a:t>on Results pages.</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Descriptions</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6 of 10</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30694" y="3257551"/>
            <a:ext cx="6698973" cy="280497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3425" y="762468"/>
            <a:ext cx="6702356" cy="246759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3037490" y="1631951"/>
            <a:ext cx="1902372" cy="290512"/>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cxnSp>
        <p:nvCxnSpPr>
          <p:cNvPr id="5" name="Straight Arrow Connector 4"/>
          <p:cNvCxnSpPr>
            <a:stCxn id="2" idx="2"/>
          </p:cNvCxnSpPr>
          <p:nvPr/>
        </p:nvCxnSpPr>
        <p:spPr bwMode="auto">
          <a:xfrm flipH="1">
            <a:off x="3037490" y="1922463"/>
            <a:ext cx="951186" cy="2481262"/>
          </a:xfrm>
          <a:prstGeom prst="straightConnector1">
            <a:avLst/>
          </a:prstGeom>
          <a:noFill/>
          <a:ln w="28575" cap="flat" cmpd="sng" algn="ctr">
            <a:solidFill>
              <a:srgbClr val="E5523D"/>
            </a:solidFill>
            <a:prstDash val="solid"/>
            <a:round/>
            <a:headEnd type="none" w="med" len="med"/>
            <a:tailEnd type="arrow"/>
          </a:ln>
          <a:effectLst/>
        </p:spPr>
      </p:cxnSp>
    </p:spTree>
    <p:extLst>
      <p:ext uri="{BB962C8B-B14F-4D97-AF65-F5344CB8AC3E}">
        <p14:creationId xmlns:p14="http://schemas.microsoft.com/office/powerpoint/2010/main" val="33101608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Ensure result titles and descriptions are relevant and useful.</a:t>
            </a:r>
            <a:r>
              <a:rPr lang="en-US" dirty="0"/>
              <a:t>
</a:t>
            </a:r>
            <a:r>
              <a:rPr lang="en-US" dirty="0" smtClean="0"/>
              <a:t>Ensure </a:t>
            </a:r>
            <a:r>
              <a:rPr lang="en-US" dirty="0"/>
              <a:t>all pages on the site have unique headings and leverage those as part of the abstract on Results pages.</a:t>
            </a:r>
          </a:p>
        </p:txBody>
      </p:sp>
      <p:sp>
        <p:nvSpPr>
          <p:cNvPr id="31746" name="Rectangle 25"/>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smtClean="0"/>
              <a:t>Descriptions</a:t>
            </a:r>
          </a:p>
        </p:txBody>
      </p:sp>
      <p:sp>
        <p:nvSpPr>
          <p:cNvPr id="31748" name="TextBox 25"/>
          <p:cNvSpPr txBox="1">
            <a:spLocks noChangeArrowheads="1"/>
          </p:cNvSpPr>
          <p:nvPr/>
        </p:nvSpPr>
        <p:spPr>
          <a:xfrm>
            <a:off x="795338" y="1524000"/>
            <a:ext cx="84915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585858"/>
                </a:solidFill>
              </a:rPr>
              <a:t>Recommendation</a:t>
            </a:r>
          </a:p>
        </p:txBody>
      </p:sp>
      <p:sp>
        <p:nvSpPr>
          <p:cNvPr id="7"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6 of 10</a:t>
            </a:r>
          </a:p>
        </p:txBody>
      </p:sp>
    </p:spTree>
    <p:extLst>
      <p:ext uri="{BB962C8B-B14F-4D97-AF65-F5344CB8AC3E}">
        <p14:creationId xmlns:p14="http://schemas.microsoft.com/office/powerpoint/2010/main" val="1075969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585858"/>
                </a:solidFill>
              </a:rPr>
              <a:t>Sort Functionality</a:t>
            </a:r>
          </a:p>
        </p:txBody>
      </p:sp>
      <p:sp>
        <p:nvSpPr>
          <p:cNvPr id="26627" name="Oval 5"/>
          <p:cNvSpPr>
            <a:spLocks noChangeArrowheads="1"/>
          </p:cNvSpPr>
          <p:nvPr/>
        </p:nvSpPr>
        <p:spPr>
          <a:xfrm>
            <a:off x="2740025" y="3944938"/>
            <a:ext cx="325438"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8" name="Oval 6"/>
          <p:cNvSpPr>
            <a:spLocks noChangeArrowheads="1"/>
          </p:cNvSpPr>
          <p:nvPr/>
        </p:nvSpPr>
        <p:spPr>
          <a:xfrm>
            <a:off x="334645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9" name="Oval 7"/>
          <p:cNvSpPr>
            <a:spLocks noChangeArrowheads="1"/>
          </p:cNvSpPr>
          <p:nvPr/>
        </p:nvSpPr>
        <p:spPr>
          <a:xfrm>
            <a:off x="39560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0" name="Oval 8"/>
          <p:cNvSpPr>
            <a:spLocks noChangeArrowheads="1"/>
          </p:cNvSpPr>
          <p:nvPr/>
        </p:nvSpPr>
        <p:spPr>
          <a:xfrm>
            <a:off x="4557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1" name="Oval 9"/>
          <p:cNvSpPr>
            <a:spLocks noChangeArrowheads="1"/>
          </p:cNvSpPr>
          <p:nvPr/>
        </p:nvSpPr>
        <p:spPr>
          <a:xfrm>
            <a:off x="5164138" y="3944938"/>
            <a:ext cx="322262"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2" name="Oval 10"/>
          <p:cNvSpPr>
            <a:spLocks noChangeArrowheads="1"/>
          </p:cNvSpPr>
          <p:nvPr/>
        </p:nvSpPr>
        <p:spPr>
          <a:xfrm>
            <a:off x="2144713"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3" name="Oval 11"/>
          <p:cNvSpPr>
            <a:spLocks noChangeArrowheads="1"/>
          </p:cNvSpPr>
          <p:nvPr/>
        </p:nvSpPr>
        <p:spPr>
          <a:xfrm>
            <a:off x="6376988"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4" name="Oval 12"/>
          <p:cNvSpPr>
            <a:spLocks noChangeArrowheads="1"/>
          </p:cNvSpPr>
          <p:nvPr/>
        </p:nvSpPr>
        <p:spPr>
          <a:xfrm>
            <a:off x="698500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5" name="Oval 13"/>
          <p:cNvSpPr>
            <a:spLocks noChangeArrowheads="1"/>
          </p:cNvSpPr>
          <p:nvPr/>
        </p:nvSpPr>
        <p:spPr>
          <a:xfrm>
            <a:off x="7588250" y="3944938"/>
            <a:ext cx="322263"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6" name="Oval 14"/>
          <p:cNvSpPr>
            <a:spLocks noChangeArrowheads="1"/>
          </p:cNvSpPr>
          <p:nvPr/>
        </p:nvSpPr>
        <p:spPr>
          <a:xfrm>
            <a:off x="5772150" y="3944938"/>
            <a:ext cx="323850" cy="322262"/>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Tree>
    <p:extLst>
      <p:ext uri="{BB962C8B-B14F-4D97-AF65-F5344CB8AC3E}">
        <p14:creationId xmlns:p14="http://schemas.microsoft.com/office/powerpoint/2010/main" val="336200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Sort </a:t>
            </a:r>
            <a:r>
              <a:rPr lang="en-US" dirty="0"/>
              <a:t>functionality streamlines the process of finding </a:t>
            </a:r>
            <a:r>
              <a:rPr lang="en-US" dirty="0" smtClean="0"/>
              <a:t>content </a:t>
            </a:r>
            <a:r>
              <a:rPr lang="en-US" dirty="0"/>
              <a:t>of interest by quickly reorganizing </a:t>
            </a:r>
            <a:r>
              <a:rPr lang="en-US" dirty="0" smtClean="0"/>
              <a:t>results </a:t>
            </a:r>
            <a:r>
              <a:rPr lang="en-US" dirty="0"/>
              <a:t>listings in a way that aligns with </a:t>
            </a:r>
            <a:r>
              <a:rPr lang="en-US" dirty="0" smtClean="0"/>
              <a:t>visitors</a:t>
            </a:r>
            <a:r>
              <a:rPr lang="en-US" dirty="0"/>
              <a:t>’ preferences. While the site offers </a:t>
            </a:r>
            <a:r>
              <a:rPr lang="en-US" dirty="0" smtClean="0"/>
              <a:t>two Sort attributes—Relevance and Date—the </a:t>
            </a:r>
            <a:r>
              <a:rPr lang="en-US" dirty="0"/>
              <a:t>attributes for sorting are not as </a:t>
            </a:r>
            <a:r>
              <a:rPr lang="en-US" dirty="0" smtClean="0"/>
              <a:t>intuitive </a:t>
            </a:r>
            <a:r>
              <a:rPr lang="en-US" dirty="0"/>
              <a:t>as they could be. </a:t>
            </a:r>
            <a:r>
              <a:rPr lang="en-US" dirty="0" smtClean="0"/>
              <a:t>Visitors may not assume that Date arranges the most recent items first. For clarity, the label “Date” should specify the order of the sort. The site can further help visitors reorganize results by offering an alphabetical sort.</a:t>
            </a:r>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Sort Functionality</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7 of 10</a:t>
            </a: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a:stretch/>
        </p:blipFill>
        <p:spPr bwMode="auto">
          <a:xfrm>
            <a:off x="1162579" y="685800"/>
            <a:ext cx="7733242" cy="539115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bwMode="auto">
          <a:xfrm>
            <a:off x="5163226" y="2276476"/>
            <a:ext cx="1488331" cy="290512"/>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spTree>
    <p:extLst>
      <p:ext uri="{BB962C8B-B14F-4D97-AF65-F5344CB8AC3E}">
        <p14:creationId xmlns:p14="http://schemas.microsoft.com/office/powerpoint/2010/main" val="3176014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 this example, a site clearly indicates that results can be sorted from new to old, or old to new </a:t>
            </a:r>
            <a:r>
              <a:rPr lang="en-US" dirty="0" smtClean="0">
                <a:solidFill>
                  <a:srgbClr val="E1523D"/>
                </a:solidFill>
                <a:sym typeface="Wingdings" pitchFamily="2" charset="2"/>
              </a:rPr>
              <a:t></a:t>
            </a:r>
            <a:r>
              <a:rPr lang="en-US" dirty="0" smtClean="0"/>
              <a:t>. This site also offers ascending and descending alphabetical sort options which are unambiguously labeled A-Z and Z-A </a:t>
            </a:r>
            <a:r>
              <a:rPr lang="en-US" dirty="0" smtClean="0">
                <a:solidFill>
                  <a:srgbClr val="E1523D"/>
                </a:solidFill>
                <a:sym typeface="Wingdings" pitchFamily="2" charset="2"/>
              </a:rPr>
              <a:t></a:t>
            </a:r>
            <a:r>
              <a:rPr lang="en-US" dirty="0" smtClean="0"/>
              <a:t>.</a:t>
            </a:r>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Sort Functionality</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7 of 10</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01062" y="1054486"/>
            <a:ext cx="8220407" cy="353973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bwMode="auto">
          <a:xfrm>
            <a:off x="4347618" y="3611760"/>
            <a:ext cx="1116204" cy="31571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9" name="Group 42"/>
          <p:cNvGrpSpPr/>
          <p:nvPr/>
        </p:nvGrpSpPr>
        <p:grpSpPr>
          <a:xfrm>
            <a:off x="4206330" y="3421260"/>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
        <p:nvSpPr>
          <p:cNvPr id="41" name="Rounded Rectangle 40"/>
          <p:cNvSpPr/>
          <p:nvPr/>
        </p:nvSpPr>
        <p:spPr bwMode="auto">
          <a:xfrm>
            <a:off x="4347617" y="4053780"/>
            <a:ext cx="1116204" cy="31571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6" name="Group 39"/>
          <p:cNvGrpSpPr/>
          <p:nvPr/>
        </p:nvGrpSpPr>
        <p:grpSpPr>
          <a:xfrm>
            <a:off x="4177756" y="4174277"/>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4022048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sz="quarter" idx="10"/>
          </p:nvPr>
        </p:nvSpPr>
        <p:spPr/>
        <p:txBody>
          <a:bodyPr/>
          <a:lstStyle/>
          <a:p>
            <a:r>
              <a:rPr lang="en-US" smtClean="0"/>
              <a:t>Each ForeSee Usability Audit Review comprises two components; the Audit, which tests compliance against a set of usability best practices, followed by a detailed analysis of the audit data.</a:t>
            </a:r>
            <a:endParaRPr lang="en-US" dirty="0" smtClean="0"/>
          </a:p>
        </p:txBody>
      </p:sp>
      <p:sp>
        <p:nvSpPr>
          <p:cNvPr id="12291" name="Rectangle 2"/>
          <p:cNvSpPr>
            <a:spLocks noGrp="1" noChangeArrowheads="1"/>
          </p:cNvSpPr>
          <p:nvPr>
            <p:ph type="title"/>
          </p:nvPr>
        </p:nvSpPr>
        <p:spPr/>
        <p:txBody>
          <a:bodyPr/>
          <a:lstStyle/>
          <a:p>
            <a:r>
              <a:rPr lang="en-US" smtClean="0"/>
              <a:t>Usability Audit Review</a:t>
            </a:r>
            <a:endParaRPr lang="en-US" dirty="0" smtClean="0"/>
          </a:p>
        </p:txBody>
      </p:sp>
      <p:sp>
        <p:nvSpPr>
          <p:cNvPr id="25" name="Freeform 9"/>
          <p:cNvSpPr>
            <a:spLocks/>
          </p:cNvSpPr>
          <p:nvPr/>
        </p:nvSpPr>
        <p:spPr bwMode="auto">
          <a:xfrm>
            <a:off x="903288" y="2378075"/>
            <a:ext cx="2660627" cy="2660650"/>
          </a:xfrm>
          <a:custGeom>
            <a:avLst/>
            <a:gdLst>
              <a:gd name="T0" fmla="*/ 2147483647 w 1676"/>
              <a:gd name="T1" fmla="*/ 2147483647 h 1676"/>
              <a:gd name="T2" fmla="*/ 2147483647 w 1676"/>
              <a:gd name="T3" fmla="*/ 2147483647 h 1676"/>
              <a:gd name="T4" fmla="*/ 2147483647 w 1676"/>
              <a:gd name="T5" fmla="*/ 2147483647 h 1676"/>
              <a:gd name="T6" fmla="*/ 2147483647 w 1676"/>
              <a:gd name="T7" fmla="*/ 2147483647 h 1676"/>
              <a:gd name="T8" fmla="*/ 2147483647 w 1676"/>
              <a:gd name="T9" fmla="*/ 2147483647 h 1676"/>
              <a:gd name="T10" fmla="*/ 2147483647 w 1676"/>
              <a:gd name="T11" fmla="*/ 2147483647 h 1676"/>
              <a:gd name="T12" fmla="*/ 2147483647 w 1676"/>
              <a:gd name="T13" fmla="*/ 2147483647 h 1676"/>
              <a:gd name="T14" fmla="*/ 2147483647 w 1676"/>
              <a:gd name="T15" fmla="*/ 2147483647 h 1676"/>
              <a:gd name="T16" fmla="*/ 2147483647 w 1676"/>
              <a:gd name="T17" fmla="*/ 2147483647 h 1676"/>
              <a:gd name="T18" fmla="*/ 2147483647 w 1676"/>
              <a:gd name="T19" fmla="*/ 2147483647 h 1676"/>
              <a:gd name="T20" fmla="*/ 2147483647 w 1676"/>
              <a:gd name="T21" fmla="*/ 2147483647 h 1676"/>
              <a:gd name="T22" fmla="*/ 2147483647 w 1676"/>
              <a:gd name="T23" fmla="*/ 2147483647 h 1676"/>
              <a:gd name="T24" fmla="*/ 2147483647 w 1676"/>
              <a:gd name="T25" fmla="*/ 2147483647 h 1676"/>
              <a:gd name="T26" fmla="*/ 2147483647 w 1676"/>
              <a:gd name="T27" fmla="*/ 2147483647 h 1676"/>
              <a:gd name="T28" fmla="*/ 2147483647 w 1676"/>
              <a:gd name="T29" fmla="*/ 2147483647 h 1676"/>
              <a:gd name="T30" fmla="*/ 2147483647 w 1676"/>
              <a:gd name="T31" fmla="*/ 2147483647 h 1676"/>
              <a:gd name="T32" fmla="*/ 2147483647 w 1676"/>
              <a:gd name="T33" fmla="*/ 2147483647 h 1676"/>
              <a:gd name="T34" fmla="*/ 2147483647 w 1676"/>
              <a:gd name="T35" fmla="*/ 2147483647 h 1676"/>
              <a:gd name="T36" fmla="*/ 2147483647 w 1676"/>
              <a:gd name="T37" fmla="*/ 2147483647 h 1676"/>
              <a:gd name="T38" fmla="*/ 2147483647 w 1676"/>
              <a:gd name="T39" fmla="*/ 2147483647 h 1676"/>
              <a:gd name="T40" fmla="*/ 2147483647 w 1676"/>
              <a:gd name="T41" fmla="*/ 2147483647 h 1676"/>
              <a:gd name="T42" fmla="*/ 2147483647 w 1676"/>
              <a:gd name="T43" fmla="*/ 2147483647 h 1676"/>
              <a:gd name="T44" fmla="*/ 2147483647 w 1676"/>
              <a:gd name="T45" fmla="*/ 2147483647 h 1676"/>
              <a:gd name="T46" fmla="*/ 2147483647 w 1676"/>
              <a:gd name="T47" fmla="*/ 2147483647 h 1676"/>
              <a:gd name="T48" fmla="*/ 2147483647 w 1676"/>
              <a:gd name="T49" fmla="*/ 2147483647 h 1676"/>
              <a:gd name="T50" fmla="*/ 2147483647 w 1676"/>
              <a:gd name="T51" fmla="*/ 2147483647 h 1676"/>
              <a:gd name="T52" fmla="*/ 2147483647 w 1676"/>
              <a:gd name="T53" fmla="*/ 2147483647 h 1676"/>
              <a:gd name="T54" fmla="*/ 2147483647 w 1676"/>
              <a:gd name="T55" fmla="*/ 2147483647 h 1676"/>
              <a:gd name="T56" fmla="*/ 2147483647 w 1676"/>
              <a:gd name="T57" fmla="*/ 2147483647 h 1676"/>
              <a:gd name="T58" fmla="*/ 2147483647 w 1676"/>
              <a:gd name="T59" fmla="*/ 2147483647 h 1676"/>
              <a:gd name="T60" fmla="*/ 2147483647 w 1676"/>
              <a:gd name="T61" fmla="*/ 2147483647 h 1676"/>
              <a:gd name="T62" fmla="*/ 2147483647 w 1676"/>
              <a:gd name="T63" fmla="*/ 2147483647 h 1676"/>
              <a:gd name="T64" fmla="*/ 2147483647 w 1676"/>
              <a:gd name="T65" fmla="*/ 2147483647 h 1676"/>
              <a:gd name="T66" fmla="*/ 2147483647 w 1676"/>
              <a:gd name="T67" fmla="*/ 2147483647 h 1676"/>
              <a:gd name="T68" fmla="*/ 2147483647 w 1676"/>
              <a:gd name="T69" fmla="*/ 2147483647 h 1676"/>
              <a:gd name="T70" fmla="*/ 2147483647 w 1676"/>
              <a:gd name="T71" fmla="*/ 2147483647 h 1676"/>
              <a:gd name="T72" fmla="*/ 2147483647 w 1676"/>
              <a:gd name="T73" fmla="*/ 2147483647 h 1676"/>
              <a:gd name="T74" fmla="*/ 2147483647 w 1676"/>
              <a:gd name="T75" fmla="*/ 2147483647 h 1676"/>
              <a:gd name="T76" fmla="*/ 2147483647 w 1676"/>
              <a:gd name="T77" fmla="*/ 2147483647 h 1676"/>
              <a:gd name="T78" fmla="*/ 2147483647 w 1676"/>
              <a:gd name="T79" fmla="*/ 2147483647 h 1676"/>
              <a:gd name="T80" fmla="*/ 2147483647 w 1676"/>
              <a:gd name="T81" fmla="*/ 2147483647 h 1676"/>
              <a:gd name="T82" fmla="*/ 2147483647 w 1676"/>
              <a:gd name="T83" fmla="*/ 2147483647 h 1676"/>
              <a:gd name="T84" fmla="*/ 2147483647 w 1676"/>
              <a:gd name="T85" fmla="*/ 2147483647 h 1676"/>
              <a:gd name="T86" fmla="*/ 2147483647 w 1676"/>
              <a:gd name="T87" fmla="*/ 2147483647 h 16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6"/>
              <a:gd name="T133" fmla="*/ 0 h 1676"/>
              <a:gd name="T134" fmla="*/ 1676 w 1676"/>
              <a:gd name="T135" fmla="*/ 1676 h 16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6" h="1676">
                <a:moveTo>
                  <a:pt x="1676" y="838"/>
                </a:moveTo>
                <a:lnTo>
                  <a:pt x="1676" y="838"/>
                </a:lnTo>
                <a:lnTo>
                  <a:pt x="1674" y="882"/>
                </a:lnTo>
                <a:lnTo>
                  <a:pt x="1672" y="924"/>
                </a:lnTo>
                <a:lnTo>
                  <a:pt x="1666" y="966"/>
                </a:lnTo>
                <a:lnTo>
                  <a:pt x="1658" y="1006"/>
                </a:lnTo>
                <a:lnTo>
                  <a:pt x="1650" y="1048"/>
                </a:lnTo>
                <a:lnTo>
                  <a:pt x="1638" y="1088"/>
                </a:lnTo>
                <a:lnTo>
                  <a:pt x="1626" y="1126"/>
                </a:lnTo>
                <a:lnTo>
                  <a:pt x="1610" y="1164"/>
                </a:lnTo>
                <a:lnTo>
                  <a:pt x="1594" y="1202"/>
                </a:lnTo>
                <a:lnTo>
                  <a:pt x="1574" y="1238"/>
                </a:lnTo>
                <a:lnTo>
                  <a:pt x="1554" y="1272"/>
                </a:lnTo>
                <a:lnTo>
                  <a:pt x="1532" y="1306"/>
                </a:lnTo>
                <a:lnTo>
                  <a:pt x="1510" y="1340"/>
                </a:lnTo>
                <a:lnTo>
                  <a:pt x="1484" y="1372"/>
                </a:lnTo>
                <a:lnTo>
                  <a:pt x="1458" y="1402"/>
                </a:lnTo>
                <a:lnTo>
                  <a:pt x="1430" y="1430"/>
                </a:lnTo>
                <a:lnTo>
                  <a:pt x="1402" y="1458"/>
                </a:lnTo>
                <a:lnTo>
                  <a:pt x="1372" y="1484"/>
                </a:lnTo>
                <a:lnTo>
                  <a:pt x="1340" y="1510"/>
                </a:lnTo>
                <a:lnTo>
                  <a:pt x="1306" y="1532"/>
                </a:lnTo>
                <a:lnTo>
                  <a:pt x="1272" y="1554"/>
                </a:lnTo>
                <a:lnTo>
                  <a:pt x="1238" y="1574"/>
                </a:lnTo>
                <a:lnTo>
                  <a:pt x="1202" y="1594"/>
                </a:lnTo>
                <a:lnTo>
                  <a:pt x="1164" y="1610"/>
                </a:lnTo>
                <a:lnTo>
                  <a:pt x="1126" y="1626"/>
                </a:lnTo>
                <a:lnTo>
                  <a:pt x="1088" y="1638"/>
                </a:lnTo>
                <a:lnTo>
                  <a:pt x="1048" y="1650"/>
                </a:lnTo>
                <a:lnTo>
                  <a:pt x="1006" y="1658"/>
                </a:lnTo>
                <a:lnTo>
                  <a:pt x="966" y="1666"/>
                </a:lnTo>
                <a:lnTo>
                  <a:pt x="924" y="1672"/>
                </a:lnTo>
                <a:lnTo>
                  <a:pt x="882" y="1674"/>
                </a:lnTo>
                <a:lnTo>
                  <a:pt x="838" y="1676"/>
                </a:lnTo>
                <a:lnTo>
                  <a:pt x="794" y="1674"/>
                </a:lnTo>
                <a:lnTo>
                  <a:pt x="752" y="1672"/>
                </a:lnTo>
                <a:lnTo>
                  <a:pt x="710" y="1666"/>
                </a:lnTo>
                <a:lnTo>
                  <a:pt x="670" y="1658"/>
                </a:lnTo>
                <a:lnTo>
                  <a:pt x="628" y="1650"/>
                </a:lnTo>
                <a:lnTo>
                  <a:pt x="588" y="1638"/>
                </a:lnTo>
                <a:lnTo>
                  <a:pt x="550" y="1626"/>
                </a:lnTo>
                <a:lnTo>
                  <a:pt x="512" y="1610"/>
                </a:lnTo>
                <a:lnTo>
                  <a:pt x="474" y="1594"/>
                </a:lnTo>
                <a:lnTo>
                  <a:pt x="438" y="1574"/>
                </a:lnTo>
                <a:lnTo>
                  <a:pt x="404" y="1554"/>
                </a:lnTo>
                <a:lnTo>
                  <a:pt x="370" y="1532"/>
                </a:lnTo>
                <a:lnTo>
                  <a:pt x="336" y="1510"/>
                </a:lnTo>
                <a:lnTo>
                  <a:pt x="304" y="1484"/>
                </a:lnTo>
                <a:lnTo>
                  <a:pt x="274" y="1458"/>
                </a:lnTo>
                <a:lnTo>
                  <a:pt x="246" y="1430"/>
                </a:lnTo>
                <a:lnTo>
                  <a:pt x="218" y="1402"/>
                </a:lnTo>
                <a:lnTo>
                  <a:pt x="192" y="1372"/>
                </a:lnTo>
                <a:lnTo>
                  <a:pt x="166" y="1340"/>
                </a:lnTo>
                <a:lnTo>
                  <a:pt x="144" y="1306"/>
                </a:lnTo>
                <a:lnTo>
                  <a:pt x="122" y="1272"/>
                </a:lnTo>
                <a:lnTo>
                  <a:pt x="102" y="1238"/>
                </a:lnTo>
                <a:lnTo>
                  <a:pt x="82" y="1202"/>
                </a:lnTo>
                <a:lnTo>
                  <a:pt x="66" y="1164"/>
                </a:lnTo>
                <a:lnTo>
                  <a:pt x="50" y="1126"/>
                </a:lnTo>
                <a:lnTo>
                  <a:pt x="38" y="1088"/>
                </a:lnTo>
                <a:lnTo>
                  <a:pt x="26" y="1048"/>
                </a:lnTo>
                <a:lnTo>
                  <a:pt x="18" y="1006"/>
                </a:lnTo>
                <a:lnTo>
                  <a:pt x="10" y="966"/>
                </a:lnTo>
                <a:lnTo>
                  <a:pt x="4" y="924"/>
                </a:lnTo>
                <a:lnTo>
                  <a:pt x="2" y="882"/>
                </a:lnTo>
                <a:lnTo>
                  <a:pt x="0" y="838"/>
                </a:lnTo>
                <a:lnTo>
                  <a:pt x="2" y="794"/>
                </a:lnTo>
                <a:lnTo>
                  <a:pt x="4" y="752"/>
                </a:lnTo>
                <a:lnTo>
                  <a:pt x="10" y="710"/>
                </a:lnTo>
                <a:lnTo>
                  <a:pt x="18" y="670"/>
                </a:lnTo>
                <a:lnTo>
                  <a:pt x="26" y="628"/>
                </a:lnTo>
                <a:lnTo>
                  <a:pt x="38" y="588"/>
                </a:lnTo>
                <a:lnTo>
                  <a:pt x="50" y="550"/>
                </a:lnTo>
                <a:lnTo>
                  <a:pt x="66" y="512"/>
                </a:lnTo>
                <a:lnTo>
                  <a:pt x="82" y="474"/>
                </a:lnTo>
                <a:lnTo>
                  <a:pt x="102" y="438"/>
                </a:lnTo>
                <a:lnTo>
                  <a:pt x="122" y="404"/>
                </a:lnTo>
                <a:lnTo>
                  <a:pt x="144" y="370"/>
                </a:lnTo>
                <a:lnTo>
                  <a:pt x="166" y="336"/>
                </a:lnTo>
                <a:lnTo>
                  <a:pt x="192" y="304"/>
                </a:lnTo>
                <a:lnTo>
                  <a:pt x="218" y="274"/>
                </a:lnTo>
                <a:lnTo>
                  <a:pt x="246" y="246"/>
                </a:lnTo>
                <a:lnTo>
                  <a:pt x="274" y="218"/>
                </a:lnTo>
                <a:lnTo>
                  <a:pt x="304" y="192"/>
                </a:lnTo>
                <a:lnTo>
                  <a:pt x="336" y="166"/>
                </a:lnTo>
                <a:lnTo>
                  <a:pt x="370" y="144"/>
                </a:lnTo>
                <a:lnTo>
                  <a:pt x="404" y="122"/>
                </a:lnTo>
                <a:lnTo>
                  <a:pt x="438" y="102"/>
                </a:lnTo>
                <a:lnTo>
                  <a:pt x="474" y="82"/>
                </a:lnTo>
                <a:lnTo>
                  <a:pt x="512" y="66"/>
                </a:lnTo>
                <a:lnTo>
                  <a:pt x="550" y="50"/>
                </a:lnTo>
                <a:lnTo>
                  <a:pt x="588" y="38"/>
                </a:lnTo>
                <a:lnTo>
                  <a:pt x="628" y="26"/>
                </a:lnTo>
                <a:lnTo>
                  <a:pt x="670" y="18"/>
                </a:lnTo>
                <a:lnTo>
                  <a:pt x="710" y="10"/>
                </a:lnTo>
                <a:lnTo>
                  <a:pt x="752" y="4"/>
                </a:lnTo>
                <a:lnTo>
                  <a:pt x="794" y="2"/>
                </a:lnTo>
                <a:lnTo>
                  <a:pt x="838" y="0"/>
                </a:lnTo>
                <a:lnTo>
                  <a:pt x="882" y="2"/>
                </a:lnTo>
                <a:lnTo>
                  <a:pt x="924" y="4"/>
                </a:lnTo>
                <a:lnTo>
                  <a:pt x="966" y="10"/>
                </a:lnTo>
                <a:lnTo>
                  <a:pt x="1006" y="18"/>
                </a:lnTo>
                <a:lnTo>
                  <a:pt x="1048" y="26"/>
                </a:lnTo>
                <a:lnTo>
                  <a:pt x="1088" y="38"/>
                </a:lnTo>
                <a:lnTo>
                  <a:pt x="1126" y="50"/>
                </a:lnTo>
                <a:lnTo>
                  <a:pt x="1164" y="66"/>
                </a:lnTo>
                <a:lnTo>
                  <a:pt x="1202" y="82"/>
                </a:lnTo>
                <a:lnTo>
                  <a:pt x="1238" y="102"/>
                </a:lnTo>
                <a:lnTo>
                  <a:pt x="1272" y="122"/>
                </a:lnTo>
                <a:lnTo>
                  <a:pt x="1306" y="144"/>
                </a:lnTo>
                <a:lnTo>
                  <a:pt x="1340" y="166"/>
                </a:lnTo>
                <a:lnTo>
                  <a:pt x="1372" y="192"/>
                </a:lnTo>
                <a:lnTo>
                  <a:pt x="1402" y="218"/>
                </a:lnTo>
                <a:lnTo>
                  <a:pt x="1430" y="246"/>
                </a:lnTo>
                <a:lnTo>
                  <a:pt x="1458" y="274"/>
                </a:lnTo>
                <a:lnTo>
                  <a:pt x="1484" y="304"/>
                </a:lnTo>
                <a:lnTo>
                  <a:pt x="1510" y="336"/>
                </a:lnTo>
                <a:lnTo>
                  <a:pt x="1532" y="370"/>
                </a:lnTo>
                <a:lnTo>
                  <a:pt x="1554" y="404"/>
                </a:lnTo>
                <a:lnTo>
                  <a:pt x="1574" y="438"/>
                </a:lnTo>
                <a:lnTo>
                  <a:pt x="1594" y="474"/>
                </a:lnTo>
                <a:lnTo>
                  <a:pt x="1610" y="512"/>
                </a:lnTo>
                <a:lnTo>
                  <a:pt x="1626" y="550"/>
                </a:lnTo>
                <a:lnTo>
                  <a:pt x="1638" y="588"/>
                </a:lnTo>
                <a:lnTo>
                  <a:pt x="1650" y="628"/>
                </a:lnTo>
                <a:lnTo>
                  <a:pt x="1658" y="670"/>
                </a:lnTo>
                <a:lnTo>
                  <a:pt x="1666" y="710"/>
                </a:lnTo>
                <a:lnTo>
                  <a:pt x="1672" y="752"/>
                </a:lnTo>
                <a:lnTo>
                  <a:pt x="1674" y="794"/>
                </a:lnTo>
                <a:lnTo>
                  <a:pt x="1676" y="838"/>
                </a:lnTo>
                <a:close/>
              </a:path>
            </a:pathLst>
          </a:cu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5"/>
          <p:cNvSpPr>
            <a:spLocks/>
          </p:cNvSpPr>
          <p:nvPr/>
        </p:nvSpPr>
        <p:spPr bwMode="auto">
          <a:xfrm>
            <a:off x="6472261" y="2378075"/>
            <a:ext cx="2660627" cy="2660650"/>
          </a:xfrm>
          <a:custGeom>
            <a:avLst/>
            <a:gdLst>
              <a:gd name="T0" fmla="*/ 2147483647 w 1676"/>
              <a:gd name="T1" fmla="*/ 2147483647 h 1676"/>
              <a:gd name="T2" fmla="*/ 2147483647 w 1676"/>
              <a:gd name="T3" fmla="*/ 2147483647 h 1676"/>
              <a:gd name="T4" fmla="*/ 2147483647 w 1676"/>
              <a:gd name="T5" fmla="*/ 2147483647 h 1676"/>
              <a:gd name="T6" fmla="*/ 2147483647 w 1676"/>
              <a:gd name="T7" fmla="*/ 2147483647 h 1676"/>
              <a:gd name="T8" fmla="*/ 2147483647 w 1676"/>
              <a:gd name="T9" fmla="*/ 2147483647 h 1676"/>
              <a:gd name="T10" fmla="*/ 2147483647 w 1676"/>
              <a:gd name="T11" fmla="*/ 2147483647 h 1676"/>
              <a:gd name="T12" fmla="*/ 2147483647 w 1676"/>
              <a:gd name="T13" fmla="*/ 2147483647 h 1676"/>
              <a:gd name="T14" fmla="*/ 2147483647 w 1676"/>
              <a:gd name="T15" fmla="*/ 2147483647 h 1676"/>
              <a:gd name="T16" fmla="*/ 2147483647 w 1676"/>
              <a:gd name="T17" fmla="*/ 2147483647 h 1676"/>
              <a:gd name="T18" fmla="*/ 2147483647 w 1676"/>
              <a:gd name="T19" fmla="*/ 2147483647 h 1676"/>
              <a:gd name="T20" fmla="*/ 2147483647 w 1676"/>
              <a:gd name="T21" fmla="*/ 2147483647 h 1676"/>
              <a:gd name="T22" fmla="*/ 2147483647 w 1676"/>
              <a:gd name="T23" fmla="*/ 2147483647 h 1676"/>
              <a:gd name="T24" fmla="*/ 2147483647 w 1676"/>
              <a:gd name="T25" fmla="*/ 2147483647 h 1676"/>
              <a:gd name="T26" fmla="*/ 2147483647 w 1676"/>
              <a:gd name="T27" fmla="*/ 2147483647 h 1676"/>
              <a:gd name="T28" fmla="*/ 2147483647 w 1676"/>
              <a:gd name="T29" fmla="*/ 2147483647 h 1676"/>
              <a:gd name="T30" fmla="*/ 2147483647 w 1676"/>
              <a:gd name="T31" fmla="*/ 2147483647 h 1676"/>
              <a:gd name="T32" fmla="*/ 2147483647 w 1676"/>
              <a:gd name="T33" fmla="*/ 2147483647 h 1676"/>
              <a:gd name="T34" fmla="*/ 2147483647 w 1676"/>
              <a:gd name="T35" fmla="*/ 2147483647 h 1676"/>
              <a:gd name="T36" fmla="*/ 2147483647 w 1676"/>
              <a:gd name="T37" fmla="*/ 2147483647 h 1676"/>
              <a:gd name="T38" fmla="*/ 2147483647 w 1676"/>
              <a:gd name="T39" fmla="*/ 2147483647 h 1676"/>
              <a:gd name="T40" fmla="*/ 2147483647 w 1676"/>
              <a:gd name="T41" fmla="*/ 2147483647 h 1676"/>
              <a:gd name="T42" fmla="*/ 2147483647 w 1676"/>
              <a:gd name="T43" fmla="*/ 2147483647 h 1676"/>
              <a:gd name="T44" fmla="*/ 2147483647 w 1676"/>
              <a:gd name="T45" fmla="*/ 2147483647 h 1676"/>
              <a:gd name="T46" fmla="*/ 2147483647 w 1676"/>
              <a:gd name="T47" fmla="*/ 2147483647 h 1676"/>
              <a:gd name="T48" fmla="*/ 2147483647 w 1676"/>
              <a:gd name="T49" fmla="*/ 2147483647 h 1676"/>
              <a:gd name="T50" fmla="*/ 2147483647 w 1676"/>
              <a:gd name="T51" fmla="*/ 2147483647 h 1676"/>
              <a:gd name="T52" fmla="*/ 2147483647 w 1676"/>
              <a:gd name="T53" fmla="*/ 2147483647 h 1676"/>
              <a:gd name="T54" fmla="*/ 2147483647 w 1676"/>
              <a:gd name="T55" fmla="*/ 2147483647 h 1676"/>
              <a:gd name="T56" fmla="*/ 2147483647 w 1676"/>
              <a:gd name="T57" fmla="*/ 2147483647 h 1676"/>
              <a:gd name="T58" fmla="*/ 2147483647 w 1676"/>
              <a:gd name="T59" fmla="*/ 2147483647 h 1676"/>
              <a:gd name="T60" fmla="*/ 2147483647 w 1676"/>
              <a:gd name="T61" fmla="*/ 2147483647 h 1676"/>
              <a:gd name="T62" fmla="*/ 2147483647 w 1676"/>
              <a:gd name="T63" fmla="*/ 2147483647 h 1676"/>
              <a:gd name="T64" fmla="*/ 2147483647 w 1676"/>
              <a:gd name="T65" fmla="*/ 2147483647 h 1676"/>
              <a:gd name="T66" fmla="*/ 2147483647 w 1676"/>
              <a:gd name="T67" fmla="*/ 2147483647 h 1676"/>
              <a:gd name="T68" fmla="*/ 2147483647 w 1676"/>
              <a:gd name="T69" fmla="*/ 2147483647 h 1676"/>
              <a:gd name="T70" fmla="*/ 2147483647 w 1676"/>
              <a:gd name="T71" fmla="*/ 2147483647 h 1676"/>
              <a:gd name="T72" fmla="*/ 2147483647 w 1676"/>
              <a:gd name="T73" fmla="*/ 2147483647 h 1676"/>
              <a:gd name="T74" fmla="*/ 2147483647 w 1676"/>
              <a:gd name="T75" fmla="*/ 2147483647 h 1676"/>
              <a:gd name="T76" fmla="*/ 2147483647 w 1676"/>
              <a:gd name="T77" fmla="*/ 2147483647 h 1676"/>
              <a:gd name="T78" fmla="*/ 2147483647 w 1676"/>
              <a:gd name="T79" fmla="*/ 2147483647 h 1676"/>
              <a:gd name="T80" fmla="*/ 2147483647 w 1676"/>
              <a:gd name="T81" fmla="*/ 2147483647 h 1676"/>
              <a:gd name="T82" fmla="*/ 2147483647 w 1676"/>
              <a:gd name="T83" fmla="*/ 2147483647 h 1676"/>
              <a:gd name="T84" fmla="*/ 2147483647 w 1676"/>
              <a:gd name="T85" fmla="*/ 2147483647 h 1676"/>
              <a:gd name="T86" fmla="*/ 2147483647 w 1676"/>
              <a:gd name="T87" fmla="*/ 2147483647 h 16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6"/>
              <a:gd name="T133" fmla="*/ 0 h 1676"/>
              <a:gd name="T134" fmla="*/ 1676 w 1676"/>
              <a:gd name="T135" fmla="*/ 1676 h 16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6" h="1676">
                <a:moveTo>
                  <a:pt x="1676" y="838"/>
                </a:moveTo>
                <a:lnTo>
                  <a:pt x="1676" y="838"/>
                </a:lnTo>
                <a:lnTo>
                  <a:pt x="1674" y="882"/>
                </a:lnTo>
                <a:lnTo>
                  <a:pt x="1672" y="924"/>
                </a:lnTo>
                <a:lnTo>
                  <a:pt x="1666" y="966"/>
                </a:lnTo>
                <a:lnTo>
                  <a:pt x="1658" y="1006"/>
                </a:lnTo>
                <a:lnTo>
                  <a:pt x="1650" y="1048"/>
                </a:lnTo>
                <a:lnTo>
                  <a:pt x="1638" y="1088"/>
                </a:lnTo>
                <a:lnTo>
                  <a:pt x="1626" y="1126"/>
                </a:lnTo>
                <a:lnTo>
                  <a:pt x="1610" y="1164"/>
                </a:lnTo>
                <a:lnTo>
                  <a:pt x="1594" y="1202"/>
                </a:lnTo>
                <a:lnTo>
                  <a:pt x="1574" y="1238"/>
                </a:lnTo>
                <a:lnTo>
                  <a:pt x="1554" y="1272"/>
                </a:lnTo>
                <a:lnTo>
                  <a:pt x="1532" y="1306"/>
                </a:lnTo>
                <a:lnTo>
                  <a:pt x="1510" y="1340"/>
                </a:lnTo>
                <a:lnTo>
                  <a:pt x="1484" y="1372"/>
                </a:lnTo>
                <a:lnTo>
                  <a:pt x="1458" y="1402"/>
                </a:lnTo>
                <a:lnTo>
                  <a:pt x="1430" y="1430"/>
                </a:lnTo>
                <a:lnTo>
                  <a:pt x="1402" y="1458"/>
                </a:lnTo>
                <a:lnTo>
                  <a:pt x="1372" y="1484"/>
                </a:lnTo>
                <a:lnTo>
                  <a:pt x="1340" y="1510"/>
                </a:lnTo>
                <a:lnTo>
                  <a:pt x="1306" y="1532"/>
                </a:lnTo>
                <a:lnTo>
                  <a:pt x="1272" y="1554"/>
                </a:lnTo>
                <a:lnTo>
                  <a:pt x="1238" y="1574"/>
                </a:lnTo>
                <a:lnTo>
                  <a:pt x="1202" y="1594"/>
                </a:lnTo>
                <a:lnTo>
                  <a:pt x="1164" y="1610"/>
                </a:lnTo>
                <a:lnTo>
                  <a:pt x="1126" y="1626"/>
                </a:lnTo>
                <a:lnTo>
                  <a:pt x="1088" y="1638"/>
                </a:lnTo>
                <a:lnTo>
                  <a:pt x="1048" y="1650"/>
                </a:lnTo>
                <a:lnTo>
                  <a:pt x="1006" y="1658"/>
                </a:lnTo>
                <a:lnTo>
                  <a:pt x="966" y="1666"/>
                </a:lnTo>
                <a:lnTo>
                  <a:pt x="924" y="1672"/>
                </a:lnTo>
                <a:lnTo>
                  <a:pt x="882" y="1674"/>
                </a:lnTo>
                <a:lnTo>
                  <a:pt x="838" y="1676"/>
                </a:lnTo>
                <a:lnTo>
                  <a:pt x="794" y="1674"/>
                </a:lnTo>
                <a:lnTo>
                  <a:pt x="752" y="1672"/>
                </a:lnTo>
                <a:lnTo>
                  <a:pt x="710" y="1666"/>
                </a:lnTo>
                <a:lnTo>
                  <a:pt x="670" y="1658"/>
                </a:lnTo>
                <a:lnTo>
                  <a:pt x="628" y="1650"/>
                </a:lnTo>
                <a:lnTo>
                  <a:pt x="588" y="1638"/>
                </a:lnTo>
                <a:lnTo>
                  <a:pt x="550" y="1626"/>
                </a:lnTo>
                <a:lnTo>
                  <a:pt x="512" y="1610"/>
                </a:lnTo>
                <a:lnTo>
                  <a:pt x="474" y="1594"/>
                </a:lnTo>
                <a:lnTo>
                  <a:pt x="438" y="1574"/>
                </a:lnTo>
                <a:lnTo>
                  <a:pt x="404" y="1554"/>
                </a:lnTo>
                <a:lnTo>
                  <a:pt x="370" y="1532"/>
                </a:lnTo>
                <a:lnTo>
                  <a:pt x="336" y="1510"/>
                </a:lnTo>
                <a:lnTo>
                  <a:pt x="304" y="1484"/>
                </a:lnTo>
                <a:lnTo>
                  <a:pt x="274" y="1458"/>
                </a:lnTo>
                <a:lnTo>
                  <a:pt x="246" y="1430"/>
                </a:lnTo>
                <a:lnTo>
                  <a:pt x="218" y="1402"/>
                </a:lnTo>
                <a:lnTo>
                  <a:pt x="192" y="1372"/>
                </a:lnTo>
                <a:lnTo>
                  <a:pt x="166" y="1340"/>
                </a:lnTo>
                <a:lnTo>
                  <a:pt x="144" y="1306"/>
                </a:lnTo>
                <a:lnTo>
                  <a:pt x="122" y="1272"/>
                </a:lnTo>
                <a:lnTo>
                  <a:pt x="102" y="1238"/>
                </a:lnTo>
                <a:lnTo>
                  <a:pt x="82" y="1202"/>
                </a:lnTo>
                <a:lnTo>
                  <a:pt x="66" y="1164"/>
                </a:lnTo>
                <a:lnTo>
                  <a:pt x="50" y="1126"/>
                </a:lnTo>
                <a:lnTo>
                  <a:pt x="38" y="1088"/>
                </a:lnTo>
                <a:lnTo>
                  <a:pt x="26" y="1048"/>
                </a:lnTo>
                <a:lnTo>
                  <a:pt x="18" y="1006"/>
                </a:lnTo>
                <a:lnTo>
                  <a:pt x="10" y="966"/>
                </a:lnTo>
                <a:lnTo>
                  <a:pt x="4" y="924"/>
                </a:lnTo>
                <a:lnTo>
                  <a:pt x="2" y="882"/>
                </a:lnTo>
                <a:lnTo>
                  <a:pt x="0" y="838"/>
                </a:lnTo>
                <a:lnTo>
                  <a:pt x="2" y="794"/>
                </a:lnTo>
                <a:lnTo>
                  <a:pt x="4" y="752"/>
                </a:lnTo>
                <a:lnTo>
                  <a:pt x="10" y="710"/>
                </a:lnTo>
                <a:lnTo>
                  <a:pt x="18" y="670"/>
                </a:lnTo>
                <a:lnTo>
                  <a:pt x="26" y="628"/>
                </a:lnTo>
                <a:lnTo>
                  <a:pt x="38" y="588"/>
                </a:lnTo>
                <a:lnTo>
                  <a:pt x="50" y="550"/>
                </a:lnTo>
                <a:lnTo>
                  <a:pt x="66" y="512"/>
                </a:lnTo>
                <a:lnTo>
                  <a:pt x="82" y="474"/>
                </a:lnTo>
                <a:lnTo>
                  <a:pt x="102" y="438"/>
                </a:lnTo>
                <a:lnTo>
                  <a:pt x="122" y="404"/>
                </a:lnTo>
                <a:lnTo>
                  <a:pt x="144" y="370"/>
                </a:lnTo>
                <a:lnTo>
                  <a:pt x="166" y="336"/>
                </a:lnTo>
                <a:lnTo>
                  <a:pt x="192" y="304"/>
                </a:lnTo>
                <a:lnTo>
                  <a:pt x="218" y="274"/>
                </a:lnTo>
                <a:lnTo>
                  <a:pt x="246" y="246"/>
                </a:lnTo>
                <a:lnTo>
                  <a:pt x="274" y="218"/>
                </a:lnTo>
                <a:lnTo>
                  <a:pt x="304" y="192"/>
                </a:lnTo>
                <a:lnTo>
                  <a:pt x="336" y="166"/>
                </a:lnTo>
                <a:lnTo>
                  <a:pt x="370" y="144"/>
                </a:lnTo>
                <a:lnTo>
                  <a:pt x="404" y="122"/>
                </a:lnTo>
                <a:lnTo>
                  <a:pt x="438" y="102"/>
                </a:lnTo>
                <a:lnTo>
                  <a:pt x="474" y="82"/>
                </a:lnTo>
                <a:lnTo>
                  <a:pt x="512" y="66"/>
                </a:lnTo>
                <a:lnTo>
                  <a:pt x="550" y="50"/>
                </a:lnTo>
                <a:lnTo>
                  <a:pt x="588" y="38"/>
                </a:lnTo>
                <a:lnTo>
                  <a:pt x="628" y="26"/>
                </a:lnTo>
                <a:lnTo>
                  <a:pt x="670" y="18"/>
                </a:lnTo>
                <a:lnTo>
                  <a:pt x="710" y="10"/>
                </a:lnTo>
                <a:lnTo>
                  <a:pt x="752" y="4"/>
                </a:lnTo>
                <a:lnTo>
                  <a:pt x="794" y="2"/>
                </a:lnTo>
                <a:lnTo>
                  <a:pt x="838" y="0"/>
                </a:lnTo>
                <a:lnTo>
                  <a:pt x="882" y="2"/>
                </a:lnTo>
                <a:lnTo>
                  <a:pt x="924" y="4"/>
                </a:lnTo>
                <a:lnTo>
                  <a:pt x="966" y="10"/>
                </a:lnTo>
                <a:lnTo>
                  <a:pt x="1006" y="18"/>
                </a:lnTo>
                <a:lnTo>
                  <a:pt x="1048" y="26"/>
                </a:lnTo>
                <a:lnTo>
                  <a:pt x="1088" y="38"/>
                </a:lnTo>
                <a:lnTo>
                  <a:pt x="1126" y="50"/>
                </a:lnTo>
                <a:lnTo>
                  <a:pt x="1164" y="66"/>
                </a:lnTo>
                <a:lnTo>
                  <a:pt x="1202" y="82"/>
                </a:lnTo>
                <a:lnTo>
                  <a:pt x="1238" y="102"/>
                </a:lnTo>
                <a:lnTo>
                  <a:pt x="1272" y="122"/>
                </a:lnTo>
                <a:lnTo>
                  <a:pt x="1306" y="144"/>
                </a:lnTo>
                <a:lnTo>
                  <a:pt x="1340" y="166"/>
                </a:lnTo>
                <a:lnTo>
                  <a:pt x="1372" y="192"/>
                </a:lnTo>
                <a:lnTo>
                  <a:pt x="1402" y="218"/>
                </a:lnTo>
                <a:lnTo>
                  <a:pt x="1430" y="246"/>
                </a:lnTo>
                <a:lnTo>
                  <a:pt x="1458" y="274"/>
                </a:lnTo>
                <a:lnTo>
                  <a:pt x="1484" y="304"/>
                </a:lnTo>
                <a:lnTo>
                  <a:pt x="1510" y="336"/>
                </a:lnTo>
                <a:lnTo>
                  <a:pt x="1532" y="370"/>
                </a:lnTo>
                <a:lnTo>
                  <a:pt x="1554" y="404"/>
                </a:lnTo>
                <a:lnTo>
                  <a:pt x="1574" y="438"/>
                </a:lnTo>
                <a:lnTo>
                  <a:pt x="1594" y="474"/>
                </a:lnTo>
                <a:lnTo>
                  <a:pt x="1610" y="512"/>
                </a:lnTo>
                <a:lnTo>
                  <a:pt x="1626" y="550"/>
                </a:lnTo>
                <a:lnTo>
                  <a:pt x="1638" y="588"/>
                </a:lnTo>
                <a:lnTo>
                  <a:pt x="1650" y="628"/>
                </a:lnTo>
                <a:lnTo>
                  <a:pt x="1658" y="670"/>
                </a:lnTo>
                <a:lnTo>
                  <a:pt x="1666" y="710"/>
                </a:lnTo>
                <a:lnTo>
                  <a:pt x="1672" y="752"/>
                </a:lnTo>
                <a:lnTo>
                  <a:pt x="1674" y="794"/>
                </a:lnTo>
                <a:lnTo>
                  <a:pt x="1676" y="838"/>
                </a:lnTo>
                <a:close/>
              </a:path>
            </a:pathLst>
          </a:cu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7" name="Group 32"/>
          <p:cNvGrpSpPr>
            <a:grpSpLocks/>
          </p:cNvGrpSpPr>
          <p:nvPr/>
        </p:nvGrpSpPr>
        <p:grpSpPr bwMode="auto">
          <a:xfrm>
            <a:off x="1518505" y="3533775"/>
            <a:ext cx="1231889" cy="349250"/>
            <a:chOff x="908" y="2706"/>
            <a:chExt cx="776" cy="220"/>
          </a:xfrm>
        </p:grpSpPr>
        <p:sp>
          <p:nvSpPr>
            <p:cNvPr id="40" name="Freeform 10"/>
            <p:cNvSpPr>
              <a:spLocks noEditPoints="1"/>
            </p:cNvSpPr>
            <p:nvPr/>
          </p:nvSpPr>
          <p:spPr bwMode="auto">
            <a:xfrm>
              <a:off x="908" y="2706"/>
              <a:ext cx="220" cy="218"/>
            </a:xfrm>
            <a:custGeom>
              <a:avLst/>
              <a:gdLst>
                <a:gd name="T0" fmla="*/ 220 w 220"/>
                <a:gd name="T1" fmla="*/ 218 h 218"/>
                <a:gd name="T2" fmla="*/ 172 w 220"/>
                <a:gd name="T3" fmla="*/ 218 h 218"/>
                <a:gd name="T4" fmla="*/ 152 w 220"/>
                <a:gd name="T5" fmla="*/ 168 h 218"/>
                <a:gd name="T6" fmla="*/ 66 w 220"/>
                <a:gd name="T7" fmla="*/ 168 h 218"/>
                <a:gd name="T8" fmla="*/ 48 w 220"/>
                <a:gd name="T9" fmla="*/ 218 h 218"/>
                <a:gd name="T10" fmla="*/ 0 w 220"/>
                <a:gd name="T11" fmla="*/ 218 h 218"/>
                <a:gd name="T12" fmla="*/ 86 w 220"/>
                <a:gd name="T13" fmla="*/ 0 h 218"/>
                <a:gd name="T14" fmla="*/ 132 w 220"/>
                <a:gd name="T15" fmla="*/ 0 h 218"/>
                <a:gd name="T16" fmla="*/ 220 w 220"/>
                <a:gd name="T17" fmla="*/ 218 h 218"/>
                <a:gd name="T18" fmla="*/ 138 w 220"/>
                <a:gd name="T19" fmla="*/ 130 h 218"/>
                <a:gd name="T20" fmla="*/ 108 w 220"/>
                <a:gd name="T21" fmla="*/ 50 h 218"/>
                <a:gd name="T22" fmla="*/ 78 w 220"/>
                <a:gd name="T23" fmla="*/ 130 h 218"/>
                <a:gd name="T24" fmla="*/ 138 w 220"/>
                <a:gd name="T25" fmla="*/ 13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218"/>
                <a:gd name="T41" fmla="*/ 220 w 220"/>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218">
                  <a:moveTo>
                    <a:pt x="220" y="218"/>
                  </a:moveTo>
                  <a:lnTo>
                    <a:pt x="172" y="218"/>
                  </a:lnTo>
                  <a:lnTo>
                    <a:pt x="152" y="168"/>
                  </a:lnTo>
                  <a:lnTo>
                    <a:pt x="66" y="168"/>
                  </a:lnTo>
                  <a:lnTo>
                    <a:pt x="48" y="218"/>
                  </a:lnTo>
                  <a:lnTo>
                    <a:pt x="0" y="218"/>
                  </a:lnTo>
                  <a:lnTo>
                    <a:pt x="86" y="0"/>
                  </a:lnTo>
                  <a:lnTo>
                    <a:pt x="132" y="0"/>
                  </a:lnTo>
                  <a:lnTo>
                    <a:pt x="220" y="218"/>
                  </a:lnTo>
                  <a:close/>
                  <a:moveTo>
                    <a:pt x="138" y="130"/>
                  </a:moveTo>
                  <a:lnTo>
                    <a:pt x="108" y="50"/>
                  </a:lnTo>
                  <a:lnTo>
                    <a:pt x="78" y="130"/>
                  </a:lnTo>
                  <a:lnTo>
                    <a:pt x="138"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1"/>
            <p:cNvSpPr>
              <a:spLocks/>
            </p:cNvSpPr>
            <p:nvPr/>
          </p:nvSpPr>
          <p:spPr bwMode="auto">
            <a:xfrm>
              <a:off x="1150" y="2766"/>
              <a:ext cx="144" cy="160"/>
            </a:xfrm>
            <a:custGeom>
              <a:avLst/>
              <a:gdLst>
                <a:gd name="T0" fmla="*/ 104 w 144"/>
                <a:gd name="T1" fmla="*/ 158 h 160"/>
                <a:gd name="T2" fmla="*/ 104 w 144"/>
                <a:gd name="T3" fmla="*/ 134 h 160"/>
                <a:gd name="T4" fmla="*/ 104 w 144"/>
                <a:gd name="T5" fmla="*/ 134 h 160"/>
                <a:gd name="T6" fmla="*/ 94 w 144"/>
                <a:gd name="T7" fmla="*/ 144 h 160"/>
                <a:gd name="T8" fmla="*/ 82 w 144"/>
                <a:gd name="T9" fmla="*/ 154 h 160"/>
                <a:gd name="T10" fmla="*/ 82 w 144"/>
                <a:gd name="T11" fmla="*/ 154 h 160"/>
                <a:gd name="T12" fmla="*/ 68 w 144"/>
                <a:gd name="T13" fmla="*/ 160 h 160"/>
                <a:gd name="T14" fmla="*/ 52 w 144"/>
                <a:gd name="T15" fmla="*/ 160 h 160"/>
                <a:gd name="T16" fmla="*/ 52 w 144"/>
                <a:gd name="T17" fmla="*/ 160 h 160"/>
                <a:gd name="T18" fmla="*/ 38 w 144"/>
                <a:gd name="T19" fmla="*/ 160 h 160"/>
                <a:gd name="T20" fmla="*/ 24 w 144"/>
                <a:gd name="T21" fmla="*/ 154 h 160"/>
                <a:gd name="T22" fmla="*/ 24 w 144"/>
                <a:gd name="T23" fmla="*/ 154 h 160"/>
                <a:gd name="T24" fmla="*/ 12 w 144"/>
                <a:gd name="T25" fmla="*/ 146 h 160"/>
                <a:gd name="T26" fmla="*/ 6 w 144"/>
                <a:gd name="T27" fmla="*/ 134 h 160"/>
                <a:gd name="T28" fmla="*/ 6 w 144"/>
                <a:gd name="T29" fmla="*/ 134 h 160"/>
                <a:gd name="T30" fmla="*/ 2 w 144"/>
                <a:gd name="T31" fmla="*/ 120 h 160"/>
                <a:gd name="T32" fmla="*/ 0 w 144"/>
                <a:gd name="T33" fmla="*/ 100 h 160"/>
                <a:gd name="T34" fmla="*/ 0 w 144"/>
                <a:gd name="T35" fmla="*/ 0 h 160"/>
                <a:gd name="T36" fmla="*/ 42 w 144"/>
                <a:gd name="T37" fmla="*/ 0 h 160"/>
                <a:gd name="T38" fmla="*/ 42 w 144"/>
                <a:gd name="T39" fmla="*/ 72 h 160"/>
                <a:gd name="T40" fmla="*/ 42 w 144"/>
                <a:gd name="T41" fmla="*/ 72 h 160"/>
                <a:gd name="T42" fmla="*/ 42 w 144"/>
                <a:gd name="T43" fmla="*/ 98 h 160"/>
                <a:gd name="T44" fmla="*/ 44 w 144"/>
                <a:gd name="T45" fmla="*/ 112 h 160"/>
                <a:gd name="T46" fmla="*/ 44 w 144"/>
                <a:gd name="T47" fmla="*/ 112 h 160"/>
                <a:gd name="T48" fmla="*/ 48 w 144"/>
                <a:gd name="T49" fmla="*/ 120 h 160"/>
                <a:gd name="T50" fmla="*/ 52 w 144"/>
                <a:gd name="T51" fmla="*/ 124 h 160"/>
                <a:gd name="T52" fmla="*/ 52 w 144"/>
                <a:gd name="T53" fmla="*/ 124 h 160"/>
                <a:gd name="T54" fmla="*/ 60 w 144"/>
                <a:gd name="T55" fmla="*/ 128 h 160"/>
                <a:gd name="T56" fmla="*/ 68 w 144"/>
                <a:gd name="T57" fmla="*/ 130 h 160"/>
                <a:gd name="T58" fmla="*/ 68 w 144"/>
                <a:gd name="T59" fmla="*/ 130 h 160"/>
                <a:gd name="T60" fmla="*/ 78 w 144"/>
                <a:gd name="T61" fmla="*/ 128 h 160"/>
                <a:gd name="T62" fmla="*/ 86 w 144"/>
                <a:gd name="T63" fmla="*/ 124 h 160"/>
                <a:gd name="T64" fmla="*/ 86 w 144"/>
                <a:gd name="T65" fmla="*/ 124 h 160"/>
                <a:gd name="T66" fmla="*/ 94 w 144"/>
                <a:gd name="T67" fmla="*/ 116 h 160"/>
                <a:gd name="T68" fmla="*/ 98 w 144"/>
                <a:gd name="T69" fmla="*/ 108 h 160"/>
                <a:gd name="T70" fmla="*/ 98 w 144"/>
                <a:gd name="T71" fmla="*/ 108 h 160"/>
                <a:gd name="T72" fmla="*/ 100 w 144"/>
                <a:gd name="T73" fmla="*/ 94 h 160"/>
                <a:gd name="T74" fmla="*/ 102 w 144"/>
                <a:gd name="T75" fmla="*/ 66 h 160"/>
                <a:gd name="T76" fmla="*/ 102 w 144"/>
                <a:gd name="T77" fmla="*/ 0 h 160"/>
                <a:gd name="T78" fmla="*/ 144 w 144"/>
                <a:gd name="T79" fmla="*/ 0 h 160"/>
                <a:gd name="T80" fmla="*/ 144 w 144"/>
                <a:gd name="T81" fmla="*/ 158 h 160"/>
                <a:gd name="T82" fmla="*/ 104 w 144"/>
                <a:gd name="T83" fmla="*/ 158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
                <a:gd name="T127" fmla="*/ 0 h 160"/>
                <a:gd name="T128" fmla="*/ 144 w 144"/>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 h="160">
                  <a:moveTo>
                    <a:pt x="104" y="158"/>
                  </a:moveTo>
                  <a:lnTo>
                    <a:pt x="104" y="134"/>
                  </a:lnTo>
                  <a:lnTo>
                    <a:pt x="94" y="144"/>
                  </a:lnTo>
                  <a:lnTo>
                    <a:pt x="82" y="154"/>
                  </a:lnTo>
                  <a:lnTo>
                    <a:pt x="68" y="160"/>
                  </a:lnTo>
                  <a:lnTo>
                    <a:pt x="52" y="160"/>
                  </a:lnTo>
                  <a:lnTo>
                    <a:pt x="38" y="160"/>
                  </a:lnTo>
                  <a:lnTo>
                    <a:pt x="24" y="154"/>
                  </a:lnTo>
                  <a:lnTo>
                    <a:pt x="12" y="146"/>
                  </a:lnTo>
                  <a:lnTo>
                    <a:pt x="6" y="134"/>
                  </a:lnTo>
                  <a:lnTo>
                    <a:pt x="2" y="120"/>
                  </a:lnTo>
                  <a:lnTo>
                    <a:pt x="0" y="100"/>
                  </a:lnTo>
                  <a:lnTo>
                    <a:pt x="0" y="0"/>
                  </a:lnTo>
                  <a:lnTo>
                    <a:pt x="42" y="0"/>
                  </a:lnTo>
                  <a:lnTo>
                    <a:pt x="42" y="72"/>
                  </a:lnTo>
                  <a:lnTo>
                    <a:pt x="42" y="98"/>
                  </a:lnTo>
                  <a:lnTo>
                    <a:pt x="44" y="112"/>
                  </a:lnTo>
                  <a:lnTo>
                    <a:pt x="48" y="120"/>
                  </a:lnTo>
                  <a:lnTo>
                    <a:pt x="52" y="124"/>
                  </a:lnTo>
                  <a:lnTo>
                    <a:pt x="60" y="128"/>
                  </a:lnTo>
                  <a:lnTo>
                    <a:pt x="68" y="130"/>
                  </a:lnTo>
                  <a:lnTo>
                    <a:pt x="78" y="128"/>
                  </a:lnTo>
                  <a:lnTo>
                    <a:pt x="86" y="124"/>
                  </a:lnTo>
                  <a:lnTo>
                    <a:pt x="94" y="116"/>
                  </a:lnTo>
                  <a:lnTo>
                    <a:pt x="98" y="108"/>
                  </a:lnTo>
                  <a:lnTo>
                    <a:pt x="100" y="94"/>
                  </a:lnTo>
                  <a:lnTo>
                    <a:pt x="102" y="66"/>
                  </a:lnTo>
                  <a:lnTo>
                    <a:pt x="102" y="0"/>
                  </a:lnTo>
                  <a:lnTo>
                    <a:pt x="144" y="0"/>
                  </a:lnTo>
                  <a:lnTo>
                    <a:pt x="144" y="158"/>
                  </a:lnTo>
                  <a:lnTo>
                    <a:pt x="104"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
            <p:cNvSpPr>
              <a:spLocks noEditPoints="1"/>
            </p:cNvSpPr>
            <p:nvPr/>
          </p:nvSpPr>
          <p:spPr bwMode="auto">
            <a:xfrm>
              <a:off x="1328" y="2706"/>
              <a:ext cx="154" cy="220"/>
            </a:xfrm>
            <a:custGeom>
              <a:avLst/>
              <a:gdLst>
                <a:gd name="T0" fmla="*/ 114 w 154"/>
                <a:gd name="T1" fmla="*/ 218 h 220"/>
                <a:gd name="T2" fmla="*/ 114 w 154"/>
                <a:gd name="T3" fmla="*/ 194 h 220"/>
                <a:gd name="T4" fmla="*/ 92 w 154"/>
                <a:gd name="T5" fmla="*/ 214 h 220"/>
                <a:gd name="T6" fmla="*/ 78 w 154"/>
                <a:gd name="T7" fmla="*/ 220 h 220"/>
                <a:gd name="T8" fmla="*/ 66 w 154"/>
                <a:gd name="T9" fmla="*/ 220 h 220"/>
                <a:gd name="T10" fmla="*/ 40 w 154"/>
                <a:gd name="T11" fmla="*/ 216 h 220"/>
                <a:gd name="T12" fmla="*/ 18 w 154"/>
                <a:gd name="T13" fmla="*/ 198 h 220"/>
                <a:gd name="T14" fmla="*/ 10 w 154"/>
                <a:gd name="T15" fmla="*/ 186 h 220"/>
                <a:gd name="T16" fmla="*/ 0 w 154"/>
                <a:gd name="T17" fmla="*/ 156 h 220"/>
                <a:gd name="T18" fmla="*/ 0 w 154"/>
                <a:gd name="T19" fmla="*/ 138 h 220"/>
                <a:gd name="T20" fmla="*/ 4 w 154"/>
                <a:gd name="T21" fmla="*/ 102 h 220"/>
                <a:gd name="T22" fmla="*/ 18 w 154"/>
                <a:gd name="T23" fmla="*/ 76 h 220"/>
                <a:gd name="T24" fmla="*/ 28 w 154"/>
                <a:gd name="T25" fmla="*/ 68 h 220"/>
                <a:gd name="T26" fmla="*/ 52 w 154"/>
                <a:gd name="T27" fmla="*/ 56 h 220"/>
                <a:gd name="T28" fmla="*/ 66 w 154"/>
                <a:gd name="T29" fmla="*/ 56 h 220"/>
                <a:gd name="T30" fmla="*/ 90 w 154"/>
                <a:gd name="T31" fmla="*/ 62 h 220"/>
                <a:gd name="T32" fmla="*/ 112 w 154"/>
                <a:gd name="T33" fmla="*/ 78 h 220"/>
                <a:gd name="T34" fmla="*/ 154 w 154"/>
                <a:gd name="T35" fmla="*/ 0 h 220"/>
                <a:gd name="T36" fmla="*/ 42 w 154"/>
                <a:gd name="T37" fmla="*/ 134 h 220"/>
                <a:gd name="T38" fmla="*/ 44 w 154"/>
                <a:gd name="T39" fmla="*/ 156 h 220"/>
                <a:gd name="T40" fmla="*/ 50 w 154"/>
                <a:gd name="T41" fmla="*/ 172 h 220"/>
                <a:gd name="T42" fmla="*/ 54 w 154"/>
                <a:gd name="T43" fmla="*/ 178 h 220"/>
                <a:gd name="T44" fmla="*/ 68 w 154"/>
                <a:gd name="T45" fmla="*/ 186 h 220"/>
                <a:gd name="T46" fmla="*/ 78 w 154"/>
                <a:gd name="T47" fmla="*/ 188 h 220"/>
                <a:gd name="T48" fmla="*/ 90 w 154"/>
                <a:gd name="T49" fmla="*/ 184 h 220"/>
                <a:gd name="T50" fmla="*/ 102 w 154"/>
                <a:gd name="T51" fmla="*/ 176 h 220"/>
                <a:gd name="T52" fmla="*/ 106 w 154"/>
                <a:gd name="T53" fmla="*/ 168 h 220"/>
                <a:gd name="T54" fmla="*/ 112 w 154"/>
                <a:gd name="T55" fmla="*/ 150 h 220"/>
                <a:gd name="T56" fmla="*/ 112 w 154"/>
                <a:gd name="T57" fmla="*/ 138 h 220"/>
                <a:gd name="T58" fmla="*/ 110 w 154"/>
                <a:gd name="T59" fmla="*/ 116 h 220"/>
                <a:gd name="T60" fmla="*/ 102 w 154"/>
                <a:gd name="T61" fmla="*/ 100 h 220"/>
                <a:gd name="T62" fmla="*/ 96 w 154"/>
                <a:gd name="T63" fmla="*/ 94 h 220"/>
                <a:gd name="T64" fmla="*/ 84 w 154"/>
                <a:gd name="T65" fmla="*/ 88 h 220"/>
                <a:gd name="T66" fmla="*/ 76 w 154"/>
                <a:gd name="T67" fmla="*/ 88 h 220"/>
                <a:gd name="T68" fmla="*/ 64 w 154"/>
                <a:gd name="T69" fmla="*/ 90 h 220"/>
                <a:gd name="T70" fmla="*/ 52 w 154"/>
                <a:gd name="T71" fmla="*/ 100 h 220"/>
                <a:gd name="T72" fmla="*/ 48 w 154"/>
                <a:gd name="T73" fmla="*/ 106 h 220"/>
                <a:gd name="T74" fmla="*/ 42 w 154"/>
                <a:gd name="T75" fmla="*/ 124 h 220"/>
                <a:gd name="T76" fmla="*/ 42 w 154"/>
                <a:gd name="T77" fmla="*/ 134 h 2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220"/>
                <a:gd name="T119" fmla="*/ 154 w 154"/>
                <a:gd name="T120" fmla="*/ 220 h 2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220">
                  <a:moveTo>
                    <a:pt x="154" y="218"/>
                  </a:moveTo>
                  <a:lnTo>
                    <a:pt x="114" y="218"/>
                  </a:lnTo>
                  <a:lnTo>
                    <a:pt x="114" y="194"/>
                  </a:lnTo>
                  <a:lnTo>
                    <a:pt x="104" y="206"/>
                  </a:lnTo>
                  <a:lnTo>
                    <a:pt x="92" y="214"/>
                  </a:lnTo>
                  <a:lnTo>
                    <a:pt x="78" y="220"/>
                  </a:lnTo>
                  <a:lnTo>
                    <a:pt x="66" y="220"/>
                  </a:lnTo>
                  <a:lnTo>
                    <a:pt x="52" y="220"/>
                  </a:lnTo>
                  <a:lnTo>
                    <a:pt x="40" y="216"/>
                  </a:lnTo>
                  <a:lnTo>
                    <a:pt x="28" y="208"/>
                  </a:lnTo>
                  <a:lnTo>
                    <a:pt x="18" y="198"/>
                  </a:lnTo>
                  <a:lnTo>
                    <a:pt x="10" y="186"/>
                  </a:lnTo>
                  <a:lnTo>
                    <a:pt x="4" y="172"/>
                  </a:lnTo>
                  <a:lnTo>
                    <a:pt x="0" y="156"/>
                  </a:lnTo>
                  <a:lnTo>
                    <a:pt x="0" y="138"/>
                  </a:lnTo>
                  <a:lnTo>
                    <a:pt x="0" y="118"/>
                  </a:lnTo>
                  <a:lnTo>
                    <a:pt x="4" y="102"/>
                  </a:lnTo>
                  <a:lnTo>
                    <a:pt x="10" y="88"/>
                  </a:lnTo>
                  <a:lnTo>
                    <a:pt x="18" y="76"/>
                  </a:lnTo>
                  <a:lnTo>
                    <a:pt x="28" y="68"/>
                  </a:lnTo>
                  <a:lnTo>
                    <a:pt x="40" y="60"/>
                  </a:lnTo>
                  <a:lnTo>
                    <a:pt x="52" y="56"/>
                  </a:lnTo>
                  <a:lnTo>
                    <a:pt x="66" y="56"/>
                  </a:lnTo>
                  <a:lnTo>
                    <a:pt x="78" y="58"/>
                  </a:lnTo>
                  <a:lnTo>
                    <a:pt x="90" y="62"/>
                  </a:lnTo>
                  <a:lnTo>
                    <a:pt x="102" y="68"/>
                  </a:lnTo>
                  <a:lnTo>
                    <a:pt x="112" y="78"/>
                  </a:lnTo>
                  <a:lnTo>
                    <a:pt x="112" y="0"/>
                  </a:lnTo>
                  <a:lnTo>
                    <a:pt x="154" y="0"/>
                  </a:lnTo>
                  <a:lnTo>
                    <a:pt x="154" y="218"/>
                  </a:lnTo>
                  <a:close/>
                  <a:moveTo>
                    <a:pt x="42" y="134"/>
                  </a:moveTo>
                  <a:lnTo>
                    <a:pt x="42" y="134"/>
                  </a:lnTo>
                  <a:lnTo>
                    <a:pt x="44" y="156"/>
                  </a:lnTo>
                  <a:lnTo>
                    <a:pt x="46" y="164"/>
                  </a:lnTo>
                  <a:lnTo>
                    <a:pt x="50" y="172"/>
                  </a:lnTo>
                  <a:lnTo>
                    <a:pt x="54" y="178"/>
                  </a:lnTo>
                  <a:lnTo>
                    <a:pt x="62" y="184"/>
                  </a:lnTo>
                  <a:lnTo>
                    <a:pt x="68" y="186"/>
                  </a:lnTo>
                  <a:lnTo>
                    <a:pt x="78" y="188"/>
                  </a:lnTo>
                  <a:lnTo>
                    <a:pt x="84" y="188"/>
                  </a:lnTo>
                  <a:lnTo>
                    <a:pt x="90" y="184"/>
                  </a:lnTo>
                  <a:lnTo>
                    <a:pt x="96" y="180"/>
                  </a:lnTo>
                  <a:lnTo>
                    <a:pt x="102" y="176"/>
                  </a:lnTo>
                  <a:lnTo>
                    <a:pt x="106" y="168"/>
                  </a:lnTo>
                  <a:lnTo>
                    <a:pt x="110" y="160"/>
                  </a:lnTo>
                  <a:lnTo>
                    <a:pt x="112" y="150"/>
                  </a:lnTo>
                  <a:lnTo>
                    <a:pt x="112" y="138"/>
                  </a:lnTo>
                  <a:lnTo>
                    <a:pt x="112" y="126"/>
                  </a:lnTo>
                  <a:lnTo>
                    <a:pt x="110" y="116"/>
                  </a:lnTo>
                  <a:lnTo>
                    <a:pt x="106" y="106"/>
                  </a:lnTo>
                  <a:lnTo>
                    <a:pt x="102" y="100"/>
                  </a:lnTo>
                  <a:lnTo>
                    <a:pt x="96" y="94"/>
                  </a:lnTo>
                  <a:lnTo>
                    <a:pt x="90" y="90"/>
                  </a:lnTo>
                  <a:lnTo>
                    <a:pt x="84" y="88"/>
                  </a:lnTo>
                  <a:lnTo>
                    <a:pt x="76" y="88"/>
                  </a:lnTo>
                  <a:lnTo>
                    <a:pt x="70" y="88"/>
                  </a:lnTo>
                  <a:lnTo>
                    <a:pt x="64" y="90"/>
                  </a:lnTo>
                  <a:lnTo>
                    <a:pt x="58" y="94"/>
                  </a:lnTo>
                  <a:lnTo>
                    <a:pt x="52" y="100"/>
                  </a:lnTo>
                  <a:lnTo>
                    <a:pt x="48" y="106"/>
                  </a:lnTo>
                  <a:lnTo>
                    <a:pt x="44" y="114"/>
                  </a:lnTo>
                  <a:lnTo>
                    <a:pt x="42" y="124"/>
                  </a:lnTo>
                  <a:lnTo>
                    <a:pt x="42"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3"/>
            <p:cNvSpPr>
              <a:spLocks noEditPoints="1"/>
            </p:cNvSpPr>
            <p:nvPr/>
          </p:nvSpPr>
          <p:spPr bwMode="auto">
            <a:xfrm>
              <a:off x="1522" y="2706"/>
              <a:ext cx="42" cy="218"/>
            </a:xfrm>
            <a:custGeom>
              <a:avLst/>
              <a:gdLst>
                <a:gd name="T0" fmla="*/ 0 w 42"/>
                <a:gd name="T1" fmla="*/ 38 h 218"/>
                <a:gd name="T2" fmla="*/ 0 w 42"/>
                <a:gd name="T3" fmla="*/ 0 h 218"/>
                <a:gd name="T4" fmla="*/ 42 w 42"/>
                <a:gd name="T5" fmla="*/ 0 h 218"/>
                <a:gd name="T6" fmla="*/ 42 w 42"/>
                <a:gd name="T7" fmla="*/ 38 h 218"/>
                <a:gd name="T8" fmla="*/ 0 w 42"/>
                <a:gd name="T9" fmla="*/ 38 h 218"/>
                <a:gd name="T10" fmla="*/ 0 w 42"/>
                <a:gd name="T11" fmla="*/ 218 h 218"/>
                <a:gd name="T12" fmla="*/ 0 w 42"/>
                <a:gd name="T13" fmla="*/ 60 h 218"/>
                <a:gd name="T14" fmla="*/ 42 w 42"/>
                <a:gd name="T15" fmla="*/ 60 h 218"/>
                <a:gd name="T16" fmla="*/ 42 w 42"/>
                <a:gd name="T17" fmla="*/ 218 h 218"/>
                <a:gd name="T18" fmla="*/ 0 w 42"/>
                <a:gd name="T19" fmla="*/ 218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18"/>
                <a:gd name="T32" fmla="*/ 42 w 42"/>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18">
                  <a:moveTo>
                    <a:pt x="0" y="38"/>
                  </a:moveTo>
                  <a:lnTo>
                    <a:pt x="0" y="0"/>
                  </a:lnTo>
                  <a:lnTo>
                    <a:pt x="42" y="0"/>
                  </a:lnTo>
                  <a:lnTo>
                    <a:pt x="42" y="38"/>
                  </a:lnTo>
                  <a:lnTo>
                    <a:pt x="0" y="38"/>
                  </a:lnTo>
                  <a:close/>
                  <a:moveTo>
                    <a:pt x="0" y="218"/>
                  </a:moveTo>
                  <a:lnTo>
                    <a:pt x="0" y="60"/>
                  </a:lnTo>
                  <a:lnTo>
                    <a:pt x="42" y="60"/>
                  </a:lnTo>
                  <a:lnTo>
                    <a:pt x="42" y="218"/>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4"/>
            <p:cNvSpPr>
              <a:spLocks/>
            </p:cNvSpPr>
            <p:nvPr/>
          </p:nvSpPr>
          <p:spPr bwMode="auto">
            <a:xfrm>
              <a:off x="1590" y="2710"/>
              <a:ext cx="94" cy="216"/>
            </a:xfrm>
            <a:custGeom>
              <a:avLst/>
              <a:gdLst>
                <a:gd name="T0" fmla="*/ 90 w 94"/>
                <a:gd name="T1" fmla="*/ 56 h 216"/>
                <a:gd name="T2" fmla="*/ 90 w 94"/>
                <a:gd name="T3" fmla="*/ 88 h 216"/>
                <a:gd name="T4" fmla="*/ 62 w 94"/>
                <a:gd name="T5" fmla="*/ 88 h 216"/>
                <a:gd name="T6" fmla="*/ 62 w 94"/>
                <a:gd name="T7" fmla="*/ 152 h 216"/>
                <a:gd name="T8" fmla="*/ 62 w 94"/>
                <a:gd name="T9" fmla="*/ 152 h 216"/>
                <a:gd name="T10" fmla="*/ 62 w 94"/>
                <a:gd name="T11" fmla="*/ 174 h 216"/>
                <a:gd name="T12" fmla="*/ 62 w 94"/>
                <a:gd name="T13" fmla="*/ 174 h 216"/>
                <a:gd name="T14" fmla="*/ 66 w 94"/>
                <a:gd name="T15" fmla="*/ 180 h 216"/>
                <a:gd name="T16" fmla="*/ 66 w 94"/>
                <a:gd name="T17" fmla="*/ 180 h 216"/>
                <a:gd name="T18" fmla="*/ 72 w 94"/>
                <a:gd name="T19" fmla="*/ 182 h 216"/>
                <a:gd name="T20" fmla="*/ 72 w 94"/>
                <a:gd name="T21" fmla="*/ 182 h 216"/>
                <a:gd name="T22" fmla="*/ 80 w 94"/>
                <a:gd name="T23" fmla="*/ 182 h 216"/>
                <a:gd name="T24" fmla="*/ 90 w 94"/>
                <a:gd name="T25" fmla="*/ 178 h 216"/>
                <a:gd name="T26" fmla="*/ 94 w 94"/>
                <a:gd name="T27" fmla="*/ 210 h 216"/>
                <a:gd name="T28" fmla="*/ 94 w 94"/>
                <a:gd name="T29" fmla="*/ 210 h 216"/>
                <a:gd name="T30" fmla="*/ 78 w 94"/>
                <a:gd name="T31" fmla="*/ 216 h 216"/>
                <a:gd name="T32" fmla="*/ 60 w 94"/>
                <a:gd name="T33" fmla="*/ 216 h 216"/>
                <a:gd name="T34" fmla="*/ 60 w 94"/>
                <a:gd name="T35" fmla="*/ 216 h 216"/>
                <a:gd name="T36" fmla="*/ 50 w 94"/>
                <a:gd name="T37" fmla="*/ 216 h 216"/>
                <a:gd name="T38" fmla="*/ 40 w 94"/>
                <a:gd name="T39" fmla="*/ 214 h 216"/>
                <a:gd name="T40" fmla="*/ 40 w 94"/>
                <a:gd name="T41" fmla="*/ 214 h 216"/>
                <a:gd name="T42" fmla="*/ 32 w 94"/>
                <a:gd name="T43" fmla="*/ 208 h 216"/>
                <a:gd name="T44" fmla="*/ 26 w 94"/>
                <a:gd name="T45" fmla="*/ 204 h 216"/>
                <a:gd name="T46" fmla="*/ 26 w 94"/>
                <a:gd name="T47" fmla="*/ 204 h 216"/>
                <a:gd name="T48" fmla="*/ 24 w 94"/>
                <a:gd name="T49" fmla="*/ 196 h 216"/>
                <a:gd name="T50" fmla="*/ 20 w 94"/>
                <a:gd name="T51" fmla="*/ 186 h 216"/>
                <a:gd name="T52" fmla="*/ 20 w 94"/>
                <a:gd name="T53" fmla="*/ 186 h 216"/>
                <a:gd name="T54" fmla="*/ 20 w 94"/>
                <a:gd name="T55" fmla="*/ 158 h 216"/>
                <a:gd name="T56" fmla="*/ 20 w 94"/>
                <a:gd name="T57" fmla="*/ 88 h 216"/>
                <a:gd name="T58" fmla="*/ 0 w 94"/>
                <a:gd name="T59" fmla="*/ 88 h 216"/>
                <a:gd name="T60" fmla="*/ 0 w 94"/>
                <a:gd name="T61" fmla="*/ 56 h 216"/>
                <a:gd name="T62" fmla="*/ 20 w 94"/>
                <a:gd name="T63" fmla="*/ 56 h 216"/>
                <a:gd name="T64" fmla="*/ 20 w 94"/>
                <a:gd name="T65" fmla="*/ 24 h 216"/>
                <a:gd name="T66" fmla="*/ 62 w 94"/>
                <a:gd name="T67" fmla="*/ 0 h 216"/>
                <a:gd name="T68" fmla="*/ 62 w 94"/>
                <a:gd name="T69" fmla="*/ 56 h 216"/>
                <a:gd name="T70" fmla="*/ 90 w 94"/>
                <a:gd name="T71" fmla="*/ 56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216"/>
                <a:gd name="T110" fmla="*/ 94 w 94"/>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216">
                  <a:moveTo>
                    <a:pt x="90" y="56"/>
                  </a:moveTo>
                  <a:lnTo>
                    <a:pt x="90" y="88"/>
                  </a:lnTo>
                  <a:lnTo>
                    <a:pt x="62" y="88"/>
                  </a:lnTo>
                  <a:lnTo>
                    <a:pt x="62" y="152"/>
                  </a:lnTo>
                  <a:lnTo>
                    <a:pt x="62" y="174"/>
                  </a:lnTo>
                  <a:lnTo>
                    <a:pt x="66" y="180"/>
                  </a:lnTo>
                  <a:lnTo>
                    <a:pt x="72" y="182"/>
                  </a:lnTo>
                  <a:lnTo>
                    <a:pt x="80" y="182"/>
                  </a:lnTo>
                  <a:lnTo>
                    <a:pt x="90" y="178"/>
                  </a:lnTo>
                  <a:lnTo>
                    <a:pt x="94" y="210"/>
                  </a:lnTo>
                  <a:lnTo>
                    <a:pt x="78" y="216"/>
                  </a:lnTo>
                  <a:lnTo>
                    <a:pt x="60" y="216"/>
                  </a:lnTo>
                  <a:lnTo>
                    <a:pt x="50" y="216"/>
                  </a:lnTo>
                  <a:lnTo>
                    <a:pt x="40" y="214"/>
                  </a:lnTo>
                  <a:lnTo>
                    <a:pt x="32" y="208"/>
                  </a:lnTo>
                  <a:lnTo>
                    <a:pt x="26" y="204"/>
                  </a:lnTo>
                  <a:lnTo>
                    <a:pt x="24" y="196"/>
                  </a:lnTo>
                  <a:lnTo>
                    <a:pt x="20" y="186"/>
                  </a:lnTo>
                  <a:lnTo>
                    <a:pt x="20" y="158"/>
                  </a:lnTo>
                  <a:lnTo>
                    <a:pt x="20" y="88"/>
                  </a:lnTo>
                  <a:lnTo>
                    <a:pt x="0" y="88"/>
                  </a:lnTo>
                  <a:lnTo>
                    <a:pt x="0" y="56"/>
                  </a:lnTo>
                  <a:lnTo>
                    <a:pt x="20" y="56"/>
                  </a:lnTo>
                  <a:lnTo>
                    <a:pt x="20" y="24"/>
                  </a:lnTo>
                  <a:lnTo>
                    <a:pt x="62" y="0"/>
                  </a:lnTo>
                  <a:lnTo>
                    <a:pt x="62" y="56"/>
                  </a:lnTo>
                  <a:lnTo>
                    <a:pt x="9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 name="Group 33"/>
          <p:cNvGrpSpPr>
            <a:grpSpLocks/>
          </p:cNvGrpSpPr>
          <p:nvPr/>
        </p:nvGrpSpPr>
        <p:grpSpPr bwMode="auto">
          <a:xfrm>
            <a:off x="6807316" y="3482975"/>
            <a:ext cx="1968483" cy="450850"/>
            <a:chOff x="4420" y="2674"/>
            <a:chExt cx="1240" cy="284"/>
          </a:xfrm>
        </p:grpSpPr>
        <p:sp>
          <p:nvSpPr>
            <p:cNvPr id="32" name="Freeform 16"/>
            <p:cNvSpPr>
              <a:spLocks noEditPoints="1"/>
            </p:cNvSpPr>
            <p:nvPr/>
          </p:nvSpPr>
          <p:spPr bwMode="auto">
            <a:xfrm>
              <a:off x="4420" y="2674"/>
              <a:ext cx="220" cy="220"/>
            </a:xfrm>
            <a:custGeom>
              <a:avLst/>
              <a:gdLst>
                <a:gd name="T0" fmla="*/ 220 w 220"/>
                <a:gd name="T1" fmla="*/ 220 h 220"/>
                <a:gd name="T2" fmla="*/ 172 w 220"/>
                <a:gd name="T3" fmla="*/ 220 h 220"/>
                <a:gd name="T4" fmla="*/ 152 w 220"/>
                <a:gd name="T5" fmla="*/ 170 h 220"/>
                <a:gd name="T6" fmla="*/ 66 w 220"/>
                <a:gd name="T7" fmla="*/ 170 h 220"/>
                <a:gd name="T8" fmla="*/ 48 w 220"/>
                <a:gd name="T9" fmla="*/ 220 h 220"/>
                <a:gd name="T10" fmla="*/ 0 w 220"/>
                <a:gd name="T11" fmla="*/ 220 h 220"/>
                <a:gd name="T12" fmla="*/ 86 w 220"/>
                <a:gd name="T13" fmla="*/ 0 h 220"/>
                <a:gd name="T14" fmla="*/ 132 w 220"/>
                <a:gd name="T15" fmla="*/ 0 h 220"/>
                <a:gd name="T16" fmla="*/ 220 w 220"/>
                <a:gd name="T17" fmla="*/ 220 h 220"/>
                <a:gd name="T18" fmla="*/ 138 w 220"/>
                <a:gd name="T19" fmla="*/ 132 h 220"/>
                <a:gd name="T20" fmla="*/ 108 w 220"/>
                <a:gd name="T21" fmla="*/ 52 h 220"/>
                <a:gd name="T22" fmla="*/ 78 w 220"/>
                <a:gd name="T23" fmla="*/ 132 h 220"/>
                <a:gd name="T24" fmla="*/ 138 w 220"/>
                <a:gd name="T25" fmla="*/ 132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220"/>
                <a:gd name="T41" fmla="*/ 220 w 220"/>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220">
                  <a:moveTo>
                    <a:pt x="220" y="220"/>
                  </a:moveTo>
                  <a:lnTo>
                    <a:pt x="172" y="220"/>
                  </a:lnTo>
                  <a:lnTo>
                    <a:pt x="152" y="170"/>
                  </a:lnTo>
                  <a:lnTo>
                    <a:pt x="66" y="170"/>
                  </a:lnTo>
                  <a:lnTo>
                    <a:pt x="48" y="220"/>
                  </a:lnTo>
                  <a:lnTo>
                    <a:pt x="0" y="220"/>
                  </a:lnTo>
                  <a:lnTo>
                    <a:pt x="86" y="0"/>
                  </a:lnTo>
                  <a:lnTo>
                    <a:pt x="132" y="0"/>
                  </a:lnTo>
                  <a:lnTo>
                    <a:pt x="220" y="220"/>
                  </a:lnTo>
                  <a:close/>
                  <a:moveTo>
                    <a:pt x="138" y="132"/>
                  </a:moveTo>
                  <a:lnTo>
                    <a:pt x="108" y="52"/>
                  </a:lnTo>
                  <a:lnTo>
                    <a:pt x="78" y="132"/>
                  </a:lnTo>
                  <a:lnTo>
                    <a:pt x="13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7"/>
            <p:cNvSpPr>
              <a:spLocks/>
            </p:cNvSpPr>
            <p:nvPr/>
          </p:nvSpPr>
          <p:spPr bwMode="auto">
            <a:xfrm>
              <a:off x="4662" y="2732"/>
              <a:ext cx="144" cy="162"/>
            </a:xfrm>
            <a:custGeom>
              <a:avLst/>
              <a:gdLst>
                <a:gd name="T0" fmla="*/ 144 w 144"/>
                <a:gd name="T1" fmla="*/ 162 h 162"/>
                <a:gd name="T2" fmla="*/ 102 w 144"/>
                <a:gd name="T3" fmla="*/ 162 h 162"/>
                <a:gd name="T4" fmla="*/ 102 w 144"/>
                <a:gd name="T5" fmla="*/ 80 h 162"/>
                <a:gd name="T6" fmla="*/ 102 w 144"/>
                <a:gd name="T7" fmla="*/ 80 h 162"/>
                <a:gd name="T8" fmla="*/ 102 w 144"/>
                <a:gd name="T9" fmla="*/ 60 h 162"/>
                <a:gd name="T10" fmla="*/ 100 w 144"/>
                <a:gd name="T11" fmla="*/ 48 h 162"/>
                <a:gd name="T12" fmla="*/ 100 w 144"/>
                <a:gd name="T13" fmla="*/ 48 h 162"/>
                <a:gd name="T14" fmla="*/ 96 w 144"/>
                <a:gd name="T15" fmla="*/ 40 h 162"/>
                <a:gd name="T16" fmla="*/ 92 w 144"/>
                <a:gd name="T17" fmla="*/ 36 h 162"/>
                <a:gd name="T18" fmla="*/ 92 w 144"/>
                <a:gd name="T19" fmla="*/ 36 h 162"/>
                <a:gd name="T20" fmla="*/ 84 w 144"/>
                <a:gd name="T21" fmla="*/ 32 h 162"/>
                <a:gd name="T22" fmla="*/ 76 w 144"/>
                <a:gd name="T23" fmla="*/ 32 h 162"/>
                <a:gd name="T24" fmla="*/ 76 w 144"/>
                <a:gd name="T25" fmla="*/ 32 h 162"/>
                <a:gd name="T26" fmla="*/ 66 w 144"/>
                <a:gd name="T27" fmla="*/ 32 h 162"/>
                <a:gd name="T28" fmla="*/ 58 w 144"/>
                <a:gd name="T29" fmla="*/ 38 h 162"/>
                <a:gd name="T30" fmla="*/ 58 w 144"/>
                <a:gd name="T31" fmla="*/ 38 h 162"/>
                <a:gd name="T32" fmla="*/ 50 w 144"/>
                <a:gd name="T33" fmla="*/ 44 h 162"/>
                <a:gd name="T34" fmla="*/ 46 w 144"/>
                <a:gd name="T35" fmla="*/ 54 h 162"/>
                <a:gd name="T36" fmla="*/ 46 w 144"/>
                <a:gd name="T37" fmla="*/ 54 h 162"/>
                <a:gd name="T38" fmla="*/ 42 w 144"/>
                <a:gd name="T39" fmla="*/ 68 h 162"/>
                <a:gd name="T40" fmla="*/ 42 w 144"/>
                <a:gd name="T41" fmla="*/ 90 h 162"/>
                <a:gd name="T42" fmla="*/ 42 w 144"/>
                <a:gd name="T43" fmla="*/ 162 h 162"/>
                <a:gd name="T44" fmla="*/ 0 w 144"/>
                <a:gd name="T45" fmla="*/ 162 h 162"/>
                <a:gd name="T46" fmla="*/ 0 w 144"/>
                <a:gd name="T47" fmla="*/ 2 h 162"/>
                <a:gd name="T48" fmla="*/ 40 w 144"/>
                <a:gd name="T49" fmla="*/ 2 h 162"/>
                <a:gd name="T50" fmla="*/ 40 w 144"/>
                <a:gd name="T51" fmla="*/ 26 h 162"/>
                <a:gd name="T52" fmla="*/ 40 w 144"/>
                <a:gd name="T53" fmla="*/ 26 h 162"/>
                <a:gd name="T54" fmla="*/ 50 w 144"/>
                <a:gd name="T55" fmla="*/ 14 h 162"/>
                <a:gd name="T56" fmla="*/ 62 w 144"/>
                <a:gd name="T57" fmla="*/ 6 h 162"/>
                <a:gd name="T58" fmla="*/ 76 w 144"/>
                <a:gd name="T59" fmla="*/ 2 h 162"/>
                <a:gd name="T60" fmla="*/ 92 w 144"/>
                <a:gd name="T61" fmla="*/ 0 h 162"/>
                <a:gd name="T62" fmla="*/ 92 w 144"/>
                <a:gd name="T63" fmla="*/ 0 h 162"/>
                <a:gd name="T64" fmla="*/ 104 w 144"/>
                <a:gd name="T65" fmla="*/ 0 h 162"/>
                <a:gd name="T66" fmla="*/ 116 w 144"/>
                <a:gd name="T67" fmla="*/ 4 h 162"/>
                <a:gd name="T68" fmla="*/ 116 w 144"/>
                <a:gd name="T69" fmla="*/ 4 h 162"/>
                <a:gd name="T70" fmla="*/ 126 w 144"/>
                <a:gd name="T71" fmla="*/ 10 h 162"/>
                <a:gd name="T72" fmla="*/ 134 w 144"/>
                <a:gd name="T73" fmla="*/ 18 h 162"/>
                <a:gd name="T74" fmla="*/ 134 w 144"/>
                <a:gd name="T75" fmla="*/ 18 h 162"/>
                <a:gd name="T76" fmla="*/ 138 w 144"/>
                <a:gd name="T77" fmla="*/ 26 h 162"/>
                <a:gd name="T78" fmla="*/ 142 w 144"/>
                <a:gd name="T79" fmla="*/ 34 h 162"/>
                <a:gd name="T80" fmla="*/ 142 w 144"/>
                <a:gd name="T81" fmla="*/ 34 h 162"/>
                <a:gd name="T82" fmla="*/ 144 w 144"/>
                <a:gd name="T83" fmla="*/ 46 h 162"/>
                <a:gd name="T84" fmla="*/ 144 w 144"/>
                <a:gd name="T85" fmla="*/ 62 h 162"/>
                <a:gd name="T86" fmla="*/ 144 w 144"/>
                <a:gd name="T87" fmla="*/ 162 h 1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162"/>
                <a:gd name="T134" fmla="*/ 144 w 144"/>
                <a:gd name="T135" fmla="*/ 162 h 1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162">
                  <a:moveTo>
                    <a:pt x="144" y="162"/>
                  </a:moveTo>
                  <a:lnTo>
                    <a:pt x="102" y="162"/>
                  </a:lnTo>
                  <a:lnTo>
                    <a:pt x="102" y="80"/>
                  </a:lnTo>
                  <a:lnTo>
                    <a:pt x="102" y="60"/>
                  </a:lnTo>
                  <a:lnTo>
                    <a:pt x="100" y="48"/>
                  </a:lnTo>
                  <a:lnTo>
                    <a:pt x="96" y="40"/>
                  </a:lnTo>
                  <a:lnTo>
                    <a:pt x="92" y="36"/>
                  </a:lnTo>
                  <a:lnTo>
                    <a:pt x="84" y="32"/>
                  </a:lnTo>
                  <a:lnTo>
                    <a:pt x="76" y="32"/>
                  </a:lnTo>
                  <a:lnTo>
                    <a:pt x="66" y="32"/>
                  </a:lnTo>
                  <a:lnTo>
                    <a:pt x="58" y="38"/>
                  </a:lnTo>
                  <a:lnTo>
                    <a:pt x="50" y="44"/>
                  </a:lnTo>
                  <a:lnTo>
                    <a:pt x="46" y="54"/>
                  </a:lnTo>
                  <a:lnTo>
                    <a:pt x="42" y="68"/>
                  </a:lnTo>
                  <a:lnTo>
                    <a:pt x="42" y="90"/>
                  </a:lnTo>
                  <a:lnTo>
                    <a:pt x="42" y="162"/>
                  </a:lnTo>
                  <a:lnTo>
                    <a:pt x="0" y="162"/>
                  </a:lnTo>
                  <a:lnTo>
                    <a:pt x="0" y="2"/>
                  </a:lnTo>
                  <a:lnTo>
                    <a:pt x="40" y="2"/>
                  </a:lnTo>
                  <a:lnTo>
                    <a:pt x="40" y="26"/>
                  </a:lnTo>
                  <a:lnTo>
                    <a:pt x="50" y="14"/>
                  </a:lnTo>
                  <a:lnTo>
                    <a:pt x="62" y="6"/>
                  </a:lnTo>
                  <a:lnTo>
                    <a:pt x="76" y="2"/>
                  </a:lnTo>
                  <a:lnTo>
                    <a:pt x="92" y="0"/>
                  </a:lnTo>
                  <a:lnTo>
                    <a:pt x="104" y="0"/>
                  </a:lnTo>
                  <a:lnTo>
                    <a:pt x="116" y="4"/>
                  </a:lnTo>
                  <a:lnTo>
                    <a:pt x="126" y="10"/>
                  </a:lnTo>
                  <a:lnTo>
                    <a:pt x="134" y="18"/>
                  </a:lnTo>
                  <a:lnTo>
                    <a:pt x="138" y="26"/>
                  </a:lnTo>
                  <a:lnTo>
                    <a:pt x="142" y="34"/>
                  </a:lnTo>
                  <a:lnTo>
                    <a:pt x="144" y="46"/>
                  </a:lnTo>
                  <a:lnTo>
                    <a:pt x="144" y="62"/>
                  </a:lnTo>
                  <a:lnTo>
                    <a:pt x="144"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8"/>
            <p:cNvSpPr>
              <a:spLocks noEditPoints="1"/>
            </p:cNvSpPr>
            <p:nvPr/>
          </p:nvSpPr>
          <p:spPr bwMode="auto">
            <a:xfrm>
              <a:off x="4838" y="2732"/>
              <a:ext cx="148" cy="164"/>
            </a:xfrm>
            <a:custGeom>
              <a:avLst/>
              <a:gdLst>
                <a:gd name="T0" fmla="*/ 4 w 148"/>
                <a:gd name="T1" fmla="*/ 44 h 164"/>
                <a:gd name="T2" fmla="*/ 8 w 148"/>
                <a:gd name="T3" fmla="*/ 34 h 164"/>
                <a:gd name="T4" fmla="*/ 18 w 148"/>
                <a:gd name="T5" fmla="*/ 16 h 164"/>
                <a:gd name="T6" fmla="*/ 26 w 148"/>
                <a:gd name="T7" fmla="*/ 10 h 164"/>
                <a:gd name="T8" fmla="*/ 46 w 148"/>
                <a:gd name="T9" fmla="*/ 2 h 164"/>
                <a:gd name="T10" fmla="*/ 72 w 148"/>
                <a:gd name="T11" fmla="*/ 0 h 164"/>
                <a:gd name="T12" fmla="*/ 96 w 148"/>
                <a:gd name="T13" fmla="*/ 2 h 164"/>
                <a:gd name="T14" fmla="*/ 114 w 148"/>
                <a:gd name="T15" fmla="*/ 6 h 164"/>
                <a:gd name="T16" fmla="*/ 126 w 148"/>
                <a:gd name="T17" fmla="*/ 14 h 164"/>
                <a:gd name="T18" fmla="*/ 134 w 148"/>
                <a:gd name="T19" fmla="*/ 22 h 164"/>
                <a:gd name="T20" fmla="*/ 138 w 148"/>
                <a:gd name="T21" fmla="*/ 38 h 164"/>
                <a:gd name="T22" fmla="*/ 138 w 148"/>
                <a:gd name="T23" fmla="*/ 110 h 164"/>
                <a:gd name="T24" fmla="*/ 140 w 148"/>
                <a:gd name="T25" fmla="*/ 128 h 164"/>
                <a:gd name="T26" fmla="*/ 140 w 148"/>
                <a:gd name="T27" fmla="*/ 140 h 164"/>
                <a:gd name="T28" fmla="*/ 148 w 148"/>
                <a:gd name="T29" fmla="*/ 162 h 164"/>
                <a:gd name="T30" fmla="*/ 106 w 148"/>
                <a:gd name="T31" fmla="*/ 162 h 164"/>
                <a:gd name="T32" fmla="*/ 102 w 148"/>
                <a:gd name="T33" fmla="*/ 148 h 164"/>
                <a:gd name="T34" fmla="*/ 102 w 148"/>
                <a:gd name="T35" fmla="*/ 144 h 164"/>
                <a:gd name="T36" fmla="*/ 78 w 148"/>
                <a:gd name="T37" fmla="*/ 160 h 164"/>
                <a:gd name="T38" fmla="*/ 66 w 148"/>
                <a:gd name="T39" fmla="*/ 164 h 164"/>
                <a:gd name="T40" fmla="*/ 52 w 148"/>
                <a:gd name="T41" fmla="*/ 164 h 164"/>
                <a:gd name="T42" fmla="*/ 30 w 148"/>
                <a:gd name="T43" fmla="*/ 162 h 164"/>
                <a:gd name="T44" fmla="*/ 14 w 148"/>
                <a:gd name="T45" fmla="*/ 152 h 164"/>
                <a:gd name="T46" fmla="*/ 8 w 148"/>
                <a:gd name="T47" fmla="*/ 144 h 164"/>
                <a:gd name="T48" fmla="*/ 0 w 148"/>
                <a:gd name="T49" fmla="*/ 128 h 164"/>
                <a:gd name="T50" fmla="*/ 0 w 148"/>
                <a:gd name="T51" fmla="*/ 118 h 164"/>
                <a:gd name="T52" fmla="*/ 6 w 148"/>
                <a:gd name="T53" fmla="*/ 94 h 164"/>
                <a:gd name="T54" fmla="*/ 14 w 148"/>
                <a:gd name="T55" fmla="*/ 84 h 164"/>
                <a:gd name="T56" fmla="*/ 24 w 148"/>
                <a:gd name="T57" fmla="*/ 78 h 164"/>
                <a:gd name="T58" fmla="*/ 58 w 148"/>
                <a:gd name="T59" fmla="*/ 68 h 164"/>
                <a:gd name="T60" fmla="*/ 82 w 148"/>
                <a:gd name="T61" fmla="*/ 62 h 164"/>
                <a:gd name="T62" fmla="*/ 98 w 148"/>
                <a:gd name="T63" fmla="*/ 54 h 164"/>
                <a:gd name="T64" fmla="*/ 96 w 148"/>
                <a:gd name="T65" fmla="*/ 44 h 164"/>
                <a:gd name="T66" fmla="*/ 92 w 148"/>
                <a:gd name="T67" fmla="*/ 36 h 164"/>
                <a:gd name="T68" fmla="*/ 70 w 148"/>
                <a:gd name="T69" fmla="*/ 32 h 164"/>
                <a:gd name="T70" fmla="*/ 60 w 148"/>
                <a:gd name="T71" fmla="*/ 32 h 164"/>
                <a:gd name="T72" fmla="*/ 52 w 148"/>
                <a:gd name="T73" fmla="*/ 36 h 164"/>
                <a:gd name="T74" fmla="*/ 42 w 148"/>
                <a:gd name="T75" fmla="*/ 52 h 164"/>
                <a:gd name="T76" fmla="*/ 98 w 148"/>
                <a:gd name="T77" fmla="*/ 86 h 164"/>
                <a:gd name="T78" fmla="*/ 72 w 148"/>
                <a:gd name="T79" fmla="*/ 92 h 164"/>
                <a:gd name="T80" fmla="*/ 58 w 148"/>
                <a:gd name="T81" fmla="*/ 96 h 164"/>
                <a:gd name="T82" fmla="*/ 50 w 148"/>
                <a:gd name="T83" fmla="*/ 98 h 164"/>
                <a:gd name="T84" fmla="*/ 42 w 148"/>
                <a:gd name="T85" fmla="*/ 114 h 164"/>
                <a:gd name="T86" fmla="*/ 44 w 148"/>
                <a:gd name="T87" fmla="*/ 122 h 164"/>
                <a:gd name="T88" fmla="*/ 48 w 148"/>
                <a:gd name="T89" fmla="*/ 128 h 164"/>
                <a:gd name="T90" fmla="*/ 64 w 148"/>
                <a:gd name="T91" fmla="*/ 136 h 164"/>
                <a:gd name="T92" fmla="*/ 76 w 148"/>
                <a:gd name="T93" fmla="*/ 134 h 164"/>
                <a:gd name="T94" fmla="*/ 86 w 148"/>
                <a:gd name="T95" fmla="*/ 128 h 164"/>
                <a:gd name="T96" fmla="*/ 96 w 148"/>
                <a:gd name="T97" fmla="*/ 114 h 164"/>
                <a:gd name="T98" fmla="*/ 98 w 148"/>
                <a:gd name="T99" fmla="*/ 106 h 164"/>
                <a:gd name="T100" fmla="*/ 98 w 148"/>
                <a:gd name="T101" fmla="*/ 86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8"/>
                <a:gd name="T154" fmla="*/ 0 h 164"/>
                <a:gd name="T155" fmla="*/ 148 w 148"/>
                <a:gd name="T156" fmla="*/ 164 h 1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8" h="164">
                  <a:moveTo>
                    <a:pt x="42" y="52"/>
                  </a:moveTo>
                  <a:lnTo>
                    <a:pt x="4" y="44"/>
                  </a:lnTo>
                  <a:lnTo>
                    <a:pt x="8" y="34"/>
                  </a:lnTo>
                  <a:lnTo>
                    <a:pt x="12" y="24"/>
                  </a:lnTo>
                  <a:lnTo>
                    <a:pt x="18" y="16"/>
                  </a:lnTo>
                  <a:lnTo>
                    <a:pt x="26" y="10"/>
                  </a:lnTo>
                  <a:lnTo>
                    <a:pt x="34" y="6"/>
                  </a:lnTo>
                  <a:lnTo>
                    <a:pt x="46" y="2"/>
                  </a:lnTo>
                  <a:lnTo>
                    <a:pt x="58" y="0"/>
                  </a:lnTo>
                  <a:lnTo>
                    <a:pt x="72" y="0"/>
                  </a:lnTo>
                  <a:lnTo>
                    <a:pt x="96" y="2"/>
                  </a:lnTo>
                  <a:lnTo>
                    <a:pt x="106" y="4"/>
                  </a:lnTo>
                  <a:lnTo>
                    <a:pt x="114" y="6"/>
                  </a:lnTo>
                  <a:lnTo>
                    <a:pt x="126" y="14"/>
                  </a:lnTo>
                  <a:lnTo>
                    <a:pt x="134" y="22"/>
                  </a:lnTo>
                  <a:lnTo>
                    <a:pt x="136" y="30"/>
                  </a:lnTo>
                  <a:lnTo>
                    <a:pt x="138" y="38"/>
                  </a:lnTo>
                  <a:lnTo>
                    <a:pt x="138" y="60"/>
                  </a:lnTo>
                  <a:lnTo>
                    <a:pt x="138" y="110"/>
                  </a:lnTo>
                  <a:lnTo>
                    <a:pt x="140" y="128"/>
                  </a:lnTo>
                  <a:lnTo>
                    <a:pt x="140" y="140"/>
                  </a:lnTo>
                  <a:lnTo>
                    <a:pt x="144" y="150"/>
                  </a:lnTo>
                  <a:lnTo>
                    <a:pt x="148" y="162"/>
                  </a:lnTo>
                  <a:lnTo>
                    <a:pt x="106" y="162"/>
                  </a:lnTo>
                  <a:lnTo>
                    <a:pt x="102" y="148"/>
                  </a:lnTo>
                  <a:lnTo>
                    <a:pt x="102" y="144"/>
                  </a:lnTo>
                  <a:lnTo>
                    <a:pt x="90" y="152"/>
                  </a:lnTo>
                  <a:lnTo>
                    <a:pt x="78" y="160"/>
                  </a:lnTo>
                  <a:lnTo>
                    <a:pt x="66" y="164"/>
                  </a:lnTo>
                  <a:lnTo>
                    <a:pt x="52" y="164"/>
                  </a:lnTo>
                  <a:lnTo>
                    <a:pt x="40" y="164"/>
                  </a:lnTo>
                  <a:lnTo>
                    <a:pt x="30" y="162"/>
                  </a:lnTo>
                  <a:lnTo>
                    <a:pt x="22" y="158"/>
                  </a:lnTo>
                  <a:lnTo>
                    <a:pt x="14" y="152"/>
                  </a:lnTo>
                  <a:lnTo>
                    <a:pt x="8" y="144"/>
                  </a:lnTo>
                  <a:lnTo>
                    <a:pt x="4" y="136"/>
                  </a:lnTo>
                  <a:lnTo>
                    <a:pt x="0" y="128"/>
                  </a:lnTo>
                  <a:lnTo>
                    <a:pt x="0" y="118"/>
                  </a:lnTo>
                  <a:lnTo>
                    <a:pt x="2" y="106"/>
                  </a:lnTo>
                  <a:lnTo>
                    <a:pt x="6" y="94"/>
                  </a:lnTo>
                  <a:lnTo>
                    <a:pt x="14" y="84"/>
                  </a:lnTo>
                  <a:lnTo>
                    <a:pt x="24" y="78"/>
                  </a:lnTo>
                  <a:lnTo>
                    <a:pt x="38" y="72"/>
                  </a:lnTo>
                  <a:lnTo>
                    <a:pt x="58" y="68"/>
                  </a:lnTo>
                  <a:lnTo>
                    <a:pt x="82" y="62"/>
                  </a:lnTo>
                  <a:lnTo>
                    <a:pt x="98" y="58"/>
                  </a:lnTo>
                  <a:lnTo>
                    <a:pt x="98" y="54"/>
                  </a:lnTo>
                  <a:lnTo>
                    <a:pt x="96" y="44"/>
                  </a:lnTo>
                  <a:lnTo>
                    <a:pt x="92" y="36"/>
                  </a:lnTo>
                  <a:lnTo>
                    <a:pt x="84" y="32"/>
                  </a:lnTo>
                  <a:lnTo>
                    <a:pt x="70" y="32"/>
                  </a:lnTo>
                  <a:lnTo>
                    <a:pt x="60" y="32"/>
                  </a:lnTo>
                  <a:lnTo>
                    <a:pt x="52" y="36"/>
                  </a:lnTo>
                  <a:lnTo>
                    <a:pt x="46" y="42"/>
                  </a:lnTo>
                  <a:lnTo>
                    <a:pt x="42" y="52"/>
                  </a:lnTo>
                  <a:close/>
                  <a:moveTo>
                    <a:pt x="98" y="86"/>
                  </a:moveTo>
                  <a:lnTo>
                    <a:pt x="98" y="86"/>
                  </a:lnTo>
                  <a:lnTo>
                    <a:pt x="72" y="92"/>
                  </a:lnTo>
                  <a:lnTo>
                    <a:pt x="58" y="96"/>
                  </a:lnTo>
                  <a:lnTo>
                    <a:pt x="50" y="98"/>
                  </a:lnTo>
                  <a:lnTo>
                    <a:pt x="44" y="106"/>
                  </a:lnTo>
                  <a:lnTo>
                    <a:pt x="42" y="114"/>
                  </a:lnTo>
                  <a:lnTo>
                    <a:pt x="44" y="122"/>
                  </a:lnTo>
                  <a:lnTo>
                    <a:pt x="48" y="128"/>
                  </a:lnTo>
                  <a:lnTo>
                    <a:pt x="56" y="134"/>
                  </a:lnTo>
                  <a:lnTo>
                    <a:pt x="64" y="136"/>
                  </a:lnTo>
                  <a:lnTo>
                    <a:pt x="76" y="134"/>
                  </a:lnTo>
                  <a:lnTo>
                    <a:pt x="86" y="128"/>
                  </a:lnTo>
                  <a:lnTo>
                    <a:pt x="92" y="122"/>
                  </a:lnTo>
                  <a:lnTo>
                    <a:pt x="96" y="114"/>
                  </a:lnTo>
                  <a:lnTo>
                    <a:pt x="98" y="106"/>
                  </a:lnTo>
                  <a:lnTo>
                    <a:pt x="98" y="94"/>
                  </a:lnTo>
                  <a:lnTo>
                    <a:pt x="9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Rectangle 19"/>
            <p:cNvSpPr>
              <a:spLocks noChangeArrowheads="1"/>
            </p:cNvSpPr>
            <p:nvPr/>
          </p:nvSpPr>
          <p:spPr bwMode="auto">
            <a:xfrm>
              <a:off x="5018" y="2674"/>
              <a:ext cx="42" cy="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36" name="Freeform 20"/>
            <p:cNvSpPr>
              <a:spLocks/>
            </p:cNvSpPr>
            <p:nvPr/>
          </p:nvSpPr>
          <p:spPr bwMode="auto">
            <a:xfrm>
              <a:off x="5084" y="2734"/>
              <a:ext cx="162" cy="224"/>
            </a:xfrm>
            <a:custGeom>
              <a:avLst/>
              <a:gdLst>
                <a:gd name="T0" fmla="*/ 0 w 162"/>
                <a:gd name="T1" fmla="*/ 0 h 224"/>
                <a:gd name="T2" fmla="*/ 44 w 162"/>
                <a:gd name="T3" fmla="*/ 0 h 224"/>
                <a:gd name="T4" fmla="*/ 82 w 162"/>
                <a:gd name="T5" fmla="*/ 114 h 224"/>
                <a:gd name="T6" fmla="*/ 118 w 162"/>
                <a:gd name="T7" fmla="*/ 0 h 224"/>
                <a:gd name="T8" fmla="*/ 162 w 162"/>
                <a:gd name="T9" fmla="*/ 0 h 224"/>
                <a:gd name="T10" fmla="*/ 106 w 162"/>
                <a:gd name="T11" fmla="*/ 154 h 224"/>
                <a:gd name="T12" fmla="*/ 96 w 162"/>
                <a:gd name="T13" fmla="*/ 180 h 224"/>
                <a:gd name="T14" fmla="*/ 96 w 162"/>
                <a:gd name="T15" fmla="*/ 180 h 224"/>
                <a:gd name="T16" fmla="*/ 90 w 162"/>
                <a:gd name="T17" fmla="*/ 192 h 224"/>
                <a:gd name="T18" fmla="*/ 86 w 162"/>
                <a:gd name="T19" fmla="*/ 202 h 224"/>
                <a:gd name="T20" fmla="*/ 86 w 162"/>
                <a:gd name="T21" fmla="*/ 202 h 224"/>
                <a:gd name="T22" fmla="*/ 80 w 162"/>
                <a:gd name="T23" fmla="*/ 208 h 224"/>
                <a:gd name="T24" fmla="*/ 74 w 162"/>
                <a:gd name="T25" fmla="*/ 214 h 224"/>
                <a:gd name="T26" fmla="*/ 74 w 162"/>
                <a:gd name="T27" fmla="*/ 214 h 224"/>
                <a:gd name="T28" fmla="*/ 66 w 162"/>
                <a:gd name="T29" fmla="*/ 218 h 224"/>
                <a:gd name="T30" fmla="*/ 58 w 162"/>
                <a:gd name="T31" fmla="*/ 220 h 224"/>
                <a:gd name="T32" fmla="*/ 58 w 162"/>
                <a:gd name="T33" fmla="*/ 220 h 224"/>
                <a:gd name="T34" fmla="*/ 48 w 162"/>
                <a:gd name="T35" fmla="*/ 222 h 224"/>
                <a:gd name="T36" fmla="*/ 36 w 162"/>
                <a:gd name="T37" fmla="*/ 224 h 224"/>
                <a:gd name="T38" fmla="*/ 36 w 162"/>
                <a:gd name="T39" fmla="*/ 224 h 224"/>
                <a:gd name="T40" fmla="*/ 24 w 162"/>
                <a:gd name="T41" fmla="*/ 222 h 224"/>
                <a:gd name="T42" fmla="*/ 12 w 162"/>
                <a:gd name="T43" fmla="*/ 220 h 224"/>
                <a:gd name="T44" fmla="*/ 10 w 162"/>
                <a:gd name="T45" fmla="*/ 188 h 224"/>
                <a:gd name="T46" fmla="*/ 10 w 162"/>
                <a:gd name="T47" fmla="*/ 188 h 224"/>
                <a:gd name="T48" fmla="*/ 26 w 162"/>
                <a:gd name="T49" fmla="*/ 190 h 224"/>
                <a:gd name="T50" fmla="*/ 26 w 162"/>
                <a:gd name="T51" fmla="*/ 190 h 224"/>
                <a:gd name="T52" fmla="*/ 34 w 162"/>
                <a:gd name="T53" fmla="*/ 190 h 224"/>
                <a:gd name="T54" fmla="*/ 40 w 162"/>
                <a:gd name="T55" fmla="*/ 188 h 224"/>
                <a:gd name="T56" fmla="*/ 44 w 162"/>
                <a:gd name="T57" fmla="*/ 184 h 224"/>
                <a:gd name="T58" fmla="*/ 48 w 162"/>
                <a:gd name="T59" fmla="*/ 182 h 224"/>
                <a:gd name="T60" fmla="*/ 48 w 162"/>
                <a:gd name="T61" fmla="*/ 182 h 224"/>
                <a:gd name="T62" fmla="*/ 54 w 162"/>
                <a:gd name="T63" fmla="*/ 172 h 224"/>
                <a:gd name="T64" fmla="*/ 60 w 162"/>
                <a:gd name="T65" fmla="*/ 160 h 224"/>
                <a:gd name="T66" fmla="*/ 0 w 162"/>
                <a:gd name="T67" fmla="*/ 0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224"/>
                <a:gd name="T104" fmla="*/ 162 w 162"/>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224">
                  <a:moveTo>
                    <a:pt x="0" y="0"/>
                  </a:moveTo>
                  <a:lnTo>
                    <a:pt x="44" y="0"/>
                  </a:lnTo>
                  <a:lnTo>
                    <a:pt x="82" y="114"/>
                  </a:lnTo>
                  <a:lnTo>
                    <a:pt x="118" y="0"/>
                  </a:lnTo>
                  <a:lnTo>
                    <a:pt x="162" y="0"/>
                  </a:lnTo>
                  <a:lnTo>
                    <a:pt x="106" y="154"/>
                  </a:lnTo>
                  <a:lnTo>
                    <a:pt x="96" y="180"/>
                  </a:lnTo>
                  <a:lnTo>
                    <a:pt x="90" y="192"/>
                  </a:lnTo>
                  <a:lnTo>
                    <a:pt x="86" y="202"/>
                  </a:lnTo>
                  <a:lnTo>
                    <a:pt x="80" y="208"/>
                  </a:lnTo>
                  <a:lnTo>
                    <a:pt x="74" y="214"/>
                  </a:lnTo>
                  <a:lnTo>
                    <a:pt x="66" y="218"/>
                  </a:lnTo>
                  <a:lnTo>
                    <a:pt x="58" y="220"/>
                  </a:lnTo>
                  <a:lnTo>
                    <a:pt x="48" y="222"/>
                  </a:lnTo>
                  <a:lnTo>
                    <a:pt x="36" y="224"/>
                  </a:lnTo>
                  <a:lnTo>
                    <a:pt x="24" y="222"/>
                  </a:lnTo>
                  <a:lnTo>
                    <a:pt x="12" y="220"/>
                  </a:lnTo>
                  <a:lnTo>
                    <a:pt x="10" y="188"/>
                  </a:lnTo>
                  <a:lnTo>
                    <a:pt x="26" y="190"/>
                  </a:lnTo>
                  <a:lnTo>
                    <a:pt x="34" y="190"/>
                  </a:lnTo>
                  <a:lnTo>
                    <a:pt x="40" y="188"/>
                  </a:lnTo>
                  <a:lnTo>
                    <a:pt x="44" y="184"/>
                  </a:lnTo>
                  <a:lnTo>
                    <a:pt x="48" y="182"/>
                  </a:lnTo>
                  <a:lnTo>
                    <a:pt x="54" y="172"/>
                  </a:lnTo>
                  <a:lnTo>
                    <a:pt x="60" y="1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21"/>
            <p:cNvSpPr>
              <a:spLocks/>
            </p:cNvSpPr>
            <p:nvPr/>
          </p:nvSpPr>
          <p:spPr bwMode="auto">
            <a:xfrm>
              <a:off x="5258" y="2732"/>
              <a:ext cx="148" cy="164"/>
            </a:xfrm>
            <a:custGeom>
              <a:avLst/>
              <a:gdLst>
                <a:gd name="T0" fmla="*/ 42 w 148"/>
                <a:gd name="T1" fmla="*/ 110 h 164"/>
                <a:gd name="T2" fmla="*/ 46 w 148"/>
                <a:gd name="T3" fmla="*/ 120 h 164"/>
                <a:gd name="T4" fmla="*/ 52 w 148"/>
                <a:gd name="T5" fmla="*/ 128 h 164"/>
                <a:gd name="T6" fmla="*/ 76 w 148"/>
                <a:gd name="T7" fmla="*/ 134 h 164"/>
                <a:gd name="T8" fmla="*/ 90 w 148"/>
                <a:gd name="T9" fmla="*/ 132 h 164"/>
                <a:gd name="T10" fmla="*/ 100 w 148"/>
                <a:gd name="T11" fmla="*/ 128 h 164"/>
                <a:gd name="T12" fmla="*/ 106 w 148"/>
                <a:gd name="T13" fmla="*/ 118 h 164"/>
                <a:gd name="T14" fmla="*/ 104 w 148"/>
                <a:gd name="T15" fmla="*/ 112 h 164"/>
                <a:gd name="T16" fmla="*/ 102 w 148"/>
                <a:gd name="T17" fmla="*/ 110 h 164"/>
                <a:gd name="T18" fmla="*/ 88 w 148"/>
                <a:gd name="T19" fmla="*/ 104 h 164"/>
                <a:gd name="T20" fmla="*/ 46 w 148"/>
                <a:gd name="T21" fmla="*/ 94 h 164"/>
                <a:gd name="T22" fmla="*/ 24 w 148"/>
                <a:gd name="T23" fmla="*/ 84 h 164"/>
                <a:gd name="T24" fmla="*/ 16 w 148"/>
                <a:gd name="T25" fmla="*/ 76 h 164"/>
                <a:gd name="T26" fmla="*/ 6 w 148"/>
                <a:gd name="T27" fmla="*/ 58 h 164"/>
                <a:gd name="T28" fmla="*/ 6 w 148"/>
                <a:gd name="T29" fmla="*/ 48 h 164"/>
                <a:gd name="T30" fmla="*/ 10 w 148"/>
                <a:gd name="T31" fmla="*/ 30 h 164"/>
                <a:gd name="T32" fmla="*/ 22 w 148"/>
                <a:gd name="T33" fmla="*/ 14 h 164"/>
                <a:gd name="T34" fmla="*/ 30 w 148"/>
                <a:gd name="T35" fmla="*/ 8 h 164"/>
                <a:gd name="T36" fmla="*/ 56 w 148"/>
                <a:gd name="T37" fmla="*/ 0 h 164"/>
                <a:gd name="T38" fmla="*/ 72 w 148"/>
                <a:gd name="T39" fmla="*/ 0 h 164"/>
                <a:gd name="T40" fmla="*/ 100 w 148"/>
                <a:gd name="T41" fmla="*/ 2 h 164"/>
                <a:gd name="T42" fmla="*/ 120 w 148"/>
                <a:gd name="T43" fmla="*/ 10 h 164"/>
                <a:gd name="T44" fmla="*/ 128 w 148"/>
                <a:gd name="T45" fmla="*/ 16 h 164"/>
                <a:gd name="T46" fmla="*/ 138 w 148"/>
                <a:gd name="T47" fmla="*/ 32 h 164"/>
                <a:gd name="T48" fmla="*/ 102 w 148"/>
                <a:gd name="T49" fmla="*/ 48 h 164"/>
                <a:gd name="T50" fmla="*/ 98 w 148"/>
                <a:gd name="T51" fmla="*/ 40 h 164"/>
                <a:gd name="T52" fmla="*/ 92 w 148"/>
                <a:gd name="T53" fmla="*/ 34 h 164"/>
                <a:gd name="T54" fmla="*/ 72 w 148"/>
                <a:gd name="T55" fmla="*/ 30 h 164"/>
                <a:gd name="T56" fmla="*/ 58 w 148"/>
                <a:gd name="T57" fmla="*/ 30 h 164"/>
                <a:gd name="T58" fmla="*/ 50 w 148"/>
                <a:gd name="T59" fmla="*/ 34 h 164"/>
                <a:gd name="T60" fmla="*/ 44 w 148"/>
                <a:gd name="T61" fmla="*/ 42 h 164"/>
                <a:gd name="T62" fmla="*/ 46 w 148"/>
                <a:gd name="T63" fmla="*/ 46 h 164"/>
                <a:gd name="T64" fmla="*/ 48 w 148"/>
                <a:gd name="T65" fmla="*/ 50 h 164"/>
                <a:gd name="T66" fmla="*/ 88 w 148"/>
                <a:gd name="T67" fmla="*/ 62 h 164"/>
                <a:gd name="T68" fmla="*/ 116 w 148"/>
                <a:gd name="T69" fmla="*/ 70 h 164"/>
                <a:gd name="T70" fmla="*/ 134 w 148"/>
                <a:gd name="T71" fmla="*/ 80 h 164"/>
                <a:gd name="T72" fmla="*/ 140 w 148"/>
                <a:gd name="T73" fmla="*/ 86 h 164"/>
                <a:gd name="T74" fmla="*/ 146 w 148"/>
                <a:gd name="T75" fmla="*/ 102 h 164"/>
                <a:gd name="T76" fmla="*/ 148 w 148"/>
                <a:gd name="T77" fmla="*/ 112 h 164"/>
                <a:gd name="T78" fmla="*/ 142 w 148"/>
                <a:gd name="T79" fmla="*/ 132 h 164"/>
                <a:gd name="T80" fmla="*/ 130 w 148"/>
                <a:gd name="T81" fmla="*/ 148 h 164"/>
                <a:gd name="T82" fmla="*/ 118 w 148"/>
                <a:gd name="T83" fmla="*/ 156 h 164"/>
                <a:gd name="T84" fmla="*/ 92 w 148"/>
                <a:gd name="T85" fmla="*/ 164 h 164"/>
                <a:gd name="T86" fmla="*/ 76 w 148"/>
                <a:gd name="T87" fmla="*/ 164 h 164"/>
                <a:gd name="T88" fmla="*/ 46 w 148"/>
                <a:gd name="T89" fmla="*/ 162 h 164"/>
                <a:gd name="T90" fmla="*/ 24 w 148"/>
                <a:gd name="T91" fmla="*/ 152 h 164"/>
                <a:gd name="T92" fmla="*/ 16 w 148"/>
                <a:gd name="T93" fmla="*/ 144 h 164"/>
                <a:gd name="T94" fmla="*/ 4 w 148"/>
                <a:gd name="T95" fmla="*/ 126 h 164"/>
                <a:gd name="T96" fmla="*/ 0 w 148"/>
                <a:gd name="T97" fmla="*/ 116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8"/>
                <a:gd name="T148" fmla="*/ 0 h 164"/>
                <a:gd name="T149" fmla="*/ 148 w 148"/>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8" h="164">
                  <a:moveTo>
                    <a:pt x="0" y="116"/>
                  </a:moveTo>
                  <a:lnTo>
                    <a:pt x="42" y="110"/>
                  </a:lnTo>
                  <a:lnTo>
                    <a:pt x="46" y="120"/>
                  </a:lnTo>
                  <a:lnTo>
                    <a:pt x="52" y="128"/>
                  </a:lnTo>
                  <a:lnTo>
                    <a:pt x="62" y="132"/>
                  </a:lnTo>
                  <a:lnTo>
                    <a:pt x="76" y="134"/>
                  </a:lnTo>
                  <a:lnTo>
                    <a:pt x="90" y="132"/>
                  </a:lnTo>
                  <a:lnTo>
                    <a:pt x="100" y="128"/>
                  </a:lnTo>
                  <a:lnTo>
                    <a:pt x="104" y="124"/>
                  </a:lnTo>
                  <a:lnTo>
                    <a:pt x="106" y="118"/>
                  </a:lnTo>
                  <a:lnTo>
                    <a:pt x="104" y="112"/>
                  </a:lnTo>
                  <a:lnTo>
                    <a:pt x="102" y="110"/>
                  </a:lnTo>
                  <a:lnTo>
                    <a:pt x="98" y="106"/>
                  </a:lnTo>
                  <a:lnTo>
                    <a:pt x="88" y="104"/>
                  </a:lnTo>
                  <a:lnTo>
                    <a:pt x="46" y="94"/>
                  </a:lnTo>
                  <a:lnTo>
                    <a:pt x="34" y="88"/>
                  </a:lnTo>
                  <a:lnTo>
                    <a:pt x="24" y="84"/>
                  </a:lnTo>
                  <a:lnTo>
                    <a:pt x="16" y="76"/>
                  </a:lnTo>
                  <a:lnTo>
                    <a:pt x="10" y="68"/>
                  </a:lnTo>
                  <a:lnTo>
                    <a:pt x="6" y="58"/>
                  </a:lnTo>
                  <a:lnTo>
                    <a:pt x="6" y="48"/>
                  </a:lnTo>
                  <a:lnTo>
                    <a:pt x="6" y="38"/>
                  </a:lnTo>
                  <a:lnTo>
                    <a:pt x="10" y="30"/>
                  </a:lnTo>
                  <a:lnTo>
                    <a:pt x="14" y="20"/>
                  </a:lnTo>
                  <a:lnTo>
                    <a:pt x="22" y="14"/>
                  </a:lnTo>
                  <a:lnTo>
                    <a:pt x="30" y="8"/>
                  </a:lnTo>
                  <a:lnTo>
                    <a:pt x="42" y="2"/>
                  </a:lnTo>
                  <a:lnTo>
                    <a:pt x="56" y="0"/>
                  </a:lnTo>
                  <a:lnTo>
                    <a:pt x="72" y="0"/>
                  </a:lnTo>
                  <a:lnTo>
                    <a:pt x="88" y="0"/>
                  </a:lnTo>
                  <a:lnTo>
                    <a:pt x="100" y="2"/>
                  </a:lnTo>
                  <a:lnTo>
                    <a:pt x="112" y="6"/>
                  </a:lnTo>
                  <a:lnTo>
                    <a:pt x="120" y="10"/>
                  </a:lnTo>
                  <a:lnTo>
                    <a:pt x="128" y="16"/>
                  </a:lnTo>
                  <a:lnTo>
                    <a:pt x="134" y="24"/>
                  </a:lnTo>
                  <a:lnTo>
                    <a:pt x="138" y="32"/>
                  </a:lnTo>
                  <a:lnTo>
                    <a:pt x="142" y="42"/>
                  </a:lnTo>
                  <a:lnTo>
                    <a:pt x="102" y="48"/>
                  </a:lnTo>
                  <a:lnTo>
                    <a:pt x="98" y="40"/>
                  </a:lnTo>
                  <a:lnTo>
                    <a:pt x="92" y="34"/>
                  </a:lnTo>
                  <a:lnTo>
                    <a:pt x="84" y="30"/>
                  </a:lnTo>
                  <a:lnTo>
                    <a:pt x="72" y="30"/>
                  </a:lnTo>
                  <a:lnTo>
                    <a:pt x="58" y="30"/>
                  </a:lnTo>
                  <a:lnTo>
                    <a:pt x="50" y="34"/>
                  </a:lnTo>
                  <a:lnTo>
                    <a:pt x="46" y="38"/>
                  </a:lnTo>
                  <a:lnTo>
                    <a:pt x="44" y="42"/>
                  </a:lnTo>
                  <a:lnTo>
                    <a:pt x="46" y="46"/>
                  </a:lnTo>
                  <a:lnTo>
                    <a:pt x="48" y="50"/>
                  </a:lnTo>
                  <a:lnTo>
                    <a:pt x="60" y="56"/>
                  </a:lnTo>
                  <a:lnTo>
                    <a:pt x="88" y="62"/>
                  </a:lnTo>
                  <a:lnTo>
                    <a:pt x="116" y="70"/>
                  </a:lnTo>
                  <a:lnTo>
                    <a:pt x="126" y="76"/>
                  </a:lnTo>
                  <a:lnTo>
                    <a:pt x="134" y="80"/>
                  </a:lnTo>
                  <a:lnTo>
                    <a:pt x="140" y="86"/>
                  </a:lnTo>
                  <a:lnTo>
                    <a:pt x="144" y="94"/>
                  </a:lnTo>
                  <a:lnTo>
                    <a:pt x="146" y="102"/>
                  </a:lnTo>
                  <a:lnTo>
                    <a:pt x="148" y="112"/>
                  </a:lnTo>
                  <a:lnTo>
                    <a:pt x="146" y="122"/>
                  </a:lnTo>
                  <a:lnTo>
                    <a:pt x="142" y="132"/>
                  </a:lnTo>
                  <a:lnTo>
                    <a:pt x="136" y="140"/>
                  </a:lnTo>
                  <a:lnTo>
                    <a:pt x="130" y="148"/>
                  </a:lnTo>
                  <a:lnTo>
                    <a:pt x="118" y="156"/>
                  </a:lnTo>
                  <a:lnTo>
                    <a:pt x="106" y="160"/>
                  </a:lnTo>
                  <a:lnTo>
                    <a:pt x="92" y="164"/>
                  </a:lnTo>
                  <a:lnTo>
                    <a:pt x="76" y="164"/>
                  </a:lnTo>
                  <a:lnTo>
                    <a:pt x="60" y="164"/>
                  </a:lnTo>
                  <a:lnTo>
                    <a:pt x="46" y="162"/>
                  </a:lnTo>
                  <a:lnTo>
                    <a:pt x="34" y="158"/>
                  </a:lnTo>
                  <a:lnTo>
                    <a:pt x="24" y="152"/>
                  </a:lnTo>
                  <a:lnTo>
                    <a:pt x="16" y="144"/>
                  </a:lnTo>
                  <a:lnTo>
                    <a:pt x="8" y="136"/>
                  </a:lnTo>
                  <a:lnTo>
                    <a:pt x="4" y="126"/>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2"/>
            <p:cNvSpPr>
              <a:spLocks noEditPoints="1"/>
            </p:cNvSpPr>
            <p:nvPr/>
          </p:nvSpPr>
          <p:spPr bwMode="auto">
            <a:xfrm>
              <a:off x="5442" y="2674"/>
              <a:ext cx="42" cy="220"/>
            </a:xfrm>
            <a:custGeom>
              <a:avLst/>
              <a:gdLst>
                <a:gd name="T0" fmla="*/ 0 w 42"/>
                <a:gd name="T1" fmla="*/ 40 h 220"/>
                <a:gd name="T2" fmla="*/ 0 w 42"/>
                <a:gd name="T3" fmla="*/ 0 h 220"/>
                <a:gd name="T4" fmla="*/ 42 w 42"/>
                <a:gd name="T5" fmla="*/ 0 h 220"/>
                <a:gd name="T6" fmla="*/ 42 w 42"/>
                <a:gd name="T7" fmla="*/ 40 h 220"/>
                <a:gd name="T8" fmla="*/ 0 w 42"/>
                <a:gd name="T9" fmla="*/ 40 h 220"/>
                <a:gd name="T10" fmla="*/ 0 w 42"/>
                <a:gd name="T11" fmla="*/ 220 h 220"/>
                <a:gd name="T12" fmla="*/ 0 w 42"/>
                <a:gd name="T13" fmla="*/ 60 h 220"/>
                <a:gd name="T14" fmla="*/ 42 w 42"/>
                <a:gd name="T15" fmla="*/ 60 h 220"/>
                <a:gd name="T16" fmla="*/ 42 w 42"/>
                <a:gd name="T17" fmla="*/ 220 h 220"/>
                <a:gd name="T18" fmla="*/ 0 w 42"/>
                <a:gd name="T19" fmla="*/ 220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20"/>
                <a:gd name="T32" fmla="*/ 42 w 42"/>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20">
                  <a:moveTo>
                    <a:pt x="0" y="40"/>
                  </a:moveTo>
                  <a:lnTo>
                    <a:pt x="0" y="0"/>
                  </a:lnTo>
                  <a:lnTo>
                    <a:pt x="42" y="0"/>
                  </a:lnTo>
                  <a:lnTo>
                    <a:pt x="42" y="40"/>
                  </a:lnTo>
                  <a:lnTo>
                    <a:pt x="0" y="40"/>
                  </a:lnTo>
                  <a:close/>
                  <a:moveTo>
                    <a:pt x="0" y="220"/>
                  </a:moveTo>
                  <a:lnTo>
                    <a:pt x="0" y="60"/>
                  </a:lnTo>
                  <a:lnTo>
                    <a:pt x="42" y="60"/>
                  </a:lnTo>
                  <a:lnTo>
                    <a:pt x="42" y="220"/>
                  </a:lnTo>
                  <a:lnTo>
                    <a:pt x="0"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23"/>
            <p:cNvSpPr>
              <a:spLocks/>
            </p:cNvSpPr>
            <p:nvPr/>
          </p:nvSpPr>
          <p:spPr bwMode="auto">
            <a:xfrm>
              <a:off x="5512" y="2732"/>
              <a:ext cx="148" cy="164"/>
            </a:xfrm>
            <a:custGeom>
              <a:avLst/>
              <a:gdLst>
                <a:gd name="T0" fmla="*/ 42 w 148"/>
                <a:gd name="T1" fmla="*/ 110 h 164"/>
                <a:gd name="T2" fmla="*/ 46 w 148"/>
                <a:gd name="T3" fmla="*/ 120 h 164"/>
                <a:gd name="T4" fmla="*/ 52 w 148"/>
                <a:gd name="T5" fmla="*/ 128 h 164"/>
                <a:gd name="T6" fmla="*/ 76 w 148"/>
                <a:gd name="T7" fmla="*/ 134 h 164"/>
                <a:gd name="T8" fmla="*/ 90 w 148"/>
                <a:gd name="T9" fmla="*/ 132 h 164"/>
                <a:gd name="T10" fmla="*/ 100 w 148"/>
                <a:gd name="T11" fmla="*/ 128 h 164"/>
                <a:gd name="T12" fmla="*/ 106 w 148"/>
                <a:gd name="T13" fmla="*/ 118 h 164"/>
                <a:gd name="T14" fmla="*/ 104 w 148"/>
                <a:gd name="T15" fmla="*/ 112 h 164"/>
                <a:gd name="T16" fmla="*/ 102 w 148"/>
                <a:gd name="T17" fmla="*/ 110 h 164"/>
                <a:gd name="T18" fmla="*/ 88 w 148"/>
                <a:gd name="T19" fmla="*/ 104 h 164"/>
                <a:gd name="T20" fmla="*/ 48 w 148"/>
                <a:gd name="T21" fmla="*/ 94 h 164"/>
                <a:gd name="T22" fmla="*/ 24 w 148"/>
                <a:gd name="T23" fmla="*/ 84 h 164"/>
                <a:gd name="T24" fmla="*/ 16 w 148"/>
                <a:gd name="T25" fmla="*/ 76 h 164"/>
                <a:gd name="T26" fmla="*/ 6 w 148"/>
                <a:gd name="T27" fmla="*/ 58 h 164"/>
                <a:gd name="T28" fmla="*/ 6 w 148"/>
                <a:gd name="T29" fmla="*/ 48 h 164"/>
                <a:gd name="T30" fmla="*/ 10 w 148"/>
                <a:gd name="T31" fmla="*/ 30 h 164"/>
                <a:gd name="T32" fmla="*/ 22 w 148"/>
                <a:gd name="T33" fmla="*/ 14 h 164"/>
                <a:gd name="T34" fmla="*/ 30 w 148"/>
                <a:gd name="T35" fmla="*/ 8 h 164"/>
                <a:gd name="T36" fmla="*/ 56 w 148"/>
                <a:gd name="T37" fmla="*/ 0 h 164"/>
                <a:gd name="T38" fmla="*/ 72 w 148"/>
                <a:gd name="T39" fmla="*/ 0 h 164"/>
                <a:gd name="T40" fmla="*/ 100 w 148"/>
                <a:gd name="T41" fmla="*/ 2 h 164"/>
                <a:gd name="T42" fmla="*/ 120 w 148"/>
                <a:gd name="T43" fmla="*/ 10 h 164"/>
                <a:gd name="T44" fmla="*/ 128 w 148"/>
                <a:gd name="T45" fmla="*/ 16 h 164"/>
                <a:gd name="T46" fmla="*/ 138 w 148"/>
                <a:gd name="T47" fmla="*/ 32 h 164"/>
                <a:gd name="T48" fmla="*/ 102 w 148"/>
                <a:gd name="T49" fmla="*/ 48 h 164"/>
                <a:gd name="T50" fmla="*/ 98 w 148"/>
                <a:gd name="T51" fmla="*/ 40 h 164"/>
                <a:gd name="T52" fmla="*/ 92 w 148"/>
                <a:gd name="T53" fmla="*/ 34 h 164"/>
                <a:gd name="T54" fmla="*/ 72 w 148"/>
                <a:gd name="T55" fmla="*/ 30 h 164"/>
                <a:gd name="T56" fmla="*/ 58 w 148"/>
                <a:gd name="T57" fmla="*/ 30 h 164"/>
                <a:gd name="T58" fmla="*/ 50 w 148"/>
                <a:gd name="T59" fmla="*/ 34 h 164"/>
                <a:gd name="T60" fmla="*/ 44 w 148"/>
                <a:gd name="T61" fmla="*/ 42 h 164"/>
                <a:gd name="T62" fmla="*/ 46 w 148"/>
                <a:gd name="T63" fmla="*/ 46 h 164"/>
                <a:gd name="T64" fmla="*/ 48 w 148"/>
                <a:gd name="T65" fmla="*/ 50 h 164"/>
                <a:gd name="T66" fmla="*/ 88 w 148"/>
                <a:gd name="T67" fmla="*/ 62 h 164"/>
                <a:gd name="T68" fmla="*/ 116 w 148"/>
                <a:gd name="T69" fmla="*/ 70 h 164"/>
                <a:gd name="T70" fmla="*/ 134 w 148"/>
                <a:gd name="T71" fmla="*/ 80 h 164"/>
                <a:gd name="T72" fmla="*/ 140 w 148"/>
                <a:gd name="T73" fmla="*/ 86 h 164"/>
                <a:gd name="T74" fmla="*/ 146 w 148"/>
                <a:gd name="T75" fmla="*/ 102 h 164"/>
                <a:gd name="T76" fmla="*/ 148 w 148"/>
                <a:gd name="T77" fmla="*/ 112 h 164"/>
                <a:gd name="T78" fmla="*/ 142 w 148"/>
                <a:gd name="T79" fmla="*/ 132 h 164"/>
                <a:gd name="T80" fmla="*/ 130 w 148"/>
                <a:gd name="T81" fmla="*/ 148 h 164"/>
                <a:gd name="T82" fmla="*/ 120 w 148"/>
                <a:gd name="T83" fmla="*/ 156 h 164"/>
                <a:gd name="T84" fmla="*/ 92 w 148"/>
                <a:gd name="T85" fmla="*/ 164 h 164"/>
                <a:gd name="T86" fmla="*/ 76 w 148"/>
                <a:gd name="T87" fmla="*/ 164 h 164"/>
                <a:gd name="T88" fmla="*/ 46 w 148"/>
                <a:gd name="T89" fmla="*/ 162 h 164"/>
                <a:gd name="T90" fmla="*/ 24 w 148"/>
                <a:gd name="T91" fmla="*/ 152 h 164"/>
                <a:gd name="T92" fmla="*/ 16 w 148"/>
                <a:gd name="T93" fmla="*/ 144 h 164"/>
                <a:gd name="T94" fmla="*/ 4 w 148"/>
                <a:gd name="T95" fmla="*/ 126 h 164"/>
                <a:gd name="T96" fmla="*/ 0 w 148"/>
                <a:gd name="T97" fmla="*/ 116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8"/>
                <a:gd name="T148" fmla="*/ 0 h 164"/>
                <a:gd name="T149" fmla="*/ 148 w 148"/>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8" h="164">
                  <a:moveTo>
                    <a:pt x="0" y="116"/>
                  </a:moveTo>
                  <a:lnTo>
                    <a:pt x="42" y="110"/>
                  </a:lnTo>
                  <a:lnTo>
                    <a:pt x="46" y="120"/>
                  </a:lnTo>
                  <a:lnTo>
                    <a:pt x="52" y="128"/>
                  </a:lnTo>
                  <a:lnTo>
                    <a:pt x="62" y="132"/>
                  </a:lnTo>
                  <a:lnTo>
                    <a:pt x="76" y="134"/>
                  </a:lnTo>
                  <a:lnTo>
                    <a:pt x="90" y="132"/>
                  </a:lnTo>
                  <a:lnTo>
                    <a:pt x="100" y="128"/>
                  </a:lnTo>
                  <a:lnTo>
                    <a:pt x="104" y="124"/>
                  </a:lnTo>
                  <a:lnTo>
                    <a:pt x="106" y="118"/>
                  </a:lnTo>
                  <a:lnTo>
                    <a:pt x="104" y="112"/>
                  </a:lnTo>
                  <a:lnTo>
                    <a:pt x="102" y="110"/>
                  </a:lnTo>
                  <a:lnTo>
                    <a:pt x="98" y="106"/>
                  </a:lnTo>
                  <a:lnTo>
                    <a:pt x="88" y="104"/>
                  </a:lnTo>
                  <a:lnTo>
                    <a:pt x="48" y="94"/>
                  </a:lnTo>
                  <a:lnTo>
                    <a:pt x="34" y="88"/>
                  </a:lnTo>
                  <a:lnTo>
                    <a:pt x="24" y="84"/>
                  </a:lnTo>
                  <a:lnTo>
                    <a:pt x="16" y="76"/>
                  </a:lnTo>
                  <a:lnTo>
                    <a:pt x="10" y="68"/>
                  </a:lnTo>
                  <a:lnTo>
                    <a:pt x="6" y="58"/>
                  </a:lnTo>
                  <a:lnTo>
                    <a:pt x="6" y="48"/>
                  </a:lnTo>
                  <a:lnTo>
                    <a:pt x="6" y="38"/>
                  </a:lnTo>
                  <a:lnTo>
                    <a:pt x="10" y="30"/>
                  </a:lnTo>
                  <a:lnTo>
                    <a:pt x="14" y="20"/>
                  </a:lnTo>
                  <a:lnTo>
                    <a:pt x="22" y="14"/>
                  </a:lnTo>
                  <a:lnTo>
                    <a:pt x="30" y="8"/>
                  </a:lnTo>
                  <a:lnTo>
                    <a:pt x="42" y="2"/>
                  </a:lnTo>
                  <a:lnTo>
                    <a:pt x="56" y="0"/>
                  </a:lnTo>
                  <a:lnTo>
                    <a:pt x="72" y="0"/>
                  </a:lnTo>
                  <a:lnTo>
                    <a:pt x="88" y="0"/>
                  </a:lnTo>
                  <a:lnTo>
                    <a:pt x="100" y="2"/>
                  </a:lnTo>
                  <a:lnTo>
                    <a:pt x="112" y="6"/>
                  </a:lnTo>
                  <a:lnTo>
                    <a:pt x="120" y="10"/>
                  </a:lnTo>
                  <a:lnTo>
                    <a:pt x="128" y="16"/>
                  </a:lnTo>
                  <a:lnTo>
                    <a:pt x="134" y="24"/>
                  </a:lnTo>
                  <a:lnTo>
                    <a:pt x="138" y="32"/>
                  </a:lnTo>
                  <a:lnTo>
                    <a:pt x="142" y="42"/>
                  </a:lnTo>
                  <a:lnTo>
                    <a:pt x="102" y="48"/>
                  </a:lnTo>
                  <a:lnTo>
                    <a:pt x="98" y="40"/>
                  </a:lnTo>
                  <a:lnTo>
                    <a:pt x="92" y="34"/>
                  </a:lnTo>
                  <a:lnTo>
                    <a:pt x="84" y="30"/>
                  </a:lnTo>
                  <a:lnTo>
                    <a:pt x="72" y="30"/>
                  </a:lnTo>
                  <a:lnTo>
                    <a:pt x="58" y="30"/>
                  </a:lnTo>
                  <a:lnTo>
                    <a:pt x="50" y="34"/>
                  </a:lnTo>
                  <a:lnTo>
                    <a:pt x="46" y="38"/>
                  </a:lnTo>
                  <a:lnTo>
                    <a:pt x="44" y="42"/>
                  </a:lnTo>
                  <a:lnTo>
                    <a:pt x="46" y="46"/>
                  </a:lnTo>
                  <a:lnTo>
                    <a:pt x="48" y="50"/>
                  </a:lnTo>
                  <a:lnTo>
                    <a:pt x="62" y="56"/>
                  </a:lnTo>
                  <a:lnTo>
                    <a:pt x="88" y="62"/>
                  </a:lnTo>
                  <a:lnTo>
                    <a:pt x="116" y="70"/>
                  </a:lnTo>
                  <a:lnTo>
                    <a:pt x="126" y="76"/>
                  </a:lnTo>
                  <a:lnTo>
                    <a:pt x="134" y="80"/>
                  </a:lnTo>
                  <a:lnTo>
                    <a:pt x="140" y="86"/>
                  </a:lnTo>
                  <a:lnTo>
                    <a:pt x="144" y="94"/>
                  </a:lnTo>
                  <a:lnTo>
                    <a:pt x="146" y="102"/>
                  </a:lnTo>
                  <a:lnTo>
                    <a:pt x="148" y="112"/>
                  </a:lnTo>
                  <a:lnTo>
                    <a:pt x="146" y="122"/>
                  </a:lnTo>
                  <a:lnTo>
                    <a:pt x="142" y="132"/>
                  </a:lnTo>
                  <a:lnTo>
                    <a:pt x="138" y="140"/>
                  </a:lnTo>
                  <a:lnTo>
                    <a:pt x="130" y="148"/>
                  </a:lnTo>
                  <a:lnTo>
                    <a:pt x="120" y="156"/>
                  </a:lnTo>
                  <a:lnTo>
                    <a:pt x="106" y="160"/>
                  </a:lnTo>
                  <a:lnTo>
                    <a:pt x="92" y="164"/>
                  </a:lnTo>
                  <a:lnTo>
                    <a:pt x="76" y="164"/>
                  </a:lnTo>
                  <a:lnTo>
                    <a:pt x="60" y="164"/>
                  </a:lnTo>
                  <a:lnTo>
                    <a:pt x="46" y="162"/>
                  </a:lnTo>
                  <a:lnTo>
                    <a:pt x="34" y="158"/>
                  </a:lnTo>
                  <a:lnTo>
                    <a:pt x="24" y="152"/>
                  </a:lnTo>
                  <a:lnTo>
                    <a:pt x="16" y="144"/>
                  </a:lnTo>
                  <a:lnTo>
                    <a:pt x="8" y="136"/>
                  </a:lnTo>
                  <a:lnTo>
                    <a:pt x="4" y="126"/>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 name="Freeform 24"/>
          <p:cNvSpPr>
            <a:spLocks/>
          </p:cNvSpPr>
          <p:nvPr/>
        </p:nvSpPr>
        <p:spPr bwMode="auto">
          <a:xfrm>
            <a:off x="5758048" y="3375025"/>
            <a:ext cx="374647" cy="638175"/>
          </a:xfrm>
          <a:custGeom>
            <a:avLst/>
            <a:gdLst>
              <a:gd name="T0" fmla="*/ 0 w 236"/>
              <a:gd name="T1" fmla="*/ 2147483647 h 402"/>
              <a:gd name="T2" fmla="*/ 0 w 236"/>
              <a:gd name="T3" fmla="*/ 2147483647 h 402"/>
              <a:gd name="T4" fmla="*/ 2147483647 w 236"/>
              <a:gd name="T5" fmla="*/ 2147483647 h 402"/>
              <a:gd name="T6" fmla="*/ 2147483647 w 236"/>
              <a:gd name="T7" fmla="*/ 2147483647 h 402"/>
              <a:gd name="T8" fmla="*/ 2147483647 w 236"/>
              <a:gd name="T9" fmla="*/ 2147483647 h 402"/>
              <a:gd name="T10" fmla="*/ 2147483647 w 236"/>
              <a:gd name="T11" fmla="*/ 0 h 402"/>
              <a:gd name="T12" fmla="*/ 2147483647 w 236"/>
              <a:gd name="T13" fmla="*/ 2147483647 h 402"/>
              <a:gd name="T14" fmla="*/ 2147483647 w 236"/>
              <a:gd name="T15" fmla="*/ 2147483647 h 402"/>
              <a:gd name="T16" fmla="*/ 2147483647 w 236"/>
              <a:gd name="T17" fmla="*/ 2147483647 h 402"/>
              <a:gd name="T18" fmla="*/ 2147483647 w 236"/>
              <a:gd name="T19" fmla="*/ 2147483647 h 402"/>
              <a:gd name="T20" fmla="*/ 2147483647 w 236"/>
              <a:gd name="T21" fmla="*/ 2147483647 h 402"/>
              <a:gd name="T22" fmla="*/ 2147483647 w 236"/>
              <a:gd name="T23" fmla="*/ 2147483647 h 402"/>
              <a:gd name="T24" fmla="*/ 2147483647 w 236"/>
              <a:gd name="T25" fmla="*/ 2147483647 h 402"/>
              <a:gd name="T26" fmla="*/ 2147483647 w 236"/>
              <a:gd name="T27" fmla="*/ 2147483647 h 402"/>
              <a:gd name="T28" fmla="*/ 2147483647 w 236"/>
              <a:gd name="T29" fmla="*/ 2147483647 h 402"/>
              <a:gd name="T30" fmla="*/ 2147483647 w 236"/>
              <a:gd name="T31" fmla="*/ 2147483647 h 402"/>
              <a:gd name="T32" fmla="*/ 2147483647 w 236"/>
              <a:gd name="T33" fmla="*/ 2147483647 h 402"/>
              <a:gd name="T34" fmla="*/ 2147483647 w 236"/>
              <a:gd name="T35" fmla="*/ 2147483647 h 402"/>
              <a:gd name="T36" fmla="*/ 2147483647 w 236"/>
              <a:gd name="T37" fmla="*/ 2147483647 h 402"/>
              <a:gd name="T38" fmla="*/ 2147483647 w 236"/>
              <a:gd name="T39" fmla="*/ 2147483647 h 402"/>
              <a:gd name="T40" fmla="*/ 2147483647 w 236"/>
              <a:gd name="T41" fmla="*/ 2147483647 h 402"/>
              <a:gd name="T42" fmla="*/ 2147483647 w 236"/>
              <a:gd name="T43" fmla="*/ 2147483647 h 402"/>
              <a:gd name="T44" fmla="*/ 2147483647 w 236"/>
              <a:gd name="T45" fmla="*/ 2147483647 h 402"/>
              <a:gd name="T46" fmla="*/ 2147483647 w 236"/>
              <a:gd name="T47" fmla="*/ 2147483647 h 402"/>
              <a:gd name="T48" fmla="*/ 2147483647 w 236"/>
              <a:gd name="T49" fmla="*/ 2147483647 h 402"/>
              <a:gd name="T50" fmla="*/ 2147483647 w 236"/>
              <a:gd name="T51" fmla="*/ 2147483647 h 402"/>
              <a:gd name="T52" fmla="*/ 2147483647 w 236"/>
              <a:gd name="T53" fmla="*/ 2147483647 h 402"/>
              <a:gd name="T54" fmla="*/ 2147483647 w 236"/>
              <a:gd name="T55" fmla="*/ 2147483647 h 402"/>
              <a:gd name="T56" fmla="*/ 2147483647 w 236"/>
              <a:gd name="T57" fmla="*/ 2147483647 h 402"/>
              <a:gd name="T58" fmla="*/ 2147483647 w 236"/>
              <a:gd name="T59" fmla="*/ 2147483647 h 402"/>
              <a:gd name="T60" fmla="*/ 0 w 236"/>
              <a:gd name="T61" fmla="*/ 2147483647 h 4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
              <a:gd name="T94" fmla="*/ 0 h 402"/>
              <a:gd name="T95" fmla="*/ 236 w 236"/>
              <a:gd name="T96" fmla="*/ 402 h 4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 h="402">
                <a:moveTo>
                  <a:pt x="0" y="14"/>
                </a:moveTo>
                <a:lnTo>
                  <a:pt x="0" y="14"/>
                </a:lnTo>
                <a:lnTo>
                  <a:pt x="8" y="8"/>
                </a:lnTo>
                <a:lnTo>
                  <a:pt x="16" y="4"/>
                </a:lnTo>
                <a:lnTo>
                  <a:pt x="24" y="2"/>
                </a:lnTo>
                <a:lnTo>
                  <a:pt x="34" y="0"/>
                </a:lnTo>
                <a:lnTo>
                  <a:pt x="44" y="2"/>
                </a:lnTo>
                <a:lnTo>
                  <a:pt x="52" y="4"/>
                </a:lnTo>
                <a:lnTo>
                  <a:pt x="60" y="8"/>
                </a:lnTo>
                <a:lnTo>
                  <a:pt x="68" y="14"/>
                </a:lnTo>
                <a:lnTo>
                  <a:pt x="222" y="166"/>
                </a:lnTo>
                <a:lnTo>
                  <a:pt x="228" y="174"/>
                </a:lnTo>
                <a:lnTo>
                  <a:pt x="232" y="182"/>
                </a:lnTo>
                <a:lnTo>
                  <a:pt x="236" y="190"/>
                </a:lnTo>
                <a:lnTo>
                  <a:pt x="236" y="200"/>
                </a:lnTo>
                <a:lnTo>
                  <a:pt x="236" y="210"/>
                </a:lnTo>
                <a:lnTo>
                  <a:pt x="232" y="218"/>
                </a:lnTo>
                <a:lnTo>
                  <a:pt x="228" y="226"/>
                </a:lnTo>
                <a:lnTo>
                  <a:pt x="222" y="234"/>
                </a:lnTo>
                <a:lnTo>
                  <a:pt x="70" y="388"/>
                </a:lnTo>
                <a:lnTo>
                  <a:pt x="64" y="394"/>
                </a:lnTo>
                <a:lnTo>
                  <a:pt x="54" y="398"/>
                </a:lnTo>
                <a:lnTo>
                  <a:pt x="46" y="400"/>
                </a:lnTo>
                <a:lnTo>
                  <a:pt x="36" y="402"/>
                </a:lnTo>
                <a:lnTo>
                  <a:pt x="28" y="400"/>
                </a:lnTo>
                <a:lnTo>
                  <a:pt x="18" y="398"/>
                </a:lnTo>
                <a:lnTo>
                  <a:pt x="10" y="394"/>
                </a:lnTo>
                <a:lnTo>
                  <a:pt x="2" y="388"/>
                </a:lnTo>
                <a:lnTo>
                  <a:pt x="0" y="14"/>
                </a:lnTo>
                <a:close/>
              </a:path>
            </a:pathLst>
          </a:custGeom>
          <a:solidFill>
            <a:srgbClr val="C9CB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5"/>
          <p:cNvSpPr>
            <a:spLocks/>
          </p:cNvSpPr>
          <p:nvPr/>
        </p:nvSpPr>
        <p:spPr bwMode="auto">
          <a:xfrm>
            <a:off x="3859414" y="3375025"/>
            <a:ext cx="374647" cy="638175"/>
          </a:xfrm>
          <a:custGeom>
            <a:avLst/>
            <a:gdLst>
              <a:gd name="T0" fmla="*/ 2147483647 w 236"/>
              <a:gd name="T1" fmla="*/ 2147483647 h 402"/>
              <a:gd name="T2" fmla="*/ 2147483647 w 236"/>
              <a:gd name="T3" fmla="*/ 2147483647 h 402"/>
              <a:gd name="T4" fmla="*/ 2147483647 w 236"/>
              <a:gd name="T5" fmla="*/ 2147483647 h 402"/>
              <a:gd name="T6" fmla="*/ 2147483647 w 236"/>
              <a:gd name="T7" fmla="*/ 2147483647 h 402"/>
              <a:gd name="T8" fmla="*/ 2147483647 w 236"/>
              <a:gd name="T9" fmla="*/ 2147483647 h 402"/>
              <a:gd name="T10" fmla="*/ 2147483647 w 236"/>
              <a:gd name="T11" fmla="*/ 0 h 402"/>
              <a:gd name="T12" fmla="*/ 2147483647 w 236"/>
              <a:gd name="T13" fmla="*/ 2147483647 h 402"/>
              <a:gd name="T14" fmla="*/ 2147483647 w 236"/>
              <a:gd name="T15" fmla="*/ 2147483647 h 402"/>
              <a:gd name="T16" fmla="*/ 2147483647 w 236"/>
              <a:gd name="T17" fmla="*/ 2147483647 h 402"/>
              <a:gd name="T18" fmla="*/ 2147483647 w 236"/>
              <a:gd name="T19" fmla="*/ 2147483647 h 402"/>
              <a:gd name="T20" fmla="*/ 2147483647 w 236"/>
              <a:gd name="T21" fmla="*/ 2147483647 h 402"/>
              <a:gd name="T22" fmla="*/ 2147483647 w 236"/>
              <a:gd name="T23" fmla="*/ 2147483647 h 402"/>
              <a:gd name="T24" fmla="*/ 2147483647 w 236"/>
              <a:gd name="T25" fmla="*/ 2147483647 h 402"/>
              <a:gd name="T26" fmla="*/ 2147483647 w 236"/>
              <a:gd name="T27" fmla="*/ 2147483647 h 402"/>
              <a:gd name="T28" fmla="*/ 2147483647 w 236"/>
              <a:gd name="T29" fmla="*/ 2147483647 h 402"/>
              <a:gd name="T30" fmla="*/ 0 w 236"/>
              <a:gd name="T31" fmla="*/ 2147483647 h 402"/>
              <a:gd name="T32" fmla="*/ 2147483647 w 236"/>
              <a:gd name="T33" fmla="*/ 2147483647 h 402"/>
              <a:gd name="T34" fmla="*/ 2147483647 w 236"/>
              <a:gd name="T35" fmla="*/ 2147483647 h 402"/>
              <a:gd name="T36" fmla="*/ 2147483647 w 236"/>
              <a:gd name="T37" fmla="*/ 2147483647 h 402"/>
              <a:gd name="T38" fmla="*/ 2147483647 w 236"/>
              <a:gd name="T39" fmla="*/ 2147483647 h 402"/>
              <a:gd name="T40" fmla="*/ 2147483647 w 236"/>
              <a:gd name="T41" fmla="*/ 2147483647 h 402"/>
              <a:gd name="T42" fmla="*/ 2147483647 w 236"/>
              <a:gd name="T43" fmla="*/ 2147483647 h 402"/>
              <a:gd name="T44" fmla="*/ 2147483647 w 236"/>
              <a:gd name="T45" fmla="*/ 2147483647 h 402"/>
              <a:gd name="T46" fmla="*/ 2147483647 w 236"/>
              <a:gd name="T47" fmla="*/ 2147483647 h 402"/>
              <a:gd name="T48" fmla="*/ 2147483647 w 236"/>
              <a:gd name="T49" fmla="*/ 2147483647 h 402"/>
              <a:gd name="T50" fmla="*/ 2147483647 w 236"/>
              <a:gd name="T51" fmla="*/ 2147483647 h 402"/>
              <a:gd name="T52" fmla="*/ 2147483647 w 236"/>
              <a:gd name="T53" fmla="*/ 2147483647 h 402"/>
              <a:gd name="T54" fmla="*/ 2147483647 w 236"/>
              <a:gd name="T55" fmla="*/ 2147483647 h 402"/>
              <a:gd name="T56" fmla="*/ 2147483647 w 236"/>
              <a:gd name="T57" fmla="*/ 2147483647 h 402"/>
              <a:gd name="T58" fmla="*/ 2147483647 w 236"/>
              <a:gd name="T59" fmla="*/ 2147483647 h 402"/>
              <a:gd name="T60" fmla="*/ 2147483647 w 236"/>
              <a:gd name="T61" fmla="*/ 2147483647 h 4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
              <a:gd name="T94" fmla="*/ 0 h 402"/>
              <a:gd name="T95" fmla="*/ 236 w 236"/>
              <a:gd name="T96" fmla="*/ 402 h 4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 h="402">
                <a:moveTo>
                  <a:pt x="236" y="14"/>
                </a:moveTo>
                <a:lnTo>
                  <a:pt x="236" y="14"/>
                </a:lnTo>
                <a:lnTo>
                  <a:pt x="230" y="8"/>
                </a:lnTo>
                <a:lnTo>
                  <a:pt x="220" y="4"/>
                </a:lnTo>
                <a:lnTo>
                  <a:pt x="212" y="2"/>
                </a:lnTo>
                <a:lnTo>
                  <a:pt x="202" y="0"/>
                </a:lnTo>
                <a:lnTo>
                  <a:pt x="194" y="2"/>
                </a:lnTo>
                <a:lnTo>
                  <a:pt x="184" y="4"/>
                </a:lnTo>
                <a:lnTo>
                  <a:pt x="176" y="8"/>
                </a:lnTo>
                <a:lnTo>
                  <a:pt x="168" y="14"/>
                </a:lnTo>
                <a:lnTo>
                  <a:pt x="16" y="166"/>
                </a:lnTo>
                <a:lnTo>
                  <a:pt x="8" y="174"/>
                </a:lnTo>
                <a:lnTo>
                  <a:pt x="4" y="182"/>
                </a:lnTo>
                <a:lnTo>
                  <a:pt x="2" y="190"/>
                </a:lnTo>
                <a:lnTo>
                  <a:pt x="0" y="200"/>
                </a:lnTo>
                <a:lnTo>
                  <a:pt x="2" y="210"/>
                </a:lnTo>
                <a:lnTo>
                  <a:pt x="4" y="218"/>
                </a:lnTo>
                <a:lnTo>
                  <a:pt x="8" y="226"/>
                </a:lnTo>
                <a:lnTo>
                  <a:pt x="14" y="234"/>
                </a:lnTo>
                <a:lnTo>
                  <a:pt x="166" y="388"/>
                </a:lnTo>
                <a:lnTo>
                  <a:pt x="174" y="394"/>
                </a:lnTo>
                <a:lnTo>
                  <a:pt x="182" y="398"/>
                </a:lnTo>
                <a:lnTo>
                  <a:pt x="190" y="400"/>
                </a:lnTo>
                <a:lnTo>
                  <a:pt x="200" y="402"/>
                </a:lnTo>
                <a:lnTo>
                  <a:pt x="210" y="400"/>
                </a:lnTo>
                <a:lnTo>
                  <a:pt x="218" y="398"/>
                </a:lnTo>
                <a:lnTo>
                  <a:pt x="228" y="394"/>
                </a:lnTo>
                <a:lnTo>
                  <a:pt x="234" y="388"/>
                </a:lnTo>
                <a:lnTo>
                  <a:pt x="236" y="14"/>
                </a:lnTo>
                <a:close/>
              </a:path>
            </a:pathLst>
          </a:custGeom>
          <a:solidFill>
            <a:srgbClr val="C9CB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Text Box 34"/>
          <p:cNvSpPr txBox="1">
            <a:spLocks noChangeArrowheads="1"/>
          </p:cNvSpPr>
          <p:nvPr/>
        </p:nvSpPr>
        <p:spPr bwMode="auto">
          <a:xfrm>
            <a:off x="4386460" y="3421063"/>
            <a:ext cx="1219189"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defTabSz="1019175" eaLnBrk="0" hangingPunct="0">
              <a:defRPr sz="2000">
                <a:solidFill>
                  <a:schemeClr val="tx1"/>
                </a:solidFill>
                <a:latin typeface="Arial" pitchFamily="34" charset="0"/>
                <a:cs typeface="Arial" pitchFamily="34" charset="0"/>
              </a:defRPr>
            </a:lvl1pPr>
            <a:lvl2pPr marL="742950" indent="-285750" defTabSz="1019175" eaLnBrk="0" hangingPunct="0">
              <a:defRPr sz="2000">
                <a:solidFill>
                  <a:schemeClr val="tx1"/>
                </a:solidFill>
                <a:latin typeface="Arial" pitchFamily="34" charset="0"/>
                <a:cs typeface="Arial" pitchFamily="34" charset="0"/>
              </a:defRPr>
            </a:lvl2pPr>
            <a:lvl3pPr marL="1143000" indent="-228600" defTabSz="1019175" eaLnBrk="0" hangingPunct="0">
              <a:defRPr sz="2000">
                <a:solidFill>
                  <a:schemeClr val="tx1"/>
                </a:solidFill>
                <a:latin typeface="Arial" pitchFamily="34" charset="0"/>
                <a:cs typeface="Arial" pitchFamily="34" charset="0"/>
              </a:defRPr>
            </a:lvl3pPr>
            <a:lvl4pPr marL="1600200" indent="-228600" defTabSz="1019175" eaLnBrk="0" hangingPunct="0">
              <a:defRPr sz="2000">
                <a:solidFill>
                  <a:schemeClr val="tx1"/>
                </a:solidFill>
                <a:latin typeface="Arial" pitchFamily="34" charset="0"/>
                <a:cs typeface="Arial" pitchFamily="34" charset="0"/>
              </a:defRPr>
            </a:lvl4pPr>
            <a:lvl5pPr marL="2057400" indent="-228600" defTabSz="1019175" eaLnBrk="0" hangingPunct="0">
              <a:defRPr sz="2000">
                <a:solidFill>
                  <a:schemeClr val="tx1"/>
                </a:solidFill>
                <a:latin typeface="Arial" pitchFamily="34" charset="0"/>
                <a:cs typeface="Arial" pitchFamily="34" charset="0"/>
              </a:defRPr>
            </a:lvl5pPr>
            <a:lvl6pPr marL="2514600" indent="-228600" defTabSz="1019175"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19175"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19175"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19175"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sz="3200" b="1">
                <a:solidFill>
                  <a:srgbClr val="C9CACC"/>
                </a:solidFill>
              </a:rPr>
              <a:t>UAR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Next, Sort Functionality fails to perform as expected. The purpose of Sort is to allow visitors to change the list order of the Search Results without removing results from the set. However, Sort occasionally reduces the number of results. Here a search for “water pollution” returns 19,300 results</a:t>
            </a:r>
            <a:r>
              <a:rPr lang="en-US" dirty="0">
                <a:solidFill>
                  <a:srgbClr val="E1523D"/>
                </a:solidFill>
                <a:sym typeface="Wingdings" pitchFamily="2" charset="2"/>
              </a:rPr>
              <a:t></a:t>
            </a:r>
            <a:r>
              <a:rPr lang="en-US" dirty="0"/>
              <a:t>, but when the </a:t>
            </a:r>
            <a:r>
              <a:rPr lang="en-US" dirty="0" smtClean="0"/>
              <a:t>order </a:t>
            </a:r>
            <a:r>
              <a:rPr lang="en-US" dirty="0"/>
              <a:t>is changed to </a:t>
            </a:r>
            <a:r>
              <a:rPr lang="en-US" dirty="0" smtClean="0"/>
              <a:t>Date</a:t>
            </a:r>
            <a:r>
              <a:rPr lang="en-US" dirty="0" smtClean="0">
                <a:solidFill>
                  <a:srgbClr val="E1523D"/>
                </a:solidFill>
                <a:sym typeface="Wingdings" pitchFamily="2" charset="2"/>
              </a:rPr>
              <a:t></a:t>
            </a:r>
            <a:r>
              <a:rPr lang="en-US" dirty="0"/>
              <a:t>, the results are reduced to 3,980 </a:t>
            </a:r>
            <a:r>
              <a:rPr lang="en-US" dirty="0">
                <a:solidFill>
                  <a:srgbClr val="E1523D"/>
                </a:solidFill>
                <a:sym typeface="Wingdings" pitchFamily="2" charset="2"/>
              </a:rPr>
              <a:t></a:t>
            </a:r>
            <a:r>
              <a:rPr lang="en-US" dirty="0"/>
              <a:t>. Furthermore, the criteria “within all areas of EPA”</a:t>
            </a:r>
            <a:r>
              <a:rPr lang="en-US" dirty="0">
                <a:solidFill>
                  <a:srgbClr val="E1523D"/>
                </a:solidFill>
                <a:sym typeface="Wingdings" pitchFamily="2" charset="2"/>
              </a:rPr>
              <a:t> </a:t>
            </a:r>
            <a:r>
              <a:rPr lang="en-US" dirty="0"/>
              <a:t> has changed to “within the collection.”</a:t>
            </a:r>
            <a:r>
              <a:rPr lang="en-US" dirty="0">
                <a:solidFill>
                  <a:srgbClr val="E1523D"/>
                </a:solidFill>
                <a:sym typeface="Wingdings" pitchFamily="2" charset="2"/>
              </a:rPr>
              <a:t> </a:t>
            </a:r>
            <a:r>
              <a:rPr lang="en-US" dirty="0"/>
              <a:t> This behavior is unexpected, disconcerting, and risks visitors not finding the content they are seeking. The site must ensure that Sort performs reliably without changing the scope or number of </a:t>
            </a:r>
            <a:r>
              <a:rPr lang="en-US" dirty="0" smtClean="0"/>
              <a:t>results</a:t>
            </a:r>
            <a:r>
              <a:rPr lang="en-US" dirty="0"/>
              <a:t>.</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Sort Functionality</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7 of 10</a:t>
            </a:r>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09909" y="3187309"/>
            <a:ext cx="6775939" cy="1589104"/>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9908" y="1349376"/>
            <a:ext cx="6775940" cy="163692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2708476" y="2525692"/>
            <a:ext cx="636608" cy="284163"/>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3" name="Rounded Rectangle 2"/>
          <p:cNvSpPr/>
          <p:nvPr/>
        </p:nvSpPr>
        <p:spPr bwMode="auto">
          <a:xfrm>
            <a:off x="2708476" y="4352131"/>
            <a:ext cx="532435" cy="284163"/>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5" name="Rounded Rectangle 4"/>
          <p:cNvSpPr/>
          <p:nvPr/>
        </p:nvSpPr>
        <p:spPr bwMode="auto">
          <a:xfrm>
            <a:off x="4797878" y="2525692"/>
            <a:ext cx="1591347" cy="350858"/>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6" name="Rounded Rectangle 5"/>
          <p:cNvSpPr/>
          <p:nvPr/>
        </p:nvSpPr>
        <p:spPr bwMode="auto">
          <a:xfrm>
            <a:off x="1409909" y="3733801"/>
            <a:ext cx="916602" cy="284162"/>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9" name="Rounded Rectangle 8"/>
          <p:cNvSpPr/>
          <p:nvPr/>
        </p:nvSpPr>
        <p:spPr bwMode="auto">
          <a:xfrm>
            <a:off x="4595149" y="4308475"/>
            <a:ext cx="1481560" cy="379413"/>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10" name="Rounded Rectangle 9"/>
          <p:cNvSpPr/>
          <p:nvPr/>
        </p:nvSpPr>
        <p:spPr bwMode="auto">
          <a:xfrm>
            <a:off x="7072131" y="3733801"/>
            <a:ext cx="590309" cy="284162"/>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72" name="Group 15"/>
          <p:cNvGrpSpPr/>
          <p:nvPr/>
        </p:nvGrpSpPr>
        <p:grpSpPr>
          <a:xfrm>
            <a:off x="4450790" y="4037957"/>
            <a:ext cx="282575" cy="381000"/>
            <a:chOff x="1667" y="1833"/>
            <a:chExt cx="178" cy="240"/>
          </a:xfrm>
        </p:grpSpPr>
        <p:sp>
          <p:nvSpPr>
            <p:cNvPr id="186373" name="Oval 16"/>
            <p:cNvSpPr>
              <a:spLocks noChangeArrowheads="1"/>
            </p:cNvSpPr>
            <p:nvPr/>
          </p:nvSpPr>
          <p:spPr>
            <a:xfrm>
              <a:off x="1694"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74" name="Text Box 17"/>
            <p:cNvSpPr txBox="1">
              <a:spLocks noChangeArrowheads="1"/>
            </p:cNvSpPr>
            <p:nvPr/>
          </p:nvSpPr>
          <p:spPr>
            <a:xfrm>
              <a:off x="1667"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0" name="Group 33"/>
          <p:cNvGrpSpPr/>
          <p:nvPr/>
        </p:nvGrpSpPr>
        <p:grpSpPr>
          <a:xfrm>
            <a:off x="4656590" y="2301875"/>
            <a:ext cx="282575" cy="381000"/>
            <a:chOff x="1451" y="1833"/>
            <a:chExt cx="178" cy="240"/>
          </a:xfrm>
        </p:grpSpPr>
        <p:sp>
          <p:nvSpPr>
            <p:cNvPr id="186391" name="Oval 34"/>
            <p:cNvSpPr>
              <a:spLocks noChangeArrowheads="1"/>
            </p:cNvSpPr>
            <p:nvPr/>
          </p:nvSpPr>
          <p:spPr>
            <a:xfrm>
              <a:off x="1478"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2" name="Text Box 35"/>
            <p:cNvSpPr txBox="1">
              <a:spLocks noChangeArrowheads="1"/>
            </p:cNvSpPr>
            <p:nvPr/>
          </p:nvSpPr>
          <p:spPr>
            <a:xfrm>
              <a:off x="1451"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3" name="Group 36"/>
          <p:cNvGrpSpPr/>
          <p:nvPr/>
        </p:nvGrpSpPr>
        <p:grpSpPr>
          <a:xfrm>
            <a:off x="2581637" y="4161631"/>
            <a:ext cx="282575" cy="381000"/>
            <a:chOff x="1235" y="1833"/>
            <a:chExt cx="178" cy="240"/>
          </a:xfrm>
        </p:grpSpPr>
        <p:sp>
          <p:nvSpPr>
            <p:cNvPr id="186394"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5"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6" name="Group 39"/>
          <p:cNvGrpSpPr/>
          <p:nvPr/>
        </p:nvGrpSpPr>
        <p:grpSpPr>
          <a:xfrm>
            <a:off x="6930843" y="3494882"/>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9" name="Group 42"/>
          <p:cNvGrpSpPr/>
          <p:nvPr/>
        </p:nvGrpSpPr>
        <p:grpSpPr>
          <a:xfrm>
            <a:off x="2567187" y="2286773"/>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cxnSp>
        <p:nvCxnSpPr>
          <p:cNvPr id="12" name="Straight Arrow Connector 11"/>
          <p:cNvCxnSpPr>
            <a:stCxn id="9" idx="1"/>
          </p:cNvCxnSpPr>
          <p:nvPr/>
        </p:nvCxnSpPr>
        <p:spPr bwMode="auto">
          <a:xfrm flipH="1" flipV="1">
            <a:off x="2326511" y="3875882"/>
            <a:ext cx="2268638" cy="622300"/>
          </a:xfrm>
          <a:prstGeom prst="straightConnector1">
            <a:avLst/>
          </a:prstGeom>
          <a:noFill/>
          <a:ln w="28575" cap="flat" cmpd="sng" algn="ctr">
            <a:solidFill>
              <a:srgbClr val="E5523D"/>
            </a:solidFill>
            <a:prstDash val="solid"/>
            <a:round/>
            <a:headEnd type="none" w="med" len="med"/>
            <a:tailEnd type="arrow"/>
          </a:ln>
          <a:effectLst/>
        </p:spPr>
      </p:cxnSp>
    </p:spTree>
    <p:extLst>
      <p:ext uri="{BB962C8B-B14F-4D97-AF65-F5344CB8AC3E}">
        <p14:creationId xmlns:p14="http://schemas.microsoft.com/office/powerpoint/2010/main" val="2042463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Provide unambiguous labels for sort options such as “Most Recent” or “New to Old”.</a:t>
            </a:r>
          </a:p>
          <a:p>
            <a:r>
              <a:rPr lang="en-US" dirty="0" smtClean="0"/>
              <a:t>Add </a:t>
            </a:r>
            <a:r>
              <a:rPr lang="en-US" dirty="0"/>
              <a:t>A-Z and Z-A alphabetical sort options for </a:t>
            </a:r>
            <a:r>
              <a:rPr lang="en-US" dirty="0" smtClean="0"/>
              <a:t>documents.</a:t>
            </a:r>
          </a:p>
          <a:p>
            <a:r>
              <a:rPr lang="en-US" dirty="0" smtClean="0"/>
              <a:t>Ensure </a:t>
            </a:r>
            <a:r>
              <a:rPr lang="en-US" dirty="0"/>
              <a:t>that Sort </a:t>
            </a:r>
            <a:r>
              <a:rPr lang="en-US" dirty="0" smtClean="0"/>
              <a:t>Functionality performs </a:t>
            </a:r>
            <a:r>
              <a:rPr lang="en-US" dirty="0"/>
              <a:t>reliably without changing the scope or number of the results</a:t>
            </a:r>
            <a:r>
              <a:rPr lang="en-US" dirty="0" smtClean="0"/>
              <a:t>.</a:t>
            </a:r>
            <a:endParaRPr lang="en-US" dirty="0"/>
          </a:p>
        </p:txBody>
      </p:sp>
      <p:sp>
        <p:nvSpPr>
          <p:cNvPr id="31746" name="Rectangle 25"/>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smtClean="0"/>
              <a:t>Sort Functionality</a:t>
            </a:r>
          </a:p>
        </p:txBody>
      </p:sp>
      <p:sp>
        <p:nvSpPr>
          <p:cNvPr id="31748" name="TextBox 25"/>
          <p:cNvSpPr txBox="1">
            <a:spLocks noChangeArrowheads="1"/>
          </p:cNvSpPr>
          <p:nvPr/>
        </p:nvSpPr>
        <p:spPr>
          <a:xfrm>
            <a:off x="795338" y="1524000"/>
            <a:ext cx="84915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585858"/>
                </a:solidFill>
              </a:rPr>
              <a:t>Recommendation</a:t>
            </a:r>
          </a:p>
        </p:txBody>
      </p:sp>
      <p:sp>
        <p:nvSpPr>
          <p:cNvPr id="7"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7 of 10</a:t>
            </a:r>
          </a:p>
        </p:txBody>
      </p:sp>
    </p:spTree>
    <p:extLst>
      <p:ext uri="{BB962C8B-B14F-4D97-AF65-F5344CB8AC3E}">
        <p14:creationId xmlns:p14="http://schemas.microsoft.com/office/powerpoint/2010/main" val="2835079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585858"/>
                </a:solidFill>
              </a:rPr>
              <a:t>Refine Functionality</a:t>
            </a:r>
          </a:p>
        </p:txBody>
      </p:sp>
      <p:sp>
        <p:nvSpPr>
          <p:cNvPr id="26627" name="Oval 5"/>
          <p:cNvSpPr>
            <a:spLocks noChangeArrowheads="1"/>
          </p:cNvSpPr>
          <p:nvPr/>
        </p:nvSpPr>
        <p:spPr>
          <a:xfrm>
            <a:off x="2740025" y="3944938"/>
            <a:ext cx="325438"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8" name="Oval 6"/>
          <p:cNvSpPr>
            <a:spLocks noChangeArrowheads="1"/>
          </p:cNvSpPr>
          <p:nvPr/>
        </p:nvSpPr>
        <p:spPr>
          <a:xfrm>
            <a:off x="334645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9" name="Oval 7"/>
          <p:cNvSpPr>
            <a:spLocks noChangeArrowheads="1"/>
          </p:cNvSpPr>
          <p:nvPr/>
        </p:nvSpPr>
        <p:spPr>
          <a:xfrm>
            <a:off x="39560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0" name="Oval 8"/>
          <p:cNvSpPr>
            <a:spLocks noChangeArrowheads="1"/>
          </p:cNvSpPr>
          <p:nvPr/>
        </p:nvSpPr>
        <p:spPr>
          <a:xfrm>
            <a:off x="4557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1" name="Oval 9"/>
          <p:cNvSpPr>
            <a:spLocks noChangeArrowheads="1"/>
          </p:cNvSpPr>
          <p:nvPr/>
        </p:nvSpPr>
        <p:spPr>
          <a:xfrm>
            <a:off x="5164138" y="3944938"/>
            <a:ext cx="322262"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2" name="Oval 10"/>
          <p:cNvSpPr>
            <a:spLocks noChangeArrowheads="1"/>
          </p:cNvSpPr>
          <p:nvPr/>
        </p:nvSpPr>
        <p:spPr>
          <a:xfrm>
            <a:off x="57721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3" name="Oval 11"/>
          <p:cNvSpPr>
            <a:spLocks noChangeArrowheads="1"/>
          </p:cNvSpPr>
          <p:nvPr/>
        </p:nvSpPr>
        <p:spPr>
          <a:xfrm>
            <a:off x="2144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4" name="Oval 12"/>
          <p:cNvSpPr>
            <a:spLocks noChangeArrowheads="1"/>
          </p:cNvSpPr>
          <p:nvPr/>
        </p:nvSpPr>
        <p:spPr>
          <a:xfrm>
            <a:off x="698500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5" name="Oval 13"/>
          <p:cNvSpPr>
            <a:spLocks noChangeArrowheads="1"/>
          </p:cNvSpPr>
          <p:nvPr/>
        </p:nvSpPr>
        <p:spPr>
          <a:xfrm>
            <a:off x="7588250" y="3944938"/>
            <a:ext cx="322263"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6" name="Oval 14"/>
          <p:cNvSpPr>
            <a:spLocks noChangeArrowheads="1"/>
          </p:cNvSpPr>
          <p:nvPr/>
        </p:nvSpPr>
        <p:spPr>
          <a:xfrm>
            <a:off x="6376988" y="3944938"/>
            <a:ext cx="323850" cy="322262"/>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Tree>
    <p:extLst>
      <p:ext uri="{BB962C8B-B14F-4D97-AF65-F5344CB8AC3E}">
        <p14:creationId xmlns:p14="http://schemas.microsoft.com/office/powerpoint/2010/main" val="28972178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 site does not provide adequate Refine functionality in conjunction with Search. For example, visitors conducting a site search may want to limit results to a specific type of content, document type or topic. The site provides the same two Refine options of Documents and Web pages for all results sets, providing additional Refine attributes that are contextual to the current results set would allow visitors to narrow the set of results even further. Without sufficient Refine functionality, visitors are forced to either review a large number of results or conduct a new search with more specific terms in an attempt to answer their questions.  </a:t>
            </a:r>
          </a:p>
          <a:p>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Refine Functionality</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8 of 10</a:t>
            </a:r>
          </a:p>
        </p:txBody>
      </p:sp>
      <p:pic>
        <p:nvPicPr>
          <p:cNvPr id="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753" y="1112837"/>
            <a:ext cx="6398895" cy="490071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4" name="Rounded Rectangle 43"/>
          <p:cNvSpPr/>
          <p:nvPr/>
        </p:nvSpPr>
        <p:spPr bwMode="auto">
          <a:xfrm>
            <a:off x="1829753" y="1541463"/>
            <a:ext cx="3083623" cy="381000"/>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Tree>
    <p:extLst>
      <p:ext uri="{BB962C8B-B14F-4D97-AF65-F5344CB8AC3E}">
        <p14:creationId xmlns:p14="http://schemas.microsoft.com/office/powerpoint/2010/main" val="1732693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This site provides Refine attributes which are relevant to the current set of results </a:t>
            </a:r>
            <a:r>
              <a:rPr lang="en-US" dirty="0">
                <a:solidFill>
                  <a:srgbClr val="E1523D"/>
                </a:solidFill>
                <a:sym typeface="Wingdings" pitchFamily="2" charset="2"/>
              </a:rPr>
              <a:t></a:t>
            </a:r>
            <a:r>
              <a:rPr lang="en-US" dirty="0"/>
              <a:t>. EPA.gov can help visitors locate answers to their specific questions by enabling visitors to narrow results using similar attribute categories: Topics, Document Type, Speaker/Author, and Location. As shown, Refine attributes should display the number of items associated with each </a:t>
            </a:r>
            <a:r>
              <a:rPr lang="en-US" dirty="0">
                <a:solidFill>
                  <a:srgbClr val="E1523D"/>
                </a:solidFill>
                <a:sym typeface="Wingdings" pitchFamily="2" charset="2"/>
              </a:rPr>
              <a:t></a:t>
            </a:r>
            <a:r>
              <a:rPr lang="en-US" dirty="0"/>
              <a:t>, helping set visitors’ expectations as to the extent of the content contained there.</a:t>
            </a:r>
          </a:p>
          <a:p>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Refine Functionality</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8 of 10</a:t>
            </a:r>
          </a:p>
        </p:txBody>
      </p:sp>
      <p:pic>
        <p:nvPicPr>
          <p:cNvPr id="4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01928" y="676377"/>
            <a:ext cx="6454545" cy="540057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2" name="Rounded Rectangle 41"/>
          <p:cNvSpPr/>
          <p:nvPr/>
        </p:nvSpPr>
        <p:spPr bwMode="auto">
          <a:xfrm>
            <a:off x="1801928" y="1446213"/>
            <a:ext cx="1701560" cy="4502524"/>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44" name="Group 42"/>
          <p:cNvGrpSpPr/>
          <p:nvPr/>
        </p:nvGrpSpPr>
        <p:grpSpPr>
          <a:xfrm>
            <a:off x="1801928" y="1255713"/>
            <a:ext cx="282575" cy="381000"/>
            <a:chOff x="810" y="1833"/>
            <a:chExt cx="178" cy="240"/>
          </a:xfrm>
        </p:grpSpPr>
        <p:sp>
          <p:nvSpPr>
            <p:cNvPr id="45"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46"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
        <p:nvSpPr>
          <p:cNvPr id="47" name="Rounded Rectangle 46"/>
          <p:cNvSpPr/>
          <p:nvPr/>
        </p:nvSpPr>
        <p:spPr bwMode="auto">
          <a:xfrm>
            <a:off x="2825393" y="2586038"/>
            <a:ext cx="452063" cy="387350"/>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48" name="Group 39"/>
          <p:cNvGrpSpPr/>
          <p:nvPr/>
        </p:nvGrpSpPr>
        <p:grpSpPr>
          <a:xfrm>
            <a:off x="2664958" y="2395538"/>
            <a:ext cx="282575" cy="381000"/>
            <a:chOff x="1019" y="1833"/>
            <a:chExt cx="178" cy="240"/>
          </a:xfrm>
        </p:grpSpPr>
        <p:sp>
          <p:nvSpPr>
            <p:cNvPr id="49"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50"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24280143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Finally, Refine functionality fails to be easy and intuitive for visitors. Occasionally, applying Refine attributes yields unexpected results. As shown, a search for “indoor air quality” returns 7,300 results within all areas of EPA </a:t>
            </a:r>
            <a:r>
              <a:rPr lang="en-US" dirty="0">
                <a:solidFill>
                  <a:srgbClr val="E1523D"/>
                </a:solidFill>
                <a:sym typeface="Wingdings" pitchFamily="2" charset="2"/>
              </a:rPr>
              <a:t></a:t>
            </a:r>
            <a:r>
              <a:rPr lang="en-US" dirty="0"/>
              <a:t>. Applying the Documents attribute apparently changes the scope of the search to within the collection </a:t>
            </a:r>
            <a:r>
              <a:rPr lang="en-US" dirty="0">
                <a:solidFill>
                  <a:srgbClr val="E1523D"/>
                </a:solidFill>
                <a:sym typeface="Wingdings" pitchFamily="2" charset="2"/>
              </a:rPr>
              <a:t></a:t>
            </a:r>
            <a:r>
              <a:rPr lang="en-US" dirty="0"/>
              <a:t>. Changing the attribute selection to Web pages seems to reset the scope to all areas again </a:t>
            </a:r>
            <a:r>
              <a:rPr lang="en-US" dirty="0">
                <a:solidFill>
                  <a:srgbClr val="E1523D"/>
                </a:solidFill>
                <a:sym typeface="Wingdings" pitchFamily="2" charset="2"/>
              </a:rPr>
              <a:t></a:t>
            </a:r>
            <a:r>
              <a:rPr lang="en-US" dirty="0"/>
              <a:t>, but reselecting All results returns fewer results which are limited to within the collection</a:t>
            </a:r>
            <a:r>
              <a:rPr lang="en-US" dirty="0">
                <a:solidFill>
                  <a:srgbClr val="E1523D"/>
                </a:solidFill>
                <a:sym typeface="Wingdings" pitchFamily="2" charset="2"/>
              </a:rPr>
              <a:t> </a:t>
            </a:r>
            <a:r>
              <a:rPr lang="en-US" dirty="0"/>
              <a:t>. This unexpected performance may cause visitors to lose confidence in the site and risks some visitors not finding the information they are seeking. Refine functionality must allow visitors to remove attributes and return to the full set of results.</a:t>
            </a:r>
          </a:p>
          <a:p>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smtClean="0"/>
              <a:t>Refine Functionality</a:t>
            </a:r>
            <a:endParaRPr lang="en-US" dirty="0"/>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8 of 10</a:t>
            </a:r>
          </a:p>
        </p:txBody>
      </p:sp>
      <p:pic>
        <p:nvPicPr>
          <p:cNvPr id="4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07023" y="4824117"/>
            <a:ext cx="6204159" cy="125283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807026" y="3447571"/>
            <a:ext cx="6204156" cy="127747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3"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807029" y="2084032"/>
            <a:ext cx="6204159" cy="126447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4"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807023" y="685800"/>
            <a:ext cx="6204157" cy="129916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5" name="Rounded Rectangle 44"/>
          <p:cNvSpPr/>
          <p:nvPr/>
        </p:nvSpPr>
        <p:spPr bwMode="auto">
          <a:xfrm>
            <a:off x="1807023" y="1155701"/>
            <a:ext cx="837025"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6" name="Rounded Rectangle 45"/>
          <p:cNvSpPr/>
          <p:nvPr/>
        </p:nvSpPr>
        <p:spPr bwMode="auto">
          <a:xfrm>
            <a:off x="2974554" y="1698689"/>
            <a:ext cx="484742"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7" name="Rounded Rectangle 46"/>
          <p:cNvSpPr/>
          <p:nvPr/>
        </p:nvSpPr>
        <p:spPr bwMode="auto">
          <a:xfrm>
            <a:off x="2977363" y="5832983"/>
            <a:ext cx="484742"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8" name="Rounded Rectangle 47"/>
          <p:cNvSpPr/>
          <p:nvPr/>
        </p:nvSpPr>
        <p:spPr bwMode="auto">
          <a:xfrm>
            <a:off x="2748120" y="2576170"/>
            <a:ext cx="837025"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9" name="Rounded Rectangle 48"/>
          <p:cNvSpPr/>
          <p:nvPr/>
        </p:nvSpPr>
        <p:spPr bwMode="auto">
          <a:xfrm>
            <a:off x="3710231" y="3923743"/>
            <a:ext cx="837025"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50" name="Rounded Rectangle 49"/>
          <p:cNvSpPr/>
          <p:nvPr/>
        </p:nvSpPr>
        <p:spPr bwMode="auto">
          <a:xfrm>
            <a:off x="1807022" y="5305768"/>
            <a:ext cx="837025"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51" name="Rounded Rectangle 50"/>
          <p:cNvSpPr/>
          <p:nvPr/>
        </p:nvSpPr>
        <p:spPr bwMode="auto">
          <a:xfrm>
            <a:off x="4847649" y="5843318"/>
            <a:ext cx="1393378"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52" name="Rounded Rectangle 51"/>
          <p:cNvSpPr/>
          <p:nvPr/>
        </p:nvSpPr>
        <p:spPr bwMode="auto">
          <a:xfrm>
            <a:off x="4909101" y="3114200"/>
            <a:ext cx="1393378"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53" name="Rounded Rectangle 52"/>
          <p:cNvSpPr/>
          <p:nvPr/>
        </p:nvSpPr>
        <p:spPr bwMode="auto">
          <a:xfrm>
            <a:off x="4909100" y="4494210"/>
            <a:ext cx="1458119"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54" name="Rounded Rectangle 53"/>
          <p:cNvSpPr/>
          <p:nvPr/>
        </p:nvSpPr>
        <p:spPr bwMode="auto">
          <a:xfrm>
            <a:off x="4909101" y="1728788"/>
            <a:ext cx="1393378" cy="19367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55" name="Group 33"/>
          <p:cNvGrpSpPr/>
          <p:nvPr/>
        </p:nvGrpSpPr>
        <p:grpSpPr>
          <a:xfrm>
            <a:off x="1665731" y="4924768"/>
            <a:ext cx="282575" cy="381000"/>
            <a:chOff x="1451" y="1833"/>
            <a:chExt cx="178" cy="240"/>
          </a:xfrm>
        </p:grpSpPr>
        <p:sp>
          <p:nvSpPr>
            <p:cNvPr id="56" name="Oval 34"/>
            <p:cNvSpPr>
              <a:spLocks noChangeArrowheads="1"/>
            </p:cNvSpPr>
            <p:nvPr/>
          </p:nvSpPr>
          <p:spPr>
            <a:xfrm>
              <a:off x="1478"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57" name="Text Box 35"/>
            <p:cNvSpPr txBox="1">
              <a:spLocks noChangeArrowheads="1"/>
            </p:cNvSpPr>
            <p:nvPr/>
          </p:nvSpPr>
          <p:spPr>
            <a:xfrm>
              <a:off x="1451"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58" name="Group 36"/>
          <p:cNvGrpSpPr/>
          <p:nvPr/>
        </p:nvGrpSpPr>
        <p:grpSpPr>
          <a:xfrm>
            <a:off x="1658417" y="3524252"/>
            <a:ext cx="282575" cy="381000"/>
            <a:chOff x="1235" y="1833"/>
            <a:chExt cx="178" cy="240"/>
          </a:xfrm>
        </p:grpSpPr>
        <p:sp>
          <p:nvSpPr>
            <p:cNvPr id="59" name="Oval 37"/>
            <p:cNvSpPr>
              <a:spLocks noChangeArrowheads="1"/>
            </p:cNvSpPr>
            <p:nvPr/>
          </p:nvSpPr>
          <p:spPr>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60" name="Text Box 38"/>
            <p:cNvSpPr txBox="1">
              <a:spLocks noChangeArrowheads="1"/>
            </p:cNvSpPr>
            <p:nvPr/>
          </p:nvSpPr>
          <p:spPr>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61" name="Group 39"/>
          <p:cNvGrpSpPr/>
          <p:nvPr/>
        </p:nvGrpSpPr>
        <p:grpSpPr>
          <a:xfrm>
            <a:off x="1637157" y="2171358"/>
            <a:ext cx="282575" cy="381000"/>
            <a:chOff x="1019" y="1833"/>
            <a:chExt cx="178" cy="240"/>
          </a:xfrm>
        </p:grpSpPr>
        <p:sp>
          <p:nvSpPr>
            <p:cNvPr id="62"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63"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64" name="Group 42"/>
          <p:cNvGrpSpPr/>
          <p:nvPr/>
        </p:nvGrpSpPr>
        <p:grpSpPr>
          <a:xfrm>
            <a:off x="1665734" y="796103"/>
            <a:ext cx="282575" cy="381000"/>
            <a:chOff x="810" y="1833"/>
            <a:chExt cx="178" cy="240"/>
          </a:xfrm>
        </p:grpSpPr>
        <p:sp>
          <p:nvSpPr>
            <p:cNvPr id="65"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66"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cxnSp>
        <p:nvCxnSpPr>
          <p:cNvPr id="67" name="Curved Connector 66"/>
          <p:cNvCxnSpPr>
            <a:stCxn id="65" idx="2"/>
            <a:endCxn id="63" idx="1"/>
          </p:cNvCxnSpPr>
          <p:nvPr/>
        </p:nvCxnSpPr>
        <p:spPr bwMode="auto">
          <a:xfrm rot="10800000" flipV="1">
            <a:off x="1637157" y="983428"/>
            <a:ext cx="71440" cy="1378429"/>
          </a:xfrm>
          <a:prstGeom prst="curvedConnector3">
            <a:avLst>
              <a:gd name="adj1" fmla="val 419989"/>
            </a:avLst>
          </a:prstGeom>
          <a:noFill/>
          <a:ln w="28575" cap="flat" cmpd="sng" algn="ctr">
            <a:solidFill>
              <a:srgbClr val="E5523D"/>
            </a:solidFill>
            <a:prstDash val="solid"/>
            <a:round/>
            <a:headEnd type="none" w="med" len="med"/>
            <a:tailEnd type="triangle"/>
          </a:ln>
          <a:effectLst/>
        </p:spPr>
      </p:cxnSp>
      <p:cxnSp>
        <p:nvCxnSpPr>
          <p:cNvPr id="68" name="Curved Connector 67"/>
          <p:cNvCxnSpPr>
            <a:stCxn id="63" idx="1"/>
            <a:endCxn id="60" idx="1"/>
          </p:cNvCxnSpPr>
          <p:nvPr/>
        </p:nvCxnSpPr>
        <p:spPr bwMode="auto">
          <a:xfrm rot="10800000" flipH="1" flipV="1">
            <a:off x="1637157" y="2361858"/>
            <a:ext cx="21260" cy="1352894"/>
          </a:xfrm>
          <a:prstGeom prst="curvedConnector3">
            <a:avLst>
              <a:gd name="adj1" fmla="val -1075259"/>
            </a:avLst>
          </a:prstGeom>
          <a:noFill/>
          <a:ln w="28575" cap="flat" cmpd="sng" algn="ctr">
            <a:solidFill>
              <a:srgbClr val="E5523D"/>
            </a:solidFill>
            <a:prstDash val="solid"/>
            <a:round/>
            <a:headEnd type="none" w="med" len="med"/>
            <a:tailEnd type="triangle"/>
          </a:ln>
          <a:effectLst/>
        </p:spPr>
      </p:cxnSp>
      <p:cxnSp>
        <p:nvCxnSpPr>
          <p:cNvPr id="69" name="Curved Connector 68"/>
          <p:cNvCxnSpPr>
            <a:stCxn id="60" idx="1"/>
            <a:endCxn id="57" idx="1"/>
          </p:cNvCxnSpPr>
          <p:nvPr/>
        </p:nvCxnSpPr>
        <p:spPr bwMode="auto">
          <a:xfrm rot="10800000" flipH="1" flipV="1">
            <a:off x="1658417" y="3714752"/>
            <a:ext cx="7314" cy="1400516"/>
          </a:xfrm>
          <a:prstGeom prst="curvedConnector3">
            <a:avLst>
              <a:gd name="adj1" fmla="val -3125513"/>
            </a:avLst>
          </a:prstGeom>
          <a:noFill/>
          <a:ln w="28575" cap="flat" cmpd="sng" algn="ctr">
            <a:solidFill>
              <a:srgbClr val="E5523D"/>
            </a:solidFill>
            <a:prstDash val="solid"/>
            <a:round/>
            <a:headEnd type="none" w="med" len="med"/>
            <a:tailEnd type="triangle"/>
          </a:ln>
          <a:effectLst/>
        </p:spPr>
      </p:cxnSp>
    </p:spTree>
    <p:extLst>
      <p:ext uri="{BB962C8B-B14F-4D97-AF65-F5344CB8AC3E}">
        <p14:creationId xmlns:p14="http://schemas.microsoft.com/office/powerpoint/2010/main" val="24014417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Provide a robust menu of contextual Refine attributes in the categories of Topics, Document Type, Author, and Location.
Display the number of items associated with each Refine attribute.
Ensure Refine Functionality performs reliably and permits the removal of attributes.</a:t>
            </a:r>
          </a:p>
          <a:p>
            <a:pPr marL="0" indent="0">
              <a:buNone/>
            </a:pPr>
            <a:endParaRPr lang="en-US" dirty="0"/>
          </a:p>
        </p:txBody>
      </p:sp>
      <p:sp>
        <p:nvSpPr>
          <p:cNvPr id="31746" name="Rectangle 25"/>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dirty="0" smtClean="0"/>
              <a:t>Refine Functionality</a:t>
            </a:r>
          </a:p>
        </p:txBody>
      </p:sp>
      <p:sp>
        <p:nvSpPr>
          <p:cNvPr id="31748" name="TextBox 25"/>
          <p:cNvSpPr txBox="1">
            <a:spLocks noChangeArrowheads="1"/>
          </p:cNvSpPr>
          <p:nvPr/>
        </p:nvSpPr>
        <p:spPr>
          <a:xfrm>
            <a:off x="795338" y="1524000"/>
            <a:ext cx="84915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585858"/>
                </a:solidFill>
              </a:rPr>
              <a:t>Recommendation</a:t>
            </a:r>
          </a:p>
        </p:txBody>
      </p:sp>
      <p:sp>
        <p:nvSpPr>
          <p:cNvPr id="7"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8 of 10</a:t>
            </a:r>
          </a:p>
        </p:txBody>
      </p:sp>
    </p:spTree>
    <p:extLst>
      <p:ext uri="{BB962C8B-B14F-4D97-AF65-F5344CB8AC3E}">
        <p14:creationId xmlns:p14="http://schemas.microsoft.com/office/powerpoint/2010/main" val="30480875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585858"/>
                </a:solidFill>
              </a:rPr>
              <a:t>Adequate Linkage</a:t>
            </a:r>
          </a:p>
        </p:txBody>
      </p:sp>
      <p:sp>
        <p:nvSpPr>
          <p:cNvPr id="26627" name="Oval 5"/>
          <p:cNvSpPr>
            <a:spLocks noChangeArrowheads="1"/>
          </p:cNvSpPr>
          <p:nvPr/>
        </p:nvSpPr>
        <p:spPr>
          <a:xfrm>
            <a:off x="2740025" y="3944938"/>
            <a:ext cx="325438"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8" name="Oval 6"/>
          <p:cNvSpPr>
            <a:spLocks noChangeArrowheads="1"/>
          </p:cNvSpPr>
          <p:nvPr/>
        </p:nvSpPr>
        <p:spPr>
          <a:xfrm>
            <a:off x="334645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9" name="Oval 7"/>
          <p:cNvSpPr>
            <a:spLocks noChangeArrowheads="1"/>
          </p:cNvSpPr>
          <p:nvPr/>
        </p:nvSpPr>
        <p:spPr>
          <a:xfrm>
            <a:off x="39560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0" name="Oval 8"/>
          <p:cNvSpPr>
            <a:spLocks noChangeArrowheads="1"/>
          </p:cNvSpPr>
          <p:nvPr/>
        </p:nvSpPr>
        <p:spPr>
          <a:xfrm>
            <a:off x="4557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1" name="Oval 9"/>
          <p:cNvSpPr>
            <a:spLocks noChangeArrowheads="1"/>
          </p:cNvSpPr>
          <p:nvPr/>
        </p:nvSpPr>
        <p:spPr>
          <a:xfrm>
            <a:off x="5164138" y="3944938"/>
            <a:ext cx="322262"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2" name="Oval 10"/>
          <p:cNvSpPr>
            <a:spLocks noChangeArrowheads="1"/>
          </p:cNvSpPr>
          <p:nvPr/>
        </p:nvSpPr>
        <p:spPr>
          <a:xfrm>
            <a:off x="57721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3" name="Oval 11"/>
          <p:cNvSpPr>
            <a:spLocks noChangeArrowheads="1"/>
          </p:cNvSpPr>
          <p:nvPr/>
        </p:nvSpPr>
        <p:spPr>
          <a:xfrm>
            <a:off x="6376988"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4" name="Oval 12"/>
          <p:cNvSpPr>
            <a:spLocks noChangeArrowheads="1"/>
          </p:cNvSpPr>
          <p:nvPr/>
        </p:nvSpPr>
        <p:spPr>
          <a:xfrm>
            <a:off x="2144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5" name="Oval 13"/>
          <p:cNvSpPr>
            <a:spLocks noChangeArrowheads="1"/>
          </p:cNvSpPr>
          <p:nvPr/>
        </p:nvSpPr>
        <p:spPr>
          <a:xfrm>
            <a:off x="7588250" y="3944938"/>
            <a:ext cx="322263"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6" name="Oval 14"/>
          <p:cNvSpPr>
            <a:spLocks noChangeArrowheads="1"/>
          </p:cNvSpPr>
          <p:nvPr/>
        </p:nvSpPr>
        <p:spPr>
          <a:xfrm>
            <a:off x="6985000" y="3944938"/>
            <a:ext cx="323850" cy="322262"/>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Tree>
    <p:extLst>
      <p:ext uri="{BB962C8B-B14F-4D97-AF65-F5344CB8AC3E}">
        <p14:creationId xmlns:p14="http://schemas.microsoft.com/office/powerpoint/2010/main" val="10657685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smtClean="0"/>
              <a:t>EPA.gov shows good usability in providing links to related searches which guide visitors to more focused results sets </a:t>
            </a:r>
            <a:r>
              <a:rPr lang="en-US" dirty="0" smtClean="0">
                <a:solidFill>
                  <a:srgbClr val="E1523D"/>
                </a:solidFill>
                <a:sym typeface="Wingdings" pitchFamily="2" charset="2"/>
              </a:rPr>
              <a:t></a:t>
            </a:r>
            <a:r>
              <a:rPr lang="en-US" dirty="0" smtClean="0"/>
              <a:t>. The site can further assist visitors by also providing </a:t>
            </a:r>
            <a:r>
              <a:rPr lang="en-US" dirty="0"/>
              <a:t>links to recent </a:t>
            </a:r>
            <a:r>
              <a:rPr lang="en-US" dirty="0" smtClean="0"/>
              <a:t>searches </a:t>
            </a:r>
            <a:r>
              <a:rPr lang="en-US" dirty="0" smtClean="0">
                <a:solidFill>
                  <a:srgbClr val="E1523D"/>
                </a:solidFill>
                <a:sym typeface="Wingdings" pitchFamily="2" charset="2"/>
              </a:rPr>
              <a:t></a:t>
            </a:r>
            <a:r>
              <a:rPr lang="en-US" dirty="0" smtClean="0"/>
              <a:t>. This feature enables </a:t>
            </a:r>
            <a:r>
              <a:rPr lang="en-US" dirty="0"/>
              <a:t>visitors to retrieve results from previous searches without the hassle of having to remember search terms and enter them into a Search box. </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Adequate Linkage</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9 of 10</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22133" y="3560926"/>
            <a:ext cx="4521630" cy="224973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22132" y="948532"/>
            <a:ext cx="4521631" cy="240925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2131" y="3279154"/>
            <a:ext cx="4521632" cy="15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3159" y="3481870"/>
            <a:ext cx="4510604" cy="15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6109873" y="3711930"/>
            <a:ext cx="903383" cy="1774824"/>
          </a:xfrm>
          <a:prstGeom prst="roundRect">
            <a:avLst>
              <a:gd name="adj" fmla="val 12258"/>
            </a:avLst>
          </a:prstGeom>
          <a:noFill/>
          <a:ln w="28575" algn="ctr">
            <a:solidFill>
              <a:srgbClr val="E1523D"/>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6" name="Group 39"/>
          <p:cNvGrpSpPr/>
          <p:nvPr/>
        </p:nvGrpSpPr>
        <p:grpSpPr>
          <a:xfrm>
            <a:off x="5968585" y="3615091"/>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9" name="Group 42"/>
          <p:cNvGrpSpPr/>
          <p:nvPr/>
        </p:nvGrpSpPr>
        <p:grpSpPr>
          <a:xfrm>
            <a:off x="2795728" y="4188178"/>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
        <p:nvSpPr>
          <p:cNvPr id="5" name="Rounded Rectangle 4"/>
          <p:cNvSpPr/>
          <p:nvPr/>
        </p:nvSpPr>
        <p:spPr bwMode="auto">
          <a:xfrm>
            <a:off x="2937016" y="4381853"/>
            <a:ext cx="3031569" cy="860425"/>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Tree>
    <p:extLst>
      <p:ext uri="{BB962C8B-B14F-4D97-AF65-F5344CB8AC3E}">
        <p14:creationId xmlns:p14="http://schemas.microsoft.com/office/powerpoint/2010/main" val="1070528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smtClean="0"/>
              <a:t>This site provides </a:t>
            </a:r>
            <a:r>
              <a:rPr lang="en-US" dirty="0"/>
              <a:t>access to </a:t>
            </a:r>
            <a:r>
              <a:rPr lang="en-US" dirty="0" smtClean="0"/>
              <a:t>recent searches in a dropdown list. </a:t>
            </a:r>
            <a:r>
              <a:rPr lang="en-US" dirty="0"/>
              <a:t>By tailoring Results pages to include the most recent searches, the site facilitates visitors’ tasks as they retrieve and work with the sites’ content. </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Adequate Linkage</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9 of 10</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26286" y="685800"/>
            <a:ext cx="8083371" cy="5391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bwMode="auto">
          <a:xfrm>
            <a:off x="1210683" y="3558381"/>
            <a:ext cx="1634117" cy="1510546"/>
          </a:xfrm>
          <a:prstGeom prst="roundRect">
            <a:avLst>
              <a:gd name="adj" fmla="val 12406"/>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Tree>
    <p:extLst>
      <p:ext uri="{BB962C8B-B14F-4D97-AF65-F5344CB8AC3E}">
        <p14:creationId xmlns:p14="http://schemas.microsoft.com/office/powerpoint/2010/main" val="3330624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61872" y="1844530"/>
            <a:ext cx="8054975" cy="5130800"/>
          </a:xfrm>
          <a:prstGeom prst="rect">
            <a:avLst/>
          </a:prstGeom>
        </p:spPr>
        <p:txBody>
          <a:bodyPr>
            <a:normAutofit/>
          </a:bodyPr>
          <a:lstStyle/>
          <a:p>
            <a:pPr>
              <a:buFont typeface="Arial" charset="0"/>
              <a:buChar char="˃"/>
            </a:pPr>
            <a:r>
              <a:rPr lang="en-US" dirty="0" smtClean="0">
                <a:solidFill>
                  <a:srgbClr val="585858"/>
                </a:solidFill>
              </a:rPr>
              <a:t>Individual Application</a:t>
            </a:r>
          </a:p>
          <a:p>
            <a:pPr>
              <a:buFont typeface="Arial" charset="0"/>
              <a:buChar char="˃"/>
            </a:pPr>
            <a:r>
              <a:rPr lang="en-US" dirty="0" smtClean="0">
                <a:solidFill>
                  <a:srgbClr val="585858"/>
                </a:solidFill>
              </a:rPr>
              <a:t>Pass/Fail Metric</a:t>
            </a:r>
          </a:p>
          <a:p>
            <a:pPr>
              <a:buFont typeface="Arial" charset="0"/>
              <a:buChar char="˃"/>
            </a:pPr>
            <a:r>
              <a:rPr lang="en-US" dirty="0" smtClean="0">
                <a:solidFill>
                  <a:srgbClr val="585858"/>
                </a:solidFill>
              </a:rPr>
              <a:t>Measures Specific Aspect of Usability</a:t>
            </a:r>
          </a:p>
          <a:p>
            <a:pPr>
              <a:buFont typeface="Arial" charset="0"/>
              <a:buChar char="˃"/>
            </a:pPr>
            <a:r>
              <a:rPr lang="en-US" dirty="0" smtClean="0">
                <a:solidFill>
                  <a:srgbClr val="585858"/>
                </a:solidFill>
              </a:rPr>
              <a:t>Proprietary to ForeSee</a:t>
            </a:r>
          </a:p>
          <a:p>
            <a:pPr>
              <a:buFont typeface="Arial" charset="0"/>
              <a:buChar char="˃"/>
            </a:pPr>
            <a:r>
              <a:rPr lang="en-US" dirty="0" smtClean="0">
                <a:solidFill>
                  <a:srgbClr val="585858"/>
                </a:solidFill>
              </a:rPr>
              <a:t>Website Analysis and External Research</a:t>
            </a:r>
          </a:p>
          <a:p>
            <a:pPr>
              <a:buFont typeface="Arial" charset="0"/>
              <a:buChar char="˃"/>
            </a:pPr>
            <a:r>
              <a:rPr lang="en-US" dirty="0" smtClean="0">
                <a:solidFill>
                  <a:srgbClr val="585858"/>
                </a:solidFill>
              </a:rPr>
              <a:t>Best Practice</a:t>
            </a:r>
          </a:p>
        </p:txBody>
      </p:sp>
      <p:sp>
        <p:nvSpPr>
          <p:cNvPr id="13314" name="Rectangle 2"/>
          <p:cNvSpPr>
            <a:spLocks noGrp="1" noChangeArrowheads="1"/>
          </p:cNvSpPr>
          <p:nvPr>
            <p:ph type="title"/>
          </p:nvPr>
        </p:nvSpPr>
        <p:spPr bwMode="auto">
          <a:xfrm>
            <a:off x="2608899" y="172720"/>
            <a:ext cx="7114223" cy="777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dirty="0" smtClean="0"/>
              <a:t>Usability Indicators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EPA.gov adheres to usability best practices in providing Best Bets links for  frequently requested content </a:t>
            </a:r>
            <a:r>
              <a:rPr lang="en-US" dirty="0">
                <a:solidFill>
                  <a:srgbClr val="E1523D"/>
                </a:solidFill>
                <a:sym typeface="Wingdings" pitchFamily="2" charset="2"/>
              </a:rPr>
              <a:t></a:t>
            </a:r>
            <a:r>
              <a:rPr lang="en-US" dirty="0"/>
              <a:t>. These links help visitors by suggesting popular or </a:t>
            </a:r>
            <a:r>
              <a:rPr lang="en-US"/>
              <a:t>introductory pages </a:t>
            </a:r>
            <a:r>
              <a:rPr lang="en-US" smtClean="0"/>
              <a:t>that </a:t>
            </a:r>
            <a:r>
              <a:rPr lang="en-US" dirty="0"/>
              <a:t>is likely to be of use to many visitors, and ensure it receives the most prominent placement. However, the site fails to provide this feature for all of its top search terms. As shown, Results pages for “radon,” “acid rain,” “mold,” “global warming” and “fracking,” all among the top ten frequently searched terms, do not supply Best Bets links </a:t>
            </a:r>
            <a:r>
              <a:rPr lang="en-US" dirty="0">
                <a:solidFill>
                  <a:srgbClr val="E1523D"/>
                </a:solidFill>
                <a:sym typeface="Wingdings" pitchFamily="2" charset="2"/>
              </a:rPr>
              <a:t></a:t>
            </a:r>
            <a:r>
              <a:rPr lang="en-US">
                <a:solidFill>
                  <a:srgbClr val="E1523D"/>
                </a:solidFill>
                <a:sym typeface="Wingdings" pitchFamily="2" charset="2"/>
              </a:rPr>
              <a:t> </a:t>
            </a:r>
            <a:r>
              <a:rPr lang="en-US" smtClean="0"/>
              <a:t>. </a:t>
            </a:r>
            <a:r>
              <a:rPr lang="en-US" dirty="0"/>
              <a:t>To improve the Search experience for more visitors, EPA.gov must provide Best Bets for all frequently searched terms.</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Adequate Linkage</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9 of 10</a:t>
            </a: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19191" y="671073"/>
            <a:ext cx="4464394" cy="287708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730451" y="2394913"/>
            <a:ext cx="3310208" cy="431801"/>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16223" y="3987580"/>
            <a:ext cx="3701570" cy="2088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85521" y="3667266"/>
            <a:ext cx="3701571" cy="195625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154819" y="3296194"/>
            <a:ext cx="3645243" cy="196085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052031" y="2903054"/>
            <a:ext cx="3783896" cy="197195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935171" y="2507307"/>
            <a:ext cx="3388217" cy="200881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186399" name="Group 42"/>
          <p:cNvGrpSpPr/>
          <p:nvPr/>
        </p:nvGrpSpPr>
        <p:grpSpPr>
          <a:xfrm>
            <a:off x="589162" y="2239863"/>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
        <p:nvSpPr>
          <p:cNvPr id="3" name="Rounded Rectangle 2"/>
          <p:cNvSpPr/>
          <p:nvPr/>
        </p:nvSpPr>
        <p:spPr bwMode="auto">
          <a:xfrm>
            <a:off x="2416223" y="5267761"/>
            <a:ext cx="869298" cy="240864"/>
          </a:xfrm>
          <a:prstGeom prst="roundRect">
            <a:avLst/>
          </a:prstGeom>
          <a:noFill/>
          <a:ln w="28575" algn="ctr">
            <a:solidFill>
              <a:srgbClr val="E1523D"/>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4" name="Rounded Rectangle 43"/>
          <p:cNvSpPr/>
          <p:nvPr/>
        </p:nvSpPr>
        <p:spPr bwMode="auto">
          <a:xfrm>
            <a:off x="3285521" y="4975810"/>
            <a:ext cx="869298" cy="240864"/>
          </a:xfrm>
          <a:prstGeom prst="roundRect">
            <a:avLst/>
          </a:prstGeom>
          <a:noFill/>
          <a:ln w="28575" algn="ctr">
            <a:solidFill>
              <a:srgbClr val="E1523D"/>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5" name="Rounded Rectangle 44"/>
          <p:cNvSpPr/>
          <p:nvPr/>
        </p:nvSpPr>
        <p:spPr bwMode="auto">
          <a:xfrm>
            <a:off x="4172319" y="4645392"/>
            <a:ext cx="869298" cy="240864"/>
          </a:xfrm>
          <a:prstGeom prst="roundRect">
            <a:avLst/>
          </a:prstGeom>
          <a:noFill/>
          <a:ln w="28575" algn="ctr">
            <a:solidFill>
              <a:srgbClr val="E1523D"/>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6" name="Rounded Rectangle 45"/>
          <p:cNvSpPr/>
          <p:nvPr/>
        </p:nvSpPr>
        <p:spPr bwMode="auto">
          <a:xfrm>
            <a:off x="5078748" y="4276622"/>
            <a:ext cx="869298" cy="236541"/>
          </a:xfrm>
          <a:prstGeom prst="roundRect">
            <a:avLst/>
          </a:prstGeom>
          <a:noFill/>
          <a:ln w="28575" algn="ctr">
            <a:solidFill>
              <a:srgbClr val="E1523D"/>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sp>
        <p:nvSpPr>
          <p:cNvPr id="47" name="Rounded Rectangle 46"/>
          <p:cNvSpPr/>
          <p:nvPr/>
        </p:nvSpPr>
        <p:spPr bwMode="auto">
          <a:xfrm>
            <a:off x="5977440" y="3548159"/>
            <a:ext cx="869298" cy="240864"/>
          </a:xfrm>
          <a:prstGeom prst="roundRect">
            <a:avLst/>
          </a:prstGeom>
          <a:noFill/>
          <a:ln w="28575" algn="ctr">
            <a:solidFill>
              <a:srgbClr val="E1523D"/>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0" name="Group 9"/>
          <p:cNvGrpSpPr/>
          <p:nvPr/>
        </p:nvGrpSpPr>
        <p:grpSpPr>
          <a:xfrm>
            <a:off x="2850872" y="2826714"/>
            <a:ext cx="3702328" cy="1438792"/>
            <a:chOff x="2657306" y="2095210"/>
            <a:chExt cx="3702328" cy="1438792"/>
          </a:xfrm>
        </p:grpSpPr>
        <p:grpSp>
          <p:nvGrpSpPr>
            <p:cNvPr id="186396" name="Group 39"/>
            <p:cNvGrpSpPr/>
            <p:nvPr/>
          </p:nvGrpSpPr>
          <p:grpSpPr>
            <a:xfrm>
              <a:off x="4543188" y="2935513"/>
              <a:ext cx="876303" cy="598489"/>
              <a:chOff x="627" y="1635"/>
              <a:chExt cx="552" cy="377"/>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627" y="1635"/>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cxnSp>
          <p:nvCxnSpPr>
            <p:cNvPr id="7" name="Straight Arrow Connector 6"/>
            <p:cNvCxnSpPr>
              <a:stCxn id="186398" idx="3"/>
            </p:cNvCxnSpPr>
            <p:nvPr/>
          </p:nvCxnSpPr>
          <p:spPr bwMode="auto">
            <a:xfrm flipV="1">
              <a:off x="4825764" y="2095210"/>
              <a:ext cx="1533870" cy="1030804"/>
            </a:xfrm>
            <a:prstGeom prst="straightConnector1">
              <a:avLst/>
            </a:prstGeom>
            <a:noFill/>
            <a:ln w="28575" cap="flat" cmpd="sng" algn="ctr">
              <a:solidFill>
                <a:srgbClr val="E5523D"/>
              </a:solidFill>
              <a:prstDash val="solid"/>
              <a:round/>
              <a:headEnd type="none" w="med" len="med"/>
              <a:tailEnd type="arrow"/>
            </a:ln>
            <a:effectLst/>
          </p:spPr>
        </p:cxnSp>
        <p:cxnSp>
          <p:nvCxnSpPr>
            <p:cNvPr id="9" name="Straight Arrow Connector 8"/>
            <p:cNvCxnSpPr>
              <a:stCxn id="186398" idx="1"/>
            </p:cNvCxnSpPr>
            <p:nvPr/>
          </p:nvCxnSpPr>
          <p:spPr bwMode="auto">
            <a:xfrm flipH="1">
              <a:off x="2657306" y="3126014"/>
              <a:ext cx="1885882" cy="311150"/>
            </a:xfrm>
            <a:prstGeom prst="straightConnector1">
              <a:avLst/>
            </a:prstGeom>
            <a:noFill/>
            <a:ln w="28575" cap="flat" cmpd="sng" algn="ctr">
              <a:solidFill>
                <a:srgbClr val="E5523D"/>
              </a:solidFill>
              <a:prstDash val="solid"/>
              <a:round/>
              <a:headEnd type="none" w="med" len="med"/>
              <a:tailEnd type="arrow"/>
            </a:ln>
            <a:effectLst/>
          </p:spPr>
        </p:cxnSp>
      </p:grpSp>
    </p:spTree>
    <p:extLst>
      <p:ext uri="{BB962C8B-B14F-4D97-AF65-F5344CB8AC3E}">
        <p14:creationId xmlns:p14="http://schemas.microsoft.com/office/powerpoint/2010/main" val="4223643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Provide links to recent searches</a:t>
            </a:r>
            <a:r>
              <a:rPr lang="en-US" dirty="0"/>
              <a:t> </a:t>
            </a:r>
            <a:r>
              <a:rPr lang="en-US" dirty="0" smtClean="0"/>
              <a:t>on the </a:t>
            </a:r>
            <a:r>
              <a:rPr lang="en-US" dirty="0"/>
              <a:t>Results </a:t>
            </a:r>
            <a:r>
              <a:rPr lang="en-US" dirty="0" smtClean="0"/>
              <a:t>page.</a:t>
            </a:r>
            <a:r>
              <a:rPr lang="en-US" dirty="0"/>
              <a:t>
Provide </a:t>
            </a:r>
            <a:r>
              <a:rPr lang="en-US" dirty="0" smtClean="0"/>
              <a:t>Best Bets for frequently searched terms. </a:t>
            </a:r>
            <a:endParaRPr lang="en-US" dirty="0"/>
          </a:p>
        </p:txBody>
      </p:sp>
      <p:sp>
        <p:nvSpPr>
          <p:cNvPr id="31746" name="Rectangle 25"/>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mtClean="0"/>
              <a:t>Adequate Linkage</a:t>
            </a:r>
          </a:p>
        </p:txBody>
      </p:sp>
      <p:sp>
        <p:nvSpPr>
          <p:cNvPr id="31748" name="TextBox 25"/>
          <p:cNvSpPr txBox="1">
            <a:spLocks noChangeArrowheads="1"/>
          </p:cNvSpPr>
          <p:nvPr/>
        </p:nvSpPr>
        <p:spPr>
          <a:xfrm>
            <a:off x="795338" y="1524000"/>
            <a:ext cx="84915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585858"/>
                </a:solidFill>
              </a:rPr>
              <a:t>Recommendation</a:t>
            </a:r>
          </a:p>
        </p:txBody>
      </p:sp>
      <p:sp>
        <p:nvSpPr>
          <p:cNvPr id="7"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9 of 10</a:t>
            </a:r>
          </a:p>
        </p:txBody>
      </p:sp>
    </p:spTree>
    <p:extLst>
      <p:ext uri="{BB962C8B-B14F-4D97-AF65-F5344CB8AC3E}">
        <p14:creationId xmlns:p14="http://schemas.microsoft.com/office/powerpoint/2010/main" val="34673364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585858"/>
                </a:solidFill>
              </a:rPr>
              <a:t>Better Search Suggestions</a:t>
            </a:r>
          </a:p>
        </p:txBody>
      </p:sp>
      <p:sp>
        <p:nvSpPr>
          <p:cNvPr id="26627" name="Oval 5"/>
          <p:cNvSpPr>
            <a:spLocks noChangeArrowheads="1"/>
          </p:cNvSpPr>
          <p:nvPr/>
        </p:nvSpPr>
        <p:spPr>
          <a:xfrm>
            <a:off x="2740025" y="3944938"/>
            <a:ext cx="325438"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8" name="Oval 6"/>
          <p:cNvSpPr>
            <a:spLocks noChangeArrowheads="1"/>
          </p:cNvSpPr>
          <p:nvPr/>
        </p:nvSpPr>
        <p:spPr>
          <a:xfrm>
            <a:off x="334645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29" name="Oval 7"/>
          <p:cNvSpPr>
            <a:spLocks noChangeArrowheads="1"/>
          </p:cNvSpPr>
          <p:nvPr/>
        </p:nvSpPr>
        <p:spPr>
          <a:xfrm>
            <a:off x="39560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0" name="Oval 8"/>
          <p:cNvSpPr>
            <a:spLocks noChangeArrowheads="1"/>
          </p:cNvSpPr>
          <p:nvPr/>
        </p:nvSpPr>
        <p:spPr>
          <a:xfrm>
            <a:off x="4557713"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1" name="Oval 9"/>
          <p:cNvSpPr>
            <a:spLocks noChangeArrowheads="1"/>
          </p:cNvSpPr>
          <p:nvPr/>
        </p:nvSpPr>
        <p:spPr>
          <a:xfrm>
            <a:off x="5164138" y="3944938"/>
            <a:ext cx="322262"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2" name="Oval 10"/>
          <p:cNvSpPr>
            <a:spLocks noChangeArrowheads="1"/>
          </p:cNvSpPr>
          <p:nvPr/>
        </p:nvSpPr>
        <p:spPr>
          <a:xfrm>
            <a:off x="5772150" y="3944938"/>
            <a:ext cx="320675"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3" name="Oval 11"/>
          <p:cNvSpPr>
            <a:spLocks noChangeArrowheads="1"/>
          </p:cNvSpPr>
          <p:nvPr/>
        </p:nvSpPr>
        <p:spPr>
          <a:xfrm>
            <a:off x="6376988"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4" name="Oval 12"/>
          <p:cNvSpPr>
            <a:spLocks noChangeArrowheads="1"/>
          </p:cNvSpPr>
          <p:nvPr/>
        </p:nvSpPr>
        <p:spPr>
          <a:xfrm>
            <a:off x="6985000" y="3944938"/>
            <a:ext cx="323850"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5" name="Oval 13"/>
          <p:cNvSpPr>
            <a:spLocks noChangeArrowheads="1"/>
          </p:cNvSpPr>
          <p:nvPr/>
        </p:nvSpPr>
        <p:spPr>
          <a:xfrm>
            <a:off x="2144713" y="3944938"/>
            <a:ext cx="322263" cy="322262"/>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
        <p:nvSpPr>
          <p:cNvPr id="26636" name="Oval 14"/>
          <p:cNvSpPr>
            <a:spLocks noChangeArrowheads="1"/>
          </p:cNvSpPr>
          <p:nvPr/>
        </p:nvSpPr>
        <p:spPr>
          <a:xfrm>
            <a:off x="7588250" y="3944938"/>
            <a:ext cx="323850" cy="322262"/>
          </a:xfrm>
          <a:prstGeom prst="ellipse">
            <a:avLst/>
          </a:prstGeom>
          <a:solidFill>
            <a:srgbClr val="E1523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9" tIns="45715" rIns="91429" bIns="45715" anchor="ctr"/>
          <a:lstStyle/>
          <a:p>
            <a:endParaRPr lang="en-US">
              <a:solidFill>
                <a:srgbClr val="000000"/>
              </a:solidFill>
            </a:endParaRPr>
          </a:p>
        </p:txBody>
      </p:sp>
    </p:spTree>
    <p:extLst>
      <p:ext uri="{BB962C8B-B14F-4D97-AF65-F5344CB8AC3E}">
        <p14:creationId xmlns:p14="http://schemas.microsoft.com/office/powerpoint/2010/main" val="33065787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smtClean="0"/>
              <a:t>When </a:t>
            </a:r>
            <a:r>
              <a:rPr lang="en-US" dirty="0"/>
              <a:t>visitors receive a No Results page, they should be provided with as much assistance as possible to ensure they have a successful subsequent search. EPA.gov </a:t>
            </a:r>
            <a:r>
              <a:rPr lang="en-US" dirty="0" smtClean="0"/>
              <a:t>shows good usability in recommending similar search terms. However, Search must ensure that these Did you mean? links lead to actual results pages. As shown, a suggested link generates a second No Results page</a:t>
            </a:r>
            <a:r>
              <a:rPr lang="en-US" dirty="0">
                <a:solidFill>
                  <a:srgbClr val="E1523D"/>
                </a:solidFill>
                <a:sym typeface="Wingdings" pitchFamily="2" charset="2"/>
              </a:rPr>
              <a:t> </a:t>
            </a:r>
            <a:r>
              <a:rPr lang="en-US" dirty="0" smtClean="0"/>
              <a:t> with more related searches</a:t>
            </a:r>
            <a:r>
              <a:rPr lang="en-US" dirty="0">
                <a:solidFill>
                  <a:srgbClr val="E1523D"/>
                </a:solidFill>
                <a:sym typeface="Wingdings" pitchFamily="2" charset="2"/>
              </a:rPr>
              <a:t> </a:t>
            </a:r>
            <a:r>
              <a:rPr lang="en-US" dirty="0" smtClean="0"/>
              <a:t>. This requires extra clicks to reach content. Instead these search terms should be presented on the first No Results page.</a:t>
            </a:r>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Better Search Suggestions</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10 of 10</a:t>
            </a: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425" y="690398"/>
            <a:ext cx="7007444" cy="279476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40523" y="3449638"/>
            <a:ext cx="7277762" cy="259883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968829" y="2019300"/>
            <a:ext cx="1730828" cy="284163"/>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cxnSp>
        <p:nvCxnSpPr>
          <p:cNvPr id="5" name="Straight Arrow Connector 4"/>
          <p:cNvCxnSpPr>
            <a:stCxn id="2" idx="2"/>
          </p:cNvCxnSpPr>
          <p:nvPr/>
        </p:nvCxnSpPr>
        <p:spPr bwMode="auto">
          <a:xfrm>
            <a:off x="1834243" y="2303463"/>
            <a:ext cx="1910443" cy="1527175"/>
          </a:xfrm>
          <a:prstGeom prst="straightConnector1">
            <a:avLst/>
          </a:prstGeom>
          <a:noFill/>
          <a:ln w="28575" cap="flat" cmpd="sng" algn="ctr">
            <a:solidFill>
              <a:srgbClr val="E5523D"/>
            </a:solidFill>
            <a:prstDash val="solid"/>
            <a:round/>
            <a:headEnd type="none" w="med" len="med"/>
            <a:tailEnd type="arrow"/>
          </a:ln>
          <a:effectLst/>
        </p:spPr>
      </p:cxnSp>
      <p:sp>
        <p:nvSpPr>
          <p:cNvPr id="6" name="Rounded Rectangle 5"/>
          <p:cNvSpPr/>
          <p:nvPr/>
        </p:nvSpPr>
        <p:spPr bwMode="auto">
          <a:xfrm>
            <a:off x="2079171" y="5073650"/>
            <a:ext cx="4865915" cy="793750"/>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9" name="Group 42"/>
          <p:cNvGrpSpPr/>
          <p:nvPr/>
        </p:nvGrpSpPr>
        <p:grpSpPr>
          <a:xfrm>
            <a:off x="2648176" y="2873376"/>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186396" name="Group 39"/>
          <p:cNvGrpSpPr/>
          <p:nvPr/>
        </p:nvGrpSpPr>
        <p:grpSpPr>
          <a:xfrm>
            <a:off x="1913763" y="5143540"/>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15328547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smtClean="0"/>
              <a:t>In addition, Search can further assist visitors to recover from an unsuccessful query by providing explicit </a:t>
            </a:r>
            <a:r>
              <a:rPr lang="en-US" dirty="0"/>
              <a:t>suggestions </a:t>
            </a:r>
            <a:r>
              <a:rPr lang="en-US" dirty="0" smtClean="0"/>
              <a:t>for improving the query such </a:t>
            </a:r>
            <a:r>
              <a:rPr lang="en-US" dirty="0"/>
              <a:t>as checking for spelling mistakes or </a:t>
            </a:r>
            <a:r>
              <a:rPr lang="en-US" dirty="0" smtClean="0"/>
              <a:t>using a broader term</a:t>
            </a:r>
            <a:r>
              <a:rPr lang="en-US" dirty="0">
                <a:solidFill>
                  <a:srgbClr val="E1523D"/>
                </a:solidFill>
                <a:sym typeface="Wingdings" pitchFamily="2" charset="2"/>
              </a:rPr>
              <a:t></a:t>
            </a:r>
            <a:r>
              <a:rPr lang="en-US" dirty="0" smtClean="0"/>
              <a:t>. Furthermore, the Contact EPA page offers extensive resources which may benefit visitors who are unable to locate information through Search. However the small size </a:t>
            </a:r>
            <a:r>
              <a:rPr lang="en-US" dirty="0"/>
              <a:t>of the link </a:t>
            </a:r>
            <a:r>
              <a:rPr lang="en-US" dirty="0" smtClean="0"/>
              <a:t>and its location at the edge of the page risks that visitors will overlook it and miss out on the assistance offered there</a:t>
            </a:r>
            <a:r>
              <a:rPr lang="en-US" dirty="0" smtClean="0">
                <a:solidFill>
                  <a:srgbClr val="E1523D"/>
                </a:solidFill>
                <a:sym typeface="Wingdings" pitchFamily="2" charset="2"/>
              </a:rPr>
              <a:t></a:t>
            </a:r>
            <a:r>
              <a:rPr lang="en-US" dirty="0" smtClean="0"/>
              <a:t>. Instead the site can relocate the link to a more prominent  place in the center of the page near the No Results message.</a:t>
            </a:r>
            <a:endParaRPr lang="en-US" dirty="0"/>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Better Search Suggestions</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10 of 10</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57088" y="698587"/>
            <a:ext cx="6734175" cy="271435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bwMode="auto">
          <a:xfrm>
            <a:off x="6506286" y="698587"/>
            <a:ext cx="570070" cy="250474"/>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076355" y="1155700"/>
            <a:ext cx="2239041" cy="4921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a:stCxn id="3" idx="2"/>
          </p:cNvCxnSpPr>
          <p:nvPr/>
        </p:nvCxnSpPr>
        <p:spPr bwMode="auto">
          <a:xfrm>
            <a:off x="6791321" y="949061"/>
            <a:ext cx="964146" cy="2855295"/>
          </a:xfrm>
          <a:prstGeom prst="straightConnector1">
            <a:avLst/>
          </a:prstGeom>
          <a:noFill/>
          <a:ln w="28575" cap="flat" cmpd="sng" algn="ctr">
            <a:solidFill>
              <a:srgbClr val="E5523D"/>
            </a:solidFill>
            <a:prstDash val="solid"/>
            <a:round/>
            <a:headEnd type="none" w="med" len="med"/>
            <a:tailEnd type="arrow"/>
          </a:ln>
          <a:effectLst/>
        </p:spPr>
      </p:cxnSp>
      <p:sp>
        <p:nvSpPr>
          <p:cNvPr id="7" name="Rounded Rectangle 6"/>
          <p:cNvSpPr/>
          <p:nvPr/>
        </p:nvSpPr>
        <p:spPr bwMode="auto">
          <a:xfrm>
            <a:off x="3510492" y="1762254"/>
            <a:ext cx="1930400" cy="428977"/>
          </a:xfrm>
          <a:prstGeom prst="roundRect">
            <a:avLst/>
          </a:prstGeom>
          <a:noFill/>
          <a:ln w="28575" algn="ctr">
            <a:solidFill>
              <a:srgbClr val="E1523D"/>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grpSp>
        <p:nvGrpSpPr>
          <p:cNvPr id="45" name="Group 42"/>
          <p:cNvGrpSpPr/>
          <p:nvPr/>
        </p:nvGrpSpPr>
        <p:grpSpPr>
          <a:xfrm>
            <a:off x="3369204" y="1614640"/>
            <a:ext cx="282575" cy="381000"/>
            <a:chOff x="810" y="1833"/>
            <a:chExt cx="178" cy="240"/>
          </a:xfrm>
        </p:grpSpPr>
        <p:sp>
          <p:nvSpPr>
            <p:cNvPr id="46"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47"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grpSp>
        <p:nvGrpSpPr>
          <p:cNvPr id="48" name="Group 39"/>
          <p:cNvGrpSpPr/>
          <p:nvPr/>
        </p:nvGrpSpPr>
        <p:grpSpPr>
          <a:xfrm>
            <a:off x="6309436" y="545796"/>
            <a:ext cx="282575" cy="381000"/>
            <a:chOff x="1019" y="1833"/>
            <a:chExt cx="178" cy="240"/>
          </a:xfrm>
        </p:grpSpPr>
        <p:sp>
          <p:nvSpPr>
            <p:cNvPr id="49"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50"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32153821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smtClean="0"/>
              <a:t>This site </a:t>
            </a:r>
            <a:r>
              <a:rPr lang="en-US" dirty="0"/>
              <a:t>assists visitors by recommending tips for a successful search </a:t>
            </a:r>
            <a:r>
              <a:rPr lang="en-US" dirty="0" smtClean="0">
                <a:solidFill>
                  <a:srgbClr val="E1523D"/>
                </a:solidFill>
                <a:sym typeface="Wingdings" pitchFamily="2" charset="2"/>
              </a:rPr>
              <a:t> </a:t>
            </a:r>
            <a:r>
              <a:rPr lang="en-US" dirty="0" smtClean="0"/>
              <a:t>and </a:t>
            </a:r>
            <a:r>
              <a:rPr lang="en-US" dirty="0"/>
              <a:t>prominently placing the Contact Us link near the No Results message </a:t>
            </a:r>
            <a:r>
              <a:rPr lang="en-US" dirty="0" smtClean="0">
                <a:solidFill>
                  <a:srgbClr val="E1523D"/>
                </a:solidFill>
                <a:sym typeface="Wingdings" pitchFamily="2" charset="2"/>
              </a:rPr>
              <a:t></a:t>
            </a:r>
            <a:r>
              <a:rPr lang="en-US" dirty="0" smtClean="0"/>
              <a:t>.</a:t>
            </a:r>
            <a:endParaRPr lang="en-US" dirty="0"/>
          </a:p>
          <a:p>
            <a:endParaRPr lang="en-US" dirty="0"/>
          </a:p>
          <a:p>
            <a:r>
              <a:rPr lang="en-US" dirty="0"/>
              <a:t>
</a:t>
            </a:r>
          </a:p>
        </p:txBody>
      </p:sp>
      <p:sp>
        <p:nvSpPr>
          <p:cNvPr id="186371" name="Rectangle 3"/>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t>Better Search Suggestions</a:t>
            </a:r>
          </a:p>
        </p:txBody>
      </p:sp>
      <p:sp>
        <p:nvSpPr>
          <p:cNvPr id="39"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10 of 10</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47784" y="1504169"/>
            <a:ext cx="7923212" cy="419734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3804355" y="3976334"/>
            <a:ext cx="3856876" cy="1050164"/>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pPr algn="ctr"/>
            <a:endParaRPr lang="en-US"/>
          </a:p>
        </p:txBody>
      </p:sp>
      <p:grpSp>
        <p:nvGrpSpPr>
          <p:cNvPr id="186399" name="Group 42"/>
          <p:cNvGrpSpPr/>
          <p:nvPr/>
        </p:nvGrpSpPr>
        <p:grpSpPr>
          <a:xfrm>
            <a:off x="3700109" y="3828169"/>
            <a:ext cx="282575" cy="381000"/>
            <a:chOff x="810" y="1833"/>
            <a:chExt cx="178" cy="240"/>
          </a:xfrm>
        </p:grpSpPr>
        <p:sp>
          <p:nvSpPr>
            <p:cNvPr id="186400" name="Oval 43"/>
            <p:cNvSpPr>
              <a:spLocks noChangeArrowheads="1"/>
            </p:cNvSpPr>
            <p:nvPr/>
          </p:nvSpPr>
          <p:spPr>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401" name="Text Box 44"/>
            <p:cNvSpPr txBox="1">
              <a:spLocks noChangeArrowheads="1"/>
            </p:cNvSpPr>
            <p:nvPr/>
          </p:nvSpPr>
          <p:spPr>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
        <p:nvSpPr>
          <p:cNvPr id="3" name="Rounded Rectangle 2"/>
          <p:cNvSpPr/>
          <p:nvPr/>
        </p:nvSpPr>
        <p:spPr bwMode="auto">
          <a:xfrm>
            <a:off x="1477522" y="3665968"/>
            <a:ext cx="975606" cy="319112"/>
          </a:xfrm>
          <a:prstGeom prst="roundRect">
            <a:avLst/>
          </a:prstGeom>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p:spPr>
        <p:txBody>
          <a:bodyPr wrap="none" lIns="91429" tIns="45715" rIns="91429" bIns="45715" rtlCol="0" anchor="ctr"/>
          <a:lstStyle/>
          <a:p>
            <a:endParaRPr lang="en-US"/>
          </a:p>
        </p:txBody>
      </p:sp>
      <p:grpSp>
        <p:nvGrpSpPr>
          <p:cNvPr id="186396" name="Group 39"/>
          <p:cNvGrpSpPr/>
          <p:nvPr/>
        </p:nvGrpSpPr>
        <p:grpSpPr>
          <a:xfrm>
            <a:off x="1336234" y="3444524"/>
            <a:ext cx="282575" cy="381000"/>
            <a:chOff x="1019" y="1833"/>
            <a:chExt cx="178" cy="240"/>
          </a:xfrm>
        </p:grpSpPr>
        <p:sp>
          <p:nvSpPr>
            <p:cNvPr id="186397" name="Oval 40"/>
            <p:cNvSpPr>
              <a:spLocks noChangeArrowheads="1"/>
            </p:cNvSpPr>
            <p:nvPr/>
          </p:nvSpPr>
          <p:spPr>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1523D"/>
                </a:solidFill>
              </a:endParaRPr>
            </a:p>
          </p:txBody>
        </p:sp>
        <p:sp>
          <p:nvSpPr>
            <p:cNvPr id="186398" name="Text Box 41"/>
            <p:cNvSpPr txBox="1">
              <a:spLocks noChangeArrowheads="1"/>
            </p:cNvSpPr>
            <p:nvPr/>
          </p:nvSpPr>
          <p:spPr>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dirty="0">
                  <a:solidFill>
                    <a:srgbClr val="E1523D"/>
                  </a:solidFill>
                  <a:latin typeface="Times New Roman" pitchFamily="18" charset="0"/>
                  <a:sym typeface="Wingdings" pitchFamily="2" charset="2"/>
                </a:rPr>
                <a:t></a:t>
              </a:r>
              <a:endParaRPr lang="en-US" sz="2500" dirty="0">
                <a:solidFill>
                  <a:srgbClr val="E1523D"/>
                </a:solidFill>
              </a:endParaRPr>
            </a:p>
          </p:txBody>
        </p:sp>
      </p:grpSp>
    </p:spTree>
    <p:extLst>
      <p:ext uri="{BB962C8B-B14F-4D97-AF65-F5344CB8AC3E}">
        <p14:creationId xmlns:p14="http://schemas.microsoft.com/office/powerpoint/2010/main" val="31120599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Ensure suggested search terms link to results pages.</a:t>
            </a:r>
          </a:p>
          <a:p>
            <a:r>
              <a:rPr lang="en-US" dirty="0" smtClean="0"/>
              <a:t>Add </a:t>
            </a:r>
            <a:r>
              <a:rPr lang="en-US" dirty="0"/>
              <a:t>suggestions for conducting a better </a:t>
            </a:r>
            <a:r>
              <a:rPr lang="en-US" dirty="0" smtClean="0"/>
              <a:t>Search.</a:t>
            </a:r>
          </a:p>
          <a:p>
            <a:r>
              <a:rPr lang="en-US" dirty="0" smtClean="0"/>
              <a:t>Move the Contact Us link to the center of the No Results pages.</a:t>
            </a:r>
            <a:endParaRPr lang="en-US" dirty="0"/>
          </a:p>
        </p:txBody>
      </p:sp>
      <p:sp>
        <p:nvSpPr>
          <p:cNvPr id="31746" name="Rectangle 25"/>
          <p:cNvSpPr>
            <a:spLocks noGrp="1" noChangeArrowheads="1"/>
          </p:cNvSpPr>
          <p:nvPr>
            <p:ph type="title"/>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mtClean="0"/>
              <a:t>Better Search Suggestions</a:t>
            </a:r>
          </a:p>
        </p:txBody>
      </p:sp>
      <p:sp>
        <p:nvSpPr>
          <p:cNvPr id="31748" name="TextBox 25"/>
          <p:cNvSpPr txBox="1">
            <a:spLocks noChangeArrowheads="1"/>
          </p:cNvSpPr>
          <p:nvPr/>
        </p:nvSpPr>
        <p:spPr>
          <a:xfrm>
            <a:off x="795338" y="1524000"/>
            <a:ext cx="849153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500" b="1">
                <a:solidFill>
                  <a:srgbClr val="585858"/>
                </a:solidFill>
              </a:rPr>
              <a:t>Recommendation</a:t>
            </a:r>
          </a:p>
        </p:txBody>
      </p:sp>
      <p:sp>
        <p:nvSpPr>
          <p:cNvPr id="7" name="Text Box 77"/>
          <p:cNvSpPr txBox="1">
            <a:spLocks noChangeArrowheads="1"/>
          </p:cNvSpPr>
          <p:nvPr/>
        </p:nvSpPr>
        <p:spPr>
          <a:xfrm>
            <a:off x="8011187" y="199215"/>
            <a:ext cx="191961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000">
                <a:solidFill>
                  <a:schemeClr val="tx1"/>
                </a:solidFill>
                <a:latin typeface="Arial" charset="0"/>
                <a:cs typeface="Arial" charset="0"/>
              </a:defRPr>
            </a:lvl1pPr>
            <a:lvl2pPr marL="742950" indent="-285750" algn="l" eaLnBrk="0" hangingPunct="0">
              <a:defRPr sz="2000">
                <a:solidFill>
                  <a:schemeClr val="tx1"/>
                </a:solidFill>
                <a:latin typeface="Arial" charset="0"/>
                <a:cs typeface="Arial" charset="0"/>
              </a:defRPr>
            </a:lvl2pPr>
            <a:lvl3pPr marL="1143000" indent="-228600" algn="l" eaLnBrk="0" hangingPunct="0">
              <a:defRPr sz="2000">
                <a:solidFill>
                  <a:schemeClr val="tx1"/>
                </a:solidFill>
                <a:latin typeface="Arial" charset="0"/>
                <a:cs typeface="Arial" charset="0"/>
              </a:defRPr>
            </a:lvl3pPr>
            <a:lvl4pPr marL="1600200" indent="-228600" algn="l" eaLnBrk="0" hangingPunct="0">
              <a:defRPr sz="2000">
                <a:solidFill>
                  <a:schemeClr val="tx1"/>
                </a:solidFill>
                <a:latin typeface="Arial" charset="0"/>
                <a:cs typeface="Arial" charset="0"/>
              </a:defRPr>
            </a:lvl4pPr>
            <a:lvl5pPr marL="2057400" indent="-228600" algn="l"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400">
                <a:solidFill>
                  <a:srgbClr val="FFFFFF"/>
                </a:solidFill>
              </a:rPr>
              <a:t>Issue 10 of 10</a:t>
            </a:r>
          </a:p>
        </p:txBody>
      </p:sp>
    </p:spTree>
    <p:extLst>
      <p:ext uri="{BB962C8B-B14F-4D97-AF65-F5344CB8AC3E}">
        <p14:creationId xmlns:p14="http://schemas.microsoft.com/office/powerpoint/2010/main" val="15402325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sz="3600" dirty="0" smtClean="0">
                <a:solidFill>
                  <a:srgbClr val="404040"/>
                </a:solidFill>
                <a:latin typeface="Arial" charset="0"/>
                <a:cs typeface="Arial" charset="0"/>
              </a:rPr>
              <a:t>Agenda</a:t>
            </a:r>
          </a:p>
        </p:txBody>
      </p:sp>
      <p:sp>
        <p:nvSpPr>
          <p:cNvPr id="79875" name="Text Placeholder 9"/>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Font typeface="Arial" charset="0"/>
              <a:buChar char="˃"/>
            </a:pPr>
            <a:r>
              <a:rPr lang="en-US" sz="2800" dirty="0" smtClean="0">
                <a:solidFill>
                  <a:srgbClr val="7F7F7F"/>
                </a:solidFill>
                <a:latin typeface="Arial" charset="0"/>
                <a:cs typeface="Arial" charset="0"/>
              </a:rPr>
              <a:t>Overview of Usability Audit Review</a:t>
            </a:r>
          </a:p>
          <a:p>
            <a:pPr eaLnBrk="1" hangingPunct="1">
              <a:buFont typeface="Arial" charset="0"/>
              <a:buChar char="˃"/>
            </a:pPr>
            <a:r>
              <a:rPr lang="en-US" sz="2800" dirty="0" smtClean="0">
                <a:solidFill>
                  <a:srgbClr val="7F7F7F"/>
                </a:solidFill>
                <a:latin typeface="Arial" charset="0"/>
                <a:cs typeface="Arial" charset="0"/>
              </a:rPr>
              <a:t>Specifications and Scope</a:t>
            </a:r>
          </a:p>
          <a:p>
            <a:pPr eaLnBrk="1" hangingPunct="1">
              <a:buFont typeface="Arial" charset="0"/>
              <a:buChar char="˃"/>
            </a:pPr>
            <a:r>
              <a:rPr lang="en-US" sz="2800" dirty="0" smtClean="0">
                <a:solidFill>
                  <a:srgbClr val="7F7F7F"/>
                </a:solidFill>
                <a:latin typeface="Arial" charset="0"/>
                <a:cs typeface="Arial" charset="0"/>
              </a:rPr>
              <a:t>Usability Compliance Rating</a:t>
            </a:r>
          </a:p>
          <a:p>
            <a:pPr eaLnBrk="1" hangingPunct="1">
              <a:buFont typeface="Arial" charset="0"/>
              <a:buChar char="˃"/>
            </a:pPr>
            <a:r>
              <a:rPr lang="en-US" sz="2800" dirty="0" smtClean="0">
                <a:solidFill>
                  <a:srgbClr val="7F7F7F"/>
                </a:solidFill>
                <a:latin typeface="Arial" charset="0"/>
                <a:cs typeface="Arial" charset="0"/>
              </a:rPr>
              <a:t>Top 10 Critical Usability Issues</a:t>
            </a:r>
          </a:p>
          <a:p>
            <a:pPr eaLnBrk="1" hangingPunct="1">
              <a:buFont typeface="Arial" charset="0"/>
              <a:buChar char="˃"/>
            </a:pPr>
            <a:r>
              <a:rPr lang="en-US" sz="2800" b="1" dirty="0" smtClean="0">
                <a:solidFill>
                  <a:srgbClr val="009CDE"/>
                </a:solidFill>
                <a:latin typeface="Arial" charset="0"/>
                <a:cs typeface="Arial" charset="0"/>
              </a:rPr>
              <a:t>Bottom Line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nSpc>
                <a:spcPct val="100000"/>
              </a:lnSpc>
              <a:spcBef>
                <a:spcPts val="0"/>
              </a:spcBef>
              <a:spcAft>
                <a:spcPts val="1800"/>
              </a:spcAft>
              <a:buNone/>
            </a:pPr>
            <a:r>
              <a:rPr lang="en-US" dirty="0"/>
              <a:t>To help visitors </a:t>
            </a:r>
            <a:r>
              <a:rPr lang="en-US" dirty="0" smtClean="0"/>
              <a:t>find answers to their questions, EPA.gov </a:t>
            </a:r>
            <a:r>
              <a:rPr lang="en-US" sz="2400" dirty="0" smtClean="0">
                <a:solidFill>
                  <a:srgbClr val="585858"/>
                </a:solidFill>
              </a:rPr>
              <a:t>must ensure that Search returns the same results sets and featured content for common variants of search terms and facilitates comparison between results by providing </a:t>
            </a:r>
            <a:r>
              <a:rPr lang="en-US" sz="2400" smtClean="0">
                <a:solidFill>
                  <a:srgbClr val="585858"/>
                </a:solidFill>
              </a:rPr>
              <a:t>descriptions </a:t>
            </a:r>
            <a:r>
              <a:rPr lang="en-US" smtClean="0"/>
              <a:t>that are </a:t>
            </a:r>
            <a:r>
              <a:rPr lang="en-US" sz="2400" dirty="0" smtClean="0">
                <a:solidFill>
                  <a:srgbClr val="585858"/>
                </a:solidFill>
              </a:rPr>
              <a:t>accurate and meaningful.</a:t>
            </a:r>
            <a:endParaRPr lang="en-US" sz="1800" dirty="0">
              <a:solidFill>
                <a:srgbClr val="585858"/>
              </a:solidFill>
            </a:endParaRPr>
          </a:p>
        </p:txBody>
      </p:sp>
      <p:sp>
        <p:nvSpPr>
          <p:cNvPr id="80898"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smtClean="0"/>
              <a:t>Bottom Line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prstGeom prst="rect">
            <a:avLst/>
          </a:prstGeom>
        </p:spPr>
        <p:txBody>
          <a:bodyPr>
            <a:normAutofit/>
          </a:bodyPr>
          <a:lstStyle/>
          <a:p>
            <a:pPr>
              <a:buFont typeface="Arial" charset="0"/>
              <a:buChar char="˃"/>
            </a:pPr>
            <a:r>
              <a:rPr lang="en-US" dirty="0" smtClean="0">
                <a:solidFill>
                  <a:srgbClr val="585858"/>
                </a:solidFill>
              </a:rPr>
              <a:t>Usability Violation</a:t>
            </a:r>
          </a:p>
          <a:p>
            <a:pPr>
              <a:buFont typeface="Arial" charset="0"/>
              <a:buChar char="˃"/>
            </a:pPr>
            <a:r>
              <a:rPr lang="en-US" dirty="0" smtClean="0">
                <a:solidFill>
                  <a:srgbClr val="585858"/>
                </a:solidFill>
              </a:rPr>
              <a:t>Localized Negative Implications</a:t>
            </a:r>
          </a:p>
          <a:p>
            <a:pPr>
              <a:buFont typeface="Arial" charset="0"/>
              <a:buChar char="˃"/>
            </a:pPr>
            <a:r>
              <a:rPr lang="en-US" dirty="0" smtClean="0">
                <a:solidFill>
                  <a:srgbClr val="585858"/>
                </a:solidFill>
              </a:rPr>
              <a:t>Tactical Recommendations</a:t>
            </a:r>
          </a:p>
        </p:txBody>
      </p:sp>
      <p:sp>
        <p:nvSpPr>
          <p:cNvPr id="14338" name="Rectangle 2"/>
          <p:cNvSpPr>
            <a:spLocks noGrp="1" noChangeArrowheads="1"/>
          </p:cNvSpPr>
          <p:nvPr>
            <p:ph type="title"/>
          </p:nvPr>
        </p:nvSpPr>
        <p:spPr bwMode="auto">
          <a:xfrm>
            <a:off x="2608899" y="172720"/>
            <a:ext cx="7114223" cy="777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dirty="0" smtClean="0"/>
              <a:t>How The Audit Works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08899" y="172720"/>
            <a:ext cx="7114223" cy="777240"/>
          </a:xfrm>
          <a:prstGeom prst="rect">
            <a:avLst/>
          </a:prstGeom>
        </p:spPr>
        <p:txBody>
          <a:bodyPr/>
          <a:lstStyle/>
          <a:p>
            <a:r>
              <a:rPr lang="en-US" dirty="0" smtClean="0"/>
              <a:t>Deliverables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19" y="1139220"/>
            <a:ext cx="7721562" cy="598177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prstGeom prst="rect">
            <a:avLst/>
          </a:prstGeom>
        </p:spPr>
        <p:txBody>
          <a:bodyPr>
            <a:normAutofit/>
          </a:bodyPr>
          <a:lstStyle/>
          <a:p>
            <a:pPr>
              <a:buFont typeface="Arial" charset="0"/>
              <a:buChar char="˃"/>
            </a:pPr>
            <a:r>
              <a:rPr lang="en-US" dirty="0" smtClean="0">
                <a:solidFill>
                  <a:srgbClr val="585858"/>
                </a:solidFill>
              </a:rPr>
              <a:t>History Behind Usability Violations</a:t>
            </a:r>
          </a:p>
          <a:p>
            <a:pPr>
              <a:buFont typeface="Arial" charset="0"/>
              <a:buChar char="˃"/>
            </a:pPr>
            <a:r>
              <a:rPr lang="en-US" dirty="0" smtClean="0">
                <a:solidFill>
                  <a:srgbClr val="585858"/>
                </a:solidFill>
              </a:rPr>
              <a:t>Independent Perspective</a:t>
            </a:r>
          </a:p>
          <a:p>
            <a:pPr>
              <a:buFont typeface="Arial" charset="0"/>
              <a:buChar char="˃"/>
            </a:pPr>
            <a:r>
              <a:rPr lang="en-US" dirty="0" smtClean="0">
                <a:solidFill>
                  <a:srgbClr val="585858"/>
                </a:solidFill>
              </a:rPr>
              <a:t>What Customers Want and Expect</a:t>
            </a:r>
          </a:p>
          <a:p>
            <a:pPr>
              <a:buFont typeface="Arial" charset="0"/>
              <a:buChar char="˃"/>
            </a:pPr>
            <a:r>
              <a:rPr lang="en-US" dirty="0" smtClean="0">
                <a:solidFill>
                  <a:srgbClr val="585858"/>
                </a:solidFill>
              </a:rPr>
              <a:t>Seamless and Intuitive Online Experience</a:t>
            </a:r>
          </a:p>
        </p:txBody>
      </p:sp>
      <p:sp>
        <p:nvSpPr>
          <p:cNvPr id="16386" name="Rectangle 2"/>
          <p:cNvSpPr>
            <a:spLocks noGrp="1" noChangeArrowheads="1"/>
          </p:cNvSpPr>
          <p:nvPr>
            <p:ph type="title"/>
          </p:nvPr>
        </p:nvSpPr>
        <p:spPr bwMode="auto">
          <a:xfrm>
            <a:off x="2438771" y="172720"/>
            <a:ext cx="7114223" cy="777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dirty="0" smtClean="0"/>
              <a:t>“There’s A Good Reason We Do It That Way”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PA_Search UAR_July 2014">
  <a:themeElements>
    <a:clrScheme name="FORESEE THEME COLORS">
      <a:dk1>
        <a:srgbClr val="151515"/>
      </a:dk1>
      <a:lt1>
        <a:srgbClr val="FFFFFF"/>
      </a:lt1>
      <a:dk2>
        <a:srgbClr val="FFFFFF"/>
      </a:dk2>
      <a:lt2>
        <a:srgbClr val="FFFFFF"/>
      </a:lt2>
      <a:accent1>
        <a:srgbClr val="009CDE"/>
      </a:accent1>
      <a:accent2>
        <a:srgbClr val="61619B"/>
      </a:accent2>
      <a:accent3>
        <a:srgbClr val="994878"/>
      </a:accent3>
      <a:accent4>
        <a:srgbClr val="BE6A14"/>
      </a:accent4>
      <a:accent5>
        <a:srgbClr val="789D4A"/>
      </a:accent5>
      <a:accent6>
        <a:srgbClr val="4F868E"/>
      </a:accent6>
      <a:hlink>
        <a:srgbClr val="009CDE"/>
      </a:hlink>
      <a:folHlink>
        <a:srgbClr val="919191"/>
      </a:folHlink>
    </a:clrScheme>
    <a:fontScheme name="FORESE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E1523D"/>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E1523D"/>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AR_Template_1.24.2012">
  <a:themeElements>
    <a:clrScheme name="FORESEE THEME COLORS">
      <a:dk1>
        <a:srgbClr val="151515"/>
      </a:dk1>
      <a:lt1>
        <a:srgbClr val="FFFFFF"/>
      </a:lt1>
      <a:dk2>
        <a:srgbClr val="FFFFFF"/>
      </a:dk2>
      <a:lt2>
        <a:srgbClr val="FFFFFF"/>
      </a:lt2>
      <a:accent1>
        <a:srgbClr val="009CDE"/>
      </a:accent1>
      <a:accent2>
        <a:srgbClr val="61619B"/>
      </a:accent2>
      <a:accent3>
        <a:srgbClr val="994878"/>
      </a:accent3>
      <a:accent4>
        <a:srgbClr val="BE6A14"/>
      </a:accent4>
      <a:accent5>
        <a:srgbClr val="789D4A"/>
      </a:accent5>
      <a:accent6>
        <a:srgbClr val="4F868E"/>
      </a:accent6>
      <a:hlink>
        <a:srgbClr val="009CDE"/>
      </a:hlink>
      <a:folHlink>
        <a:srgbClr val="919191"/>
      </a:folHlink>
    </a:clrScheme>
    <a:fontScheme name="SalesTemplate_block_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4488" marR="0" indent="-230188"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4488" marR="0" indent="-230188"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alesTemplate_block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lesTemplate_block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lesTemplate_block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lesTemplate_block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lesTemplate_block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lesTemplate_block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lesTemplate_block_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lesTemplate_block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lesTemplate_block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lesTemplate_block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lesTemplate_block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lesTemplate_block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alesTemplate_block_Title 13">
        <a:dk1>
          <a:srgbClr val="000000"/>
        </a:dk1>
        <a:lt1>
          <a:srgbClr val="FFFFFF"/>
        </a:lt1>
        <a:dk2>
          <a:srgbClr val="DD2011"/>
        </a:dk2>
        <a:lt2>
          <a:srgbClr val="C9CBCC"/>
        </a:lt2>
        <a:accent1>
          <a:srgbClr val="B5121B"/>
        </a:accent1>
        <a:accent2>
          <a:srgbClr val="F78F1E"/>
        </a:accent2>
        <a:accent3>
          <a:srgbClr val="FFFFFF"/>
        </a:accent3>
        <a:accent4>
          <a:srgbClr val="000000"/>
        </a:accent4>
        <a:accent5>
          <a:srgbClr val="D7AAAB"/>
        </a:accent5>
        <a:accent6>
          <a:srgbClr val="E0811A"/>
        </a:accent6>
        <a:hlink>
          <a:srgbClr val="7A68AE"/>
        </a:hlink>
        <a:folHlink>
          <a:srgbClr val="82005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ssue _ Header">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EE3224"/>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EE3224"/>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F79F8D"/>
        </a:accent1>
        <a:accent2>
          <a:srgbClr val="EE3224"/>
        </a:accent2>
        <a:accent3>
          <a:srgbClr val="FFFFFF"/>
        </a:accent3>
        <a:accent4>
          <a:srgbClr val="000000"/>
        </a:accent4>
        <a:accent5>
          <a:srgbClr val="FACDC5"/>
        </a:accent5>
        <a:accent6>
          <a:srgbClr val="D82C20"/>
        </a:accent6>
        <a:hlink>
          <a:srgbClr val="000000"/>
        </a:hlink>
        <a:folHlink>
          <a:srgbClr val="F15938"/>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F15938"/>
        </a:accent1>
        <a:accent2>
          <a:srgbClr val="EE3224"/>
        </a:accent2>
        <a:accent3>
          <a:srgbClr val="FFFFFF"/>
        </a:accent3>
        <a:accent4>
          <a:srgbClr val="000000"/>
        </a:accent4>
        <a:accent5>
          <a:srgbClr val="F7B5AE"/>
        </a:accent5>
        <a:accent6>
          <a:srgbClr val="D82C2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ottom Line">
  <a:themeElements>
    <a:clrScheme name="FORESEE THEME COLORS">
      <a:dk1>
        <a:srgbClr val="151515"/>
      </a:dk1>
      <a:lt1>
        <a:srgbClr val="FFFFFF"/>
      </a:lt1>
      <a:dk2>
        <a:srgbClr val="FFFFFF"/>
      </a:dk2>
      <a:lt2>
        <a:srgbClr val="FFFFFF"/>
      </a:lt2>
      <a:accent1>
        <a:srgbClr val="009CDE"/>
      </a:accent1>
      <a:accent2>
        <a:srgbClr val="61619B"/>
      </a:accent2>
      <a:accent3>
        <a:srgbClr val="994878"/>
      </a:accent3>
      <a:accent4>
        <a:srgbClr val="BE6A14"/>
      </a:accent4>
      <a:accent5>
        <a:srgbClr val="789D4A"/>
      </a:accent5>
      <a:accent6>
        <a:srgbClr val="4F868E"/>
      </a:accent6>
      <a:hlink>
        <a:srgbClr val="009CDE"/>
      </a:hlink>
      <a:folHlink>
        <a:srgbClr val="919191"/>
      </a:folHlink>
    </a:clrScheme>
    <a:fontScheme name="SalesTemplate_block_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4488" marR="0" indent="-230188"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4488" marR="0" indent="-230188"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alesTemplate_block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lesTemplate_block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lesTemplate_block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lesTemplate_block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lesTemplate_block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lesTemplate_block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lesTemplate_block_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lesTemplate_block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lesTemplate_block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lesTemplate_block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lesTemplate_block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lesTemplate_block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alesTemplate_block_Title 13">
        <a:dk1>
          <a:srgbClr val="000000"/>
        </a:dk1>
        <a:lt1>
          <a:srgbClr val="FFFFFF"/>
        </a:lt1>
        <a:dk2>
          <a:srgbClr val="DD2011"/>
        </a:dk2>
        <a:lt2>
          <a:srgbClr val="C9CBCC"/>
        </a:lt2>
        <a:accent1>
          <a:srgbClr val="B5121B"/>
        </a:accent1>
        <a:accent2>
          <a:srgbClr val="F78F1E"/>
        </a:accent2>
        <a:accent3>
          <a:srgbClr val="FFFFFF"/>
        </a:accent3>
        <a:accent4>
          <a:srgbClr val="000000"/>
        </a:accent4>
        <a:accent5>
          <a:srgbClr val="D7AAAB"/>
        </a:accent5>
        <a:accent6>
          <a:srgbClr val="E0811A"/>
        </a:accent6>
        <a:hlink>
          <a:srgbClr val="7A68AE"/>
        </a:hlink>
        <a:folHlink>
          <a:srgbClr val="82005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nd slide">
  <a:themeElements>
    <a:clrScheme name="Custom 3">
      <a:dk1>
        <a:sysClr val="windowText" lastClr="000000"/>
      </a:dk1>
      <a:lt1>
        <a:sysClr val="window" lastClr="FFFFFF"/>
      </a:lt1>
      <a:dk2>
        <a:srgbClr val="FFFFFF"/>
      </a:dk2>
      <a:lt2>
        <a:srgbClr val="FFFFFF"/>
      </a:lt2>
      <a:accent1>
        <a:srgbClr val="FFFF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UAR_Template_1.24.2012">
  <a:themeElements>
    <a:clrScheme name="FORESEE THEME COLORS">
      <a:dk1>
        <a:srgbClr val="151515"/>
      </a:dk1>
      <a:lt1>
        <a:srgbClr val="FFFFFF"/>
      </a:lt1>
      <a:dk2>
        <a:srgbClr val="FFFFFF"/>
      </a:dk2>
      <a:lt2>
        <a:srgbClr val="FFFFFF"/>
      </a:lt2>
      <a:accent1>
        <a:srgbClr val="009CDE"/>
      </a:accent1>
      <a:accent2>
        <a:srgbClr val="61619B"/>
      </a:accent2>
      <a:accent3>
        <a:srgbClr val="994878"/>
      </a:accent3>
      <a:accent4>
        <a:srgbClr val="BE6A14"/>
      </a:accent4>
      <a:accent5>
        <a:srgbClr val="789D4A"/>
      </a:accent5>
      <a:accent6>
        <a:srgbClr val="4F868E"/>
      </a:accent6>
      <a:hlink>
        <a:srgbClr val="009CDE"/>
      </a:hlink>
      <a:folHlink>
        <a:srgbClr val="919191"/>
      </a:folHlink>
    </a:clrScheme>
    <a:fontScheme name="SalesTemplate_block_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4488" marR="0" indent="-230188"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4488" marR="0" indent="-230188"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alesTemplate_block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lesTemplate_block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lesTemplate_block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lesTemplate_block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lesTemplate_block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lesTemplate_block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lesTemplate_block_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lesTemplate_block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lesTemplate_block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lesTemplate_block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lesTemplate_block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lesTemplate_block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alesTemplate_block_Title 13">
        <a:dk1>
          <a:srgbClr val="000000"/>
        </a:dk1>
        <a:lt1>
          <a:srgbClr val="FFFFFF"/>
        </a:lt1>
        <a:dk2>
          <a:srgbClr val="DD2011"/>
        </a:dk2>
        <a:lt2>
          <a:srgbClr val="C9CBCC"/>
        </a:lt2>
        <a:accent1>
          <a:srgbClr val="B5121B"/>
        </a:accent1>
        <a:accent2>
          <a:srgbClr val="F78F1E"/>
        </a:accent2>
        <a:accent3>
          <a:srgbClr val="FFFFFF"/>
        </a:accent3>
        <a:accent4>
          <a:srgbClr val="000000"/>
        </a:accent4>
        <a:accent5>
          <a:srgbClr val="D7AAAB"/>
        </a:accent5>
        <a:accent6>
          <a:srgbClr val="E0811A"/>
        </a:accent6>
        <a:hlink>
          <a:srgbClr val="7A68AE"/>
        </a:hlink>
        <a:folHlink>
          <a:srgbClr val="82005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Issue _ Header">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noFill/>
        <a:ln w="28575" cap="flat" cmpd="sng" algn="ctr">
          <a:solidFill>
            <a:srgbClr val="EE3224"/>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EE3224"/>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F79F8D"/>
        </a:accent1>
        <a:accent2>
          <a:srgbClr val="EE3224"/>
        </a:accent2>
        <a:accent3>
          <a:srgbClr val="FFFFFF"/>
        </a:accent3>
        <a:accent4>
          <a:srgbClr val="000000"/>
        </a:accent4>
        <a:accent5>
          <a:srgbClr val="FACDC5"/>
        </a:accent5>
        <a:accent6>
          <a:srgbClr val="D82C20"/>
        </a:accent6>
        <a:hlink>
          <a:srgbClr val="000000"/>
        </a:hlink>
        <a:folHlink>
          <a:srgbClr val="F15938"/>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F15938"/>
        </a:accent1>
        <a:accent2>
          <a:srgbClr val="EE3224"/>
        </a:accent2>
        <a:accent3>
          <a:srgbClr val="FFFFFF"/>
        </a:accent3>
        <a:accent4>
          <a:srgbClr val="000000"/>
        </a:accent4>
        <a:accent5>
          <a:srgbClr val="F7B5AE"/>
        </a:accent5>
        <a:accent6>
          <a:srgbClr val="D82C2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Issues _ slides">
  <a:themeElements>
    <a:clrScheme name="UAR Template 2-26-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AR Template 2-26-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noFill/>
        <a:ln w="28575" algn="ctr">
          <a:solidFill>
            <a:srgbClr val="E1523D"/>
          </a:solidFill>
          <a:round/>
          <a:headEnd/>
          <a:tailEnd/>
        </a:ln>
        <a:extLst>
          <a:ext uri="{909E8E84-426E-40DD-AFC4-6F175D3DCCD1}">
            <a14:hiddenFill xmlns:a14="http://schemas.microsoft.com/office/drawing/2010/main">
              <a:solidFill>
                <a:srgbClr val="FFFFFF"/>
              </a:solidFill>
            </a14:hiddenFill>
          </a:ext>
        </a:extLst>
      </a:spPr>
      <a:bodyPr wrap="none" lIns="91429" tIns="45715" rIns="91429" bIns="45715" anchor="ctr"/>
      <a:lstStyle>
        <a:defPPr>
          <a:defRPr/>
        </a:defPPr>
      </a:lstStyle>
    </a:spDef>
    <a:lnDef>
      <a:spPr bwMode="auto">
        <a:noFill/>
        <a:ln w="28575" cap="flat" cmpd="sng" algn="ctr">
          <a:solidFill>
            <a:srgbClr val="E5523D"/>
          </a:solidFill>
          <a:prstDash val="solid"/>
          <a:round/>
          <a:headEnd type="none" w="med" len="med"/>
          <a:tailEnd type="triangle"/>
        </a:ln>
        <a:effectLst/>
      </a:spPr>
      <a:bodyPr/>
      <a:lstStyle/>
    </a:lnDef>
  </a:objectDefaults>
  <a:extraClrSchemeLst>
    <a:extraClrScheme>
      <a:clrScheme name="UAR Template 2-26-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AR Template 2-26-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AR Template 2-26-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AR Template 2-26-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AR Template 2-26-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AR Template 2-26-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AR Template 2-26-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AR Template 2-26-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AR Template 2-26-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AR Template 2-26-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AR Template 2-26-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AR Template 2-26-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AR Template 2-26-10 13">
        <a:dk1>
          <a:srgbClr val="000000"/>
        </a:dk1>
        <a:lt1>
          <a:srgbClr val="FFFFFF"/>
        </a:lt1>
        <a:dk2>
          <a:srgbClr val="000000"/>
        </a:dk2>
        <a:lt2>
          <a:srgbClr val="808080"/>
        </a:lt2>
        <a:accent1>
          <a:srgbClr val="F79F8D"/>
        </a:accent1>
        <a:accent2>
          <a:srgbClr val="EE3224"/>
        </a:accent2>
        <a:accent3>
          <a:srgbClr val="FFFFFF"/>
        </a:accent3>
        <a:accent4>
          <a:srgbClr val="000000"/>
        </a:accent4>
        <a:accent5>
          <a:srgbClr val="FACDC5"/>
        </a:accent5>
        <a:accent6>
          <a:srgbClr val="D82C20"/>
        </a:accent6>
        <a:hlink>
          <a:srgbClr val="000000"/>
        </a:hlink>
        <a:folHlink>
          <a:srgbClr val="F15938"/>
        </a:folHlink>
      </a:clrScheme>
      <a:clrMap bg1="lt1" tx1="dk1" bg2="lt2" tx2="dk2" accent1="accent1" accent2="accent2" accent3="accent3" accent4="accent4" accent5="accent5" accent6="accent6" hlink="hlink" folHlink="folHlink"/>
    </a:extraClrScheme>
    <a:extraClrScheme>
      <a:clrScheme name="UAR Template 2-26-10 14">
        <a:dk1>
          <a:srgbClr val="000000"/>
        </a:dk1>
        <a:lt1>
          <a:srgbClr val="FFFFFF"/>
        </a:lt1>
        <a:dk2>
          <a:srgbClr val="000000"/>
        </a:dk2>
        <a:lt2>
          <a:srgbClr val="808080"/>
        </a:lt2>
        <a:accent1>
          <a:srgbClr val="F15938"/>
        </a:accent1>
        <a:accent2>
          <a:srgbClr val="EE3224"/>
        </a:accent2>
        <a:accent3>
          <a:srgbClr val="FFFFFF"/>
        </a:accent3>
        <a:accent4>
          <a:srgbClr val="000000"/>
        </a:accent4>
        <a:accent5>
          <a:srgbClr val="F7B5AE"/>
        </a:accent5>
        <a:accent6>
          <a:srgbClr val="D82C2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EPA_Search UAR_July 2014</Template>
  <TotalTime>857</TotalTime>
  <Words>3504</Words>
  <Application>Microsoft Office PowerPoint</Application>
  <PresentationFormat>Custom</PresentationFormat>
  <Paragraphs>364</Paragraphs>
  <Slides>69</Slides>
  <Notes>68</Notes>
  <HiddenSlides>1</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69</vt:i4>
      </vt:variant>
    </vt:vector>
  </HeadingPairs>
  <TitlesOfParts>
    <vt:vector size="83" baseType="lpstr">
      <vt:lpstr>Arial</vt:lpstr>
      <vt:lpstr>Calibri</vt:lpstr>
      <vt:lpstr>Symbol PS</vt:lpstr>
      <vt:lpstr>Times New Roman</vt:lpstr>
      <vt:lpstr>Wingdings</vt:lpstr>
      <vt:lpstr>EPA_Search UAR_July 2014</vt:lpstr>
      <vt:lpstr>agenda</vt:lpstr>
      <vt:lpstr>UAR_Template_1.24.2012</vt:lpstr>
      <vt:lpstr>Issue _ Header</vt:lpstr>
      <vt:lpstr>Bottom Line</vt:lpstr>
      <vt:lpstr>End slide</vt:lpstr>
      <vt:lpstr>1_UAR_Template_1.24.2012</vt:lpstr>
      <vt:lpstr>1_Issue _ Header</vt:lpstr>
      <vt:lpstr>Issues _ slides</vt:lpstr>
      <vt:lpstr>EPA.gov</vt:lpstr>
      <vt:lpstr>Agenda</vt:lpstr>
      <vt:lpstr>Overview of Usability Audit Review</vt:lpstr>
      <vt:lpstr>Usability Audit Review</vt:lpstr>
      <vt:lpstr>Usability Audit Review</vt:lpstr>
      <vt:lpstr>Usability Indicators</vt:lpstr>
      <vt:lpstr>How The Audit Works</vt:lpstr>
      <vt:lpstr>Deliverables</vt:lpstr>
      <vt:lpstr>“There’s A Good Reason We Do It That Way”</vt:lpstr>
      <vt:lpstr>Agenda</vt:lpstr>
      <vt:lpstr>Specifications</vt:lpstr>
      <vt:lpstr>Search</vt:lpstr>
      <vt:lpstr>Agenda</vt:lpstr>
      <vt:lpstr>How Search Measures Up</vt:lpstr>
      <vt:lpstr>Agenda</vt:lpstr>
      <vt:lpstr>Top 10 Critical Usability Issues</vt:lpstr>
      <vt:lpstr>Search Scope</vt:lpstr>
      <vt:lpstr>Search Scope</vt:lpstr>
      <vt:lpstr>Search Scope</vt:lpstr>
      <vt:lpstr>Search Scope</vt:lpstr>
      <vt:lpstr>Search Scope</vt:lpstr>
      <vt:lpstr>Misspellings</vt:lpstr>
      <vt:lpstr>Misspellings</vt:lpstr>
      <vt:lpstr>Misspellings</vt:lpstr>
      <vt:lpstr>Misspellings</vt:lpstr>
      <vt:lpstr>Misspellings</vt:lpstr>
      <vt:lpstr>Misspellings</vt:lpstr>
      <vt:lpstr>Misspellings</vt:lpstr>
      <vt:lpstr>Synonyms</vt:lpstr>
      <vt:lpstr>Synonyms</vt:lpstr>
      <vt:lpstr>Synonyms</vt:lpstr>
      <vt:lpstr>Synonyms</vt:lpstr>
      <vt:lpstr>Multi-Word Queries</vt:lpstr>
      <vt:lpstr>Multi-Word Queries</vt:lpstr>
      <vt:lpstr>Multi-Word Queries</vt:lpstr>
      <vt:lpstr>Multi-Word Queries</vt:lpstr>
      <vt:lpstr>Input Protocol</vt:lpstr>
      <vt:lpstr>Input Protocol</vt:lpstr>
      <vt:lpstr>Input Protocol</vt:lpstr>
      <vt:lpstr>Input Protocol</vt:lpstr>
      <vt:lpstr>Input Protocol</vt:lpstr>
      <vt:lpstr>Descriptions</vt:lpstr>
      <vt:lpstr>Descriptions</vt:lpstr>
      <vt:lpstr>Descriptions</vt:lpstr>
      <vt:lpstr>Descriptions</vt:lpstr>
      <vt:lpstr>Descriptions</vt:lpstr>
      <vt:lpstr>Sort Functionality</vt:lpstr>
      <vt:lpstr>Sort Functionality</vt:lpstr>
      <vt:lpstr>Sort Functionality</vt:lpstr>
      <vt:lpstr>Sort Functionality</vt:lpstr>
      <vt:lpstr>Sort Functionality</vt:lpstr>
      <vt:lpstr>Refine Functionality</vt:lpstr>
      <vt:lpstr>Refine Functionality</vt:lpstr>
      <vt:lpstr>Refine Functionality</vt:lpstr>
      <vt:lpstr>Refine Functionality</vt:lpstr>
      <vt:lpstr>Refine Functionality</vt:lpstr>
      <vt:lpstr>Adequate Linkage</vt:lpstr>
      <vt:lpstr>Adequate Linkage</vt:lpstr>
      <vt:lpstr>Adequate Linkage</vt:lpstr>
      <vt:lpstr>Adequate Linkage</vt:lpstr>
      <vt:lpstr>Adequate Linkage</vt:lpstr>
      <vt:lpstr>Better Search Suggestions</vt:lpstr>
      <vt:lpstr>Better Search Suggestions</vt:lpstr>
      <vt:lpstr>Better Search Suggestions</vt:lpstr>
      <vt:lpstr>Better Search Suggestions</vt:lpstr>
      <vt:lpstr>Better Search Suggestions</vt:lpstr>
      <vt:lpstr>Agenda</vt:lpstr>
      <vt:lpstr>Bottom Line</vt:lpstr>
      <vt:lpstr>PowerPoint Presentation</vt:lpstr>
    </vt:vector>
  </TitlesOfParts>
  <Company>ForeSee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EPA.gov</dc:title>
  <dc:creator>Susan Lindstrom</dc:creator>
  <cp:lastModifiedBy>Bronson, Samuel</cp:lastModifiedBy>
  <cp:revision>43</cp:revision>
  <dcterms:created xsi:type="dcterms:W3CDTF">2014-07-02T12:36:36Z</dcterms:created>
  <dcterms:modified xsi:type="dcterms:W3CDTF">2014-08-05T15:23:13Z</dcterms:modified>
</cp:coreProperties>
</file>